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90" r:id="rId2"/>
    <p:sldId id="276" r:id="rId3"/>
    <p:sldId id="294" r:id="rId4"/>
    <p:sldId id="388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21" r:id="rId16"/>
    <p:sldId id="453" r:id="rId17"/>
    <p:sldId id="454" r:id="rId18"/>
    <p:sldId id="455" r:id="rId19"/>
    <p:sldId id="456" r:id="rId20"/>
    <p:sldId id="459" r:id="rId21"/>
    <p:sldId id="460" r:id="rId22"/>
    <p:sldId id="468" r:id="rId23"/>
    <p:sldId id="458" r:id="rId24"/>
    <p:sldId id="457" r:id="rId25"/>
    <p:sldId id="422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36" r:id="rId34"/>
    <p:sldId id="415" r:id="rId35"/>
    <p:sldId id="263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80" autoAdjust="0"/>
    <p:restoredTop sz="94684" autoAdjust="0"/>
  </p:normalViewPr>
  <p:slideViewPr>
    <p:cSldViewPr>
      <p:cViewPr varScale="1">
        <p:scale>
          <a:sx n="72" d="100"/>
          <a:sy n="72" d="100"/>
        </p:scale>
        <p:origin x="82" y="16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8B9F3D-6C2E-4A2C-8D83-7BE5F502A0A3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662F15-E0B6-4E95-B35F-D2393AE27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0BF55C-0EDB-4AEF-8305-1D9A436CAAC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700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27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460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015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57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772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063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128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078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13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DABA46-6E5C-4792-9686-FB7ED1EBDC5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13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582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547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803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343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882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128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885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923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98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898E44-5E5F-4F13-8A08-76B91D28C3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958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740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340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05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404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A912CC-C4C6-40B6-8A57-FFBC249802CB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42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75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400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79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28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84BC3-9BC7-48A6-AB0B-28262FFC235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00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132C-71DB-40DF-A6BF-DEF98CE8D79D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917786C-1320-47D7-A9F3-6F9FC4F9C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266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217A-3655-4650-9829-F950F6BFBDF4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78CE-B9DA-40B0-9C77-566F4933B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15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AB34-3CC7-4AC2-9DDF-739A37A1C9D1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BDF0-DB5C-4E32-841C-CD3E4C70A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00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25FF-59C5-4D0B-937C-D865642BC3AC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E92A-9A2E-4E55-8437-3D9B0A709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20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D643-050C-4815-B866-ABA189C5371A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4E226CA-F715-4C2C-8791-C3EE52338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126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E659-D4EB-4DE7-9F0E-60DC46B0BBAF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B8DD-F832-4F70-ACE8-2AD2AB495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00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7640-14E7-4E9C-A002-2D325F37FA58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69FF-9168-4283-8CB6-3C46EEB4E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DFE3-552D-4FA0-B98D-DB776AEE9BE8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F229-FFC5-4228-BA1D-318FE213C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59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AC35-3AB8-46E8-AC26-217B27C1AF50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564B-1FF7-4C7B-90F1-D0A2B4C4E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3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27B9-83B5-4FBB-836D-E43759B8FBF0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25F-EC30-420F-850E-ED3A206FF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6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B4FC-4D2E-40D6-B057-92BDE3DB2E7E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F70CEE-5FFB-4C06-9518-0CC348E755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99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3A01A5-ACB8-4778-A0DE-E61AF6012A2D}" type="datetimeFigureOut">
              <a:rPr lang="en-US"/>
              <a:pPr>
                <a:defRPr/>
              </a:pPr>
              <a:t>7/18/2021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91EC1E3C-C847-4CA0-BD9D-431C70DC6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11" r:id="rId2"/>
    <p:sldLayoutId id="2147484620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21" r:id="rId9"/>
    <p:sldLayoutId id="2147484617" r:id="rId10"/>
    <p:sldLayoutId id="21474846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696200" cy="6096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</a:br>
            <a:r>
              <a:rPr lang="en-US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4200" dirty="0" smtClean="0"/>
              <a:t>讀   經  </a:t>
            </a:r>
            <a:r>
              <a:rPr lang="en-US" sz="4200" dirty="0" smtClean="0"/>
              <a:t>Scripture </a:t>
            </a:r>
            <a:r>
              <a:rPr lang="en-US" sz="4200" dirty="0"/>
              <a:t>Reading</a:t>
            </a:r>
            <a:endParaRPr lang="en-US" sz="42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11887200" cy="5791200"/>
          </a:xfrm>
        </p:spPr>
        <p:txBody>
          <a:bodyPr/>
          <a:lstStyle/>
          <a:p>
            <a:pPr algn="l"/>
            <a:r>
              <a:rPr lang="zh-CN" altLang="en-US" sz="3000" b="1" dirty="0">
                <a:latin typeface="+mn-ea"/>
              </a:rPr>
              <a:t>以弗所</a:t>
            </a:r>
            <a:r>
              <a:rPr lang="zh-CN" altLang="en-US" sz="3000" b="1" dirty="0" smtClean="0">
                <a:latin typeface="+mn-ea"/>
              </a:rPr>
              <a:t>書 </a:t>
            </a:r>
            <a:r>
              <a:rPr lang="en-US" altLang="zh-CN" sz="3000" b="1" dirty="0" smtClean="0">
                <a:latin typeface="+mn-ea"/>
              </a:rPr>
              <a:t>Ephesians </a:t>
            </a:r>
            <a:r>
              <a:rPr lang="en-US" altLang="zh-CN" sz="3000" b="1" dirty="0">
                <a:latin typeface="+mn-ea"/>
              </a:rPr>
              <a:t>2</a:t>
            </a:r>
            <a:r>
              <a:rPr lang="zh-CN" altLang="en-US" sz="3000" b="1" dirty="0" smtClean="0">
                <a:latin typeface="+mn-ea"/>
              </a:rPr>
              <a:t>：</a:t>
            </a:r>
            <a:r>
              <a:rPr lang="en-US" altLang="zh-CN" sz="3000" b="1" dirty="0" smtClean="0">
                <a:latin typeface="+mn-ea"/>
              </a:rPr>
              <a:t>1-10</a:t>
            </a:r>
          </a:p>
          <a:p>
            <a:pPr algn="l"/>
            <a:r>
              <a:rPr lang="zh-CN" altLang="en-US" sz="3000" b="1" dirty="0" smtClean="0"/>
              <a:t>你們死在過犯罪惡之中，他叫你們活過來，</a:t>
            </a:r>
            <a:r>
              <a:rPr lang="en-US" altLang="zh-CN" sz="3000" b="1" dirty="0" smtClean="0"/>
              <a:t>2</a:t>
            </a:r>
            <a:r>
              <a:rPr lang="zh-CN" altLang="en-US" sz="3000" b="1" dirty="0" smtClean="0"/>
              <a:t>那時你們在其中行事為人隨從今世的風俗，順服空中掌權者的首領，就是現今在悖逆之子心中運行的邪靈。</a:t>
            </a:r>
            <a:r>
              <a:rPr lang="en-US" altLang="zh-CN" sz="3000" b="1" dirty="0" smtClean="0"/>
              <a:t>3</a:t>
            </a:r>
            <a:r>
              <a:rPr lang="zh-CN" altLang="en-US" sz="3000" b="1" dirty="0" smtClean="0"/>
              <a:t>我們從前也都在他們中間，放縱肉體的私欲，隨著肉體和心中所喜好的去行，本為可怒之子，和別人一樣。</a:t>
            </a:r>
            <a:r>
              <a:rPr lang="en-US" altLang="zh-CN" sz="3000" b="1" dirty="0" smtClean="0"/>
              <a:t>4</a:t>
            </a:r>
            <a:r>
              <a:rPr lang="zh-CN" altLang="en-US" sz="3000" b="1" dirty="0" smtClean="0"/>
              <a:t>然而神既有豐富的憐憫。因他愛我們的大愛，</a:t>
            </a:r>
            <a:r>
              <a:rPr lang="en-US" altLang="zh-CN" sz="3000" b="1" dirty="0" smtClean="0"/>
              <a:t>5</a:t>
            </a:r>
            <a:r>
              <a:rPr lang="zh-CN" altLang="en-US" sz="3000" b="1" dirty="0" smtClean="0"/>
              <a:t>當我們死在過犯中的時候，便叫我們與基督一同活過來。（你們得救是本乎恩）</a:t>
            </a:r>
            <a:r>
              <a:rPr lang="en-US" altLang="zh-CN" sz="3000" b="1" dirty="0" smtClean="0"/>
              <a:t>6</a:t>
            </a:r>
            <a:r>
              <a:rPr lang="zh-CN" altLang="en-US" sz="3000" b="1" dirty="0" smtClean="0"/>
              <a:t>他又叫我們與基督耶穌一同復活，一同坐在天上，</a:t>
            </a:r>
            <a:r>
              <a:rPr lang="en-US" altLang="zh-CN" sz="3000" b="1" dirty="0" smtClean="0"/>
              <a:t>7</a:t>
            </a:r>
            <a:r>
              <a:rPr lang="zh-CN" altLang="en-US" sz="3000" b="1" dirty="0" smtClean="0"/>
              <a:t>要將他極豐富的恩典，就是他在基督耶穌裡向我們所施的恩慈，顯明給後來的世代看。</a:t>
            </a:r>
            <a:r>
              <a:rPr lang="en-US" altLang="zh-CN" sz="3000" b="1" dirty="0" smtClean="0"/>
              <a:t>8</a:t>
            </a:r>
            <a:r>
              <a:rPr lang="zh-CN" altLang="en-US" sz="3000" b="1" dirty="0" smtClean="0"/>
              <a:t>你們得救是本乎恩，也因著信，這並不是出於自己，乃是神所賜的。</a:t>
            </a:r>
            <a:r>
              <a:rPr lang="en-US" altLang="zh-CN" sz="3000" b="1" dirty="0" smtClean="0"/>
              <a:t>9</a:t>
            </a:r>
            <a:r>
              <a:rPr lang="zh-CN" altLang="en-US" sz="3000" b="1" dirty="0" smtClean="0"/>
              <a:t>也不是出於行為，免得有人自誇。</a:t>
            </a:r>
            <a:r>
              <a:rPr lang="en-US" altLang="zh-CN" sz="3000" b="1" dirty="0" smtClean="0"/>
              <a:t>10</a:t>
            </a:r>
            <a:r>
              <a:rPr lang="zh-CN" altLang="en-US" sz="3000" b="1" dirty="0" smtClean="0"/>
              <a:t>我們原是他的工作，在基督耶穌裡造成的，為要叫我們行善，就是神所預備叫我們行的。</a:t>
            </a:r>
            <a:endParaRPr lang="zh-CN" altLang="zh-CN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I.  </a:t>
            </a:r>
            <a:r>
              <a:rPr lang="zh-CN" altLang="en-US" sz="3600" b="1" dirty="0" smtClean="0"/>
              <a:t>與基督同活</a:t>
            </a:r>
            <a:r>
              <a:rPr lang="en-US" altLang="zh-CN" sz="3600" b="1" dirty="0" smtClean="0"/>
              <a:t>  Live Together With Christ  v. </a:t>
            </a:r>
            <a:r>
              <a:rPr lang="en-US" altLang="zh-CN" sz="3600" b="1" dirty="0" smtClean="0"/>
              <a:t>1-5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en-US" altLang="zh-CN" sz="3200" b="1" dirty="0" smtClean="0"/>
              <a:t>- </a:t>
            </a:r>
            <a:r>
              <a:rPr lang="zh-CN" altLang="en-US" sz="3200" b="1" dirty="0" smtClean="0"/>
              <a:t>世人卻對更可怕的死視而不見：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 smtClean="0"/>
          </a:p>
          <a:p>
            <a:pPr marL="36576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那時你們在其中行事為人隨從今世的風俗，順服空中掌權者的首領，就是現今在悖逆之子心中運行的邪靈。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我們從前也都在他們中間，放縱肉體的私欲，隨著肉體和心中所喜好的去行，本為可怒之子，和別人一樣。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19515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I.  </a:t>
            </a:r>
            <a:r>
              <a:rPr lang="zh-CN" altLang="en-US" sz="3600" b="1" dirty="0" smtClean="0"/>
              <a:t>與基督同活</a:t>
            </a:r>
            <a:r>
              <a:rPr lang="en-US" altLang="zh-CN" sz="3600" b="1" dirty="0" smtClean="0"/>
              <a:t>  Live Together With Christ  v. </a:t>
            </a:r>
            <a:r>
              <a:rPr lang="en-US" altLang="zh-CN" sz="3600" b="1" dirty="0" smtClean="0"/>
              <a:t>1-5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1200" dirty="0" smtClean="0"/>
          </a:p>
          <a:p>
            <a:pPr marL="36576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那時你們在其中行事為人隨從今世的風俗，順服空中掌權者的首領，就是現今在悖逆之子心中運行的邪靈。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我們從前也都在他們中間，放縱肉體的私欲，隨著肉體和心中所喜好的去行，本為可怒之子，和別人一樣。</a:t>
            </a:r>
            <a:endParaRPr lang="en-US" altLang="zh-CN" sz="3200" b="1" dirty="0"/>
          </a:p>
          <a:p>
            <a:pPr marL="36576" indent="0">
              <a:buNone/>
            </a:pPr>
            <a:endParaRPr lang="en-US" altLang="zh-CN" sz="1200" b="1" dirty="0" smtClean="0"/>
          </a:p>
          <a:p>
            <a:pPr marL="493776" indent="-457200">
              <a:buFontTx/>
              <a:buChar char="-"/>
            </a:pPr>
            <a:r>
              <a:rPr lang="zh-CN" altLang="en-US" sz="3200" b="1" dirty="0" smtClean="0"/>
              <a:t>隨從世界</a:t>
            </a:r>
            <a:endParaRPr lang="en-US" altLang="zh-CN" sz="3200" b="1" dirty="0" smtClean="0"/>
          </a:p>
          <a:p>
            <a:pPr marL="493776" indent="-457200">
              <a:buFontTx/>
              <a:buChar char="-"/>
            </a:pPr>
            <a:r>
              <a:rPr lang="zh-CN" altLang="en-US" sz="3200" b="1" dirty="0"/>
              <a:t>順</a:t>
            </a:r>
            <a:r>
              <a:rPr lang="zh-CN" altLang="en-US" sz="3200" b="1" dirty="0" smtClean="0"/>
              <a:t>服惡者</a:t>
            </a:r>
            <a:endParaRPr lang="en-US" altLang="zh-CN" sz="3200" b="1" dirty="0" smtClean="0"/>
          </a:p>
          <a:p>
            <a:pPr marL="493776" indent="-457200">
              <a:buFontTx/>
              <a:buChar char="-"/>
            </a:pPr>
            <a:r>
              <a:rPr lang="zh-CN" altLang="en-US" sz="3200" b="1" dirty="0"/>
              <a:t>放</a:t>
            </a:r>
            <a:r>
              <a:rPr lang="zh-CN" altLang="en-US" sz="3200" b="1" dirty="0" smtClean="0"/>
              <a:t>縱肉體</a:t>
            </a:r>
            <a:endParaRPr lang="en-US" altLang="zh-CN" sz="3200" b="1" dirty="0" smtClean="0"/>
          </a:p>
          <a:p>
            <a:pPr marL="493776" indent="-457200">
              <a:buFontTx/>
              <a:buChar char="-"/>
            </a:pPr>
            <a:r>
              <a:rPr lang="zh-CN" altLang="en-US" sz="3200" b="1" dirty="0"/>
              <a:t>隨心所</a:t>
            </a:r>
            <a:r>
              <a:rPr lang="zh-CN" altLang="en-US" sz="3200" b="1" dirty="0" smtClean="0"/>
              <a:t>欲 （</a:t>
            </a:r>
            <a:r>
              <a:rPr lang="en-US" altLang="zh-CN" sz="3200" b="1" dirty="0" smtClean="0"/>
              <a:t>Follow Your Heart? </a:t>
            </a:r>
            <a:r>
              <a:rPr lang="zh-CN" altLang="en-US" sz="3200" b="1" dirty="0" smtClean="0"/>
              <a:t>心想事成？</a:t>
            </a:r>
            <a:r>
              <a:rPr lang="en-US" altLang="zh-CN" sz="3200" b="1" dirty="0" smtClean="0"/>
              <a:t>)</a:t>
            </a:r>
          </a:p>
          <a:p>
            <a:pPr marL="493776" indent="-457200">
              <a:buFontTx/>
              <a:buChar char="-"/>
            </a:pPr>
            <a:r>
              <a:rPr lang="zh-CN" altLang="en-US" sz="3200" b="1" dirty="0"/>
              <a:t>可</a:t>
            </a:r>
            <a:r>
              <a:rPr lang="zh-CN" altLang="en-US" sz="3200" b="1" dirty="0" smtClean="0"/>
              <a:t>怒之子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839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I.  </a:t>
            </a:r>
            <a:r>
              <a:rPr lang="zh-CN" altLang="en-US" sz="3600" b="1" dirty="0" smtClean="0"/>
              <a:t>與基督同活</a:t>
            </a:r>
            <a:r>
              <a:rPr lang="en-US" altLang="zh-CN" sz="3600" b="1" dirty="0" smtClean="0"/>
              <a:t>  Live Together With Christ  v. </a:t>
            </a:r>
            <a:r>
              <a:rPr lang="en-US" altLang="zh-CN" sz="3600" b="1" dirty="0" smtClean="0"/>
              <a:t>1-5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1200" dirty="0" smtClean="0"/>
          </a:p>
          <a:p>
            <a:pPr marL="493776" indent="-457200">
              <a:buFontTx/>
              <a:buChar char="-"/>
            </a:pPr>
            <a:r>
              <a:rPr lang="zh-CN" altLang="en-US" sz="3200" b="1" dirty="0" smtClean="0"/>
              <a:t>靈裏的死亡與立志為善</a:t>
            </a:r>
            <a:endParaRPr lang="en-US" altLang="zh-CN" sz="3200" b="1" dirty="0" smtClean="0"/>
          </a:p>
          <a:p>
            <a:pPr marL="493776" indent="-457200">
              <a:buFontTx/>
              <a:buChar char="-"/>
            </a:pPr>
            <a:endParaRPr lang="en-US" altLang="zh-CN" sz="3200" b="1" dirty="0"/>
          </a:p>
          <a:p>
            <a:pPr marL="36576" indent="0">
              <a:buNone/>
            </a:pPr>
            <a:r>
              <a:rPr lang="en-US" altLang="zh-CN" sz="3200" b="1" dirty="0" smtClean="0"/>
              <a:t>   1. </a:t>
            </a:r>
            <a:r>
              <a:rPr lang="zh-CN" altLang="en-US" sz="3200" b="1" dirty="0" smtClean="0"/>
              <a:t>不是世界上沒有善行與美德</a:t>
            </a:r>
            <a:endParaRPr lang="en-US" altLang="zh-CN" sz="3200" b="1" dirty="0" smtClean="0"/>
          </a:p>
          <a:p>
            <a:pPr marL="36576" indent="0">
              <a:buNone/>
            </a:pPr>
            <a:r>
              <a:rPr lang="en-US" altLang="zh-CN" sz="3200" b="1" dirty="0" smtClean="0"/>
              <a:t>   2. </a:t>
            </a:r>
            <a:r>
              <a:rPr lang="zh-CN" altLang="en-US" sz="3200" b="1" dirty="0" smtClean="0"/>
              <a:t>不是人不追求高尚</a:t>
            </a:r>
            <a:endParaRPr lang="en-US" altLang="zh-CN" sz="3200" b="1" dirty="0" smtClean="0"/>
          </a:p>
          <a:p>
            <a:pPr marL="36576" indent="0">
              <a:buNone/>
            </a:pPr>
            <a:r>
              <a:rPr lang="en-US" altLang="zh-CN" sz="3200" b="1" dirty="0" smtClean="0"/>
              <a:t>   3. </a:t>
            </a:r>
            <a:r>
              <a:rPr lang="zh-CN" altLang="en-US" sz="3200" b="1" dirty="0" smtClean="0"/>
              <a:t>不是人裏面沒有良心 </a:t>
            </a:r>
            <a:r>
              <a:rPr lang="en-US" altLang="zh-CN" sz="3200" b="1" dirty="0" smtClean="0"/>
              <a:t>- </a:t>
            </a:r>
            <a:r>
              <a:rPr lang="zh-CN" altLang="en-US" sz="3200" b="1" dirty="0" smtClean="0"/>
              <a:t>是非之心 （羅馬書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15</a:t>
            </a:r>
            <a:r>
              <a:rPr lang="zh-CN" altLang="en-US" sz="3200" b="1" dirty="0" smtClean="0"/>
              <a:t>）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CN" altLang="en-US" sz="3200" dirty="0" smtClean="0"/>
              <a:t>“</a:t>
            </a:r>
            <a:r>
              <a:rPr lang="zh-TW" altLang="en-US" sz="3200" dirty="0" smtClean="0"/>
              <a:t>立志</a:t>
            </a:r>
            <a:r>
              <a:rPr lang="zh-TW" altLang="en-US" sz="3200" dirty="0"/>
              <a:t>為善由得我、只是行出來由不得我</a:t>
            </a:r>
            <a:r>
              <a:rPr lang="zh-TW" altLang="en-US" sz="3200" dirty="0" smtClean="0"/>
              <a:t>。</a:t>
            </a:r>
            <a:r>
              <a:rPr lang="zh-CN" altLang="en-US" sz="3200" dirty="0" smtClean="0"/>
              <a:t>”（羅馬書</a:t>
            </a:r>
            <a:r>
              <a:rPr lang="en-US" altLang="zh-CN" sz="3200" dirty="0" smtClean="0"/>
              <a:t>7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8</a:t>
            </a:r>
            <a:r>
              <a:rPr lang="zh-CN" altLang="en-US" sz="3200" dirty="0" smtClean="0"/>
              <a:t>）</a:t>
            </a:r>
            <a:endParaRPr lang="en-US" altLang="zh-CN" sz="3200" b="1" dirty="0"/>
          </a:p>
          <a:p>
            <a:pPr marL="36576" indent="0">
              <a:buNone/>
            </a:pP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6622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I.  </a:t>
            </a:r>
            <a:r>
              <a:rPr lang="zh-CN" altLang="en-US" sz="3600" b="1" dirty="0" smtClean="0"/>
              <a:t>與基督同活</a:t>
            </a:r>
            <a:r>
              <a:rPr lang="en-US" altLang="zh-CN" sz="3600" b="1" dirty="0" smtClean="0"/>
              <a:t>  Live Together With Christ  v. </a:t>
            </a:r>
            <a:r>
              <a:rPr lang="en-US" altLang="zh-CN" sz="3600" b="1" dirty="0" smtClean="0"/>
              <a:t>1-5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1200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 smtClean="0"/>
              <a:t>羅馬書</a:t>
            </a:r>
            <a:r>
              <a:rPr lang="en-US" altLang="zh-CN" sz="3200" b="1" dirty="0" smtClean="0"/>
              <a:t>7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24-25 </a:t>
            </a:r>
            <a:r>
              <a:rPr lang="zh-CN" altLang="en-US" sz="3200" dirty="0" smtClean="0"/>
              <a:t>“</a:t>
            </a:r>
            <a:r>
              <a:rPr lang="zh-TW" altLang="en-US" sz="3200" dirty="0" smtClean="0"/>
              <a:t>我</a:t>
            </a:r>
            <a:r>
              <a:rPr lang="zh-TW" altLang="en-US" sz="3200" dirty="0"/>
              <a:t>真是苦阿、誰能救我脫離這取死的身體呢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>25</a:t>
            </a:r>
            <a:r>
              <a:rPr lang="zh-TW" altLang="en-US" sz="3200" dirty="0" smtClean="0"/>
              <a:t>感謝神</a:t>
            </a:r>
            <a:r>
              <a:rPr lang="zh-TW" altLang="en-US" sz="3200" dirty="0"/>
              <a:t>、靠著我們的主耶穌基督就能脫離</a:t>
            </a:r>
            <a:r>
              <a:rPr lang="zh-TW" altLang="en-US" sz="3200" dirty="0" smtClean="0"/>
              <a:t>了</a:t>
            </a:r>
            <a:r>
              <a:rPr lang="zh-CN" altLang="en-US" sz="3200" dirty="0" smtClean="0"/>
              <a:t>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然而神既有豐富的憐憫。因他愛我們的大愛，</a:t>
            </a:r>
            <a:r>
              <a:rPr lang="en-US" altLang="zh-CN" sz="3200" b="1" dirty="0"/>
              <a:t>5</a:t>
            </a:r>
            <a:r>
              <a:rPr lang="zh-CN" altLang="en-US" sz="3200" b="1" dirty="0"/>
              <a:t>當我們死在過犯中的時候，便叫我們與基督一同活過來。（你們得救是本乎恩）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TW" dirty="0"/>
          </a:p>
          <a:p>
            <a:pPr>
              <a:buFontTx/>
              <a:buChar char="-"/>
            </a:pPr>
            <a:r>
              <a:rPr lang="zh-CN" altLang="en-US" sz="3200" b="1" dirty="0" smtClean="0"/>
              <a:t>“被”與“靠”</a:t>
            </a:r>
            <a:endParaRPr lang="en-US" altLang="zh-CN" sz="3200" b="1" dirty="0" smtClean="0"/>
          </a:p>
          <a:p>
            <a:pPr>
              <a:buFontTx/>
              <a:buChar char="-"/>
            </a:pPr>
            <a:endParaRPr lang="en-US" altLang="zh-TW" sz="3200" b="1" dirty="0"/>
          </a:p>
          <a:p>
            <a:pPr>
              <a:buFontTx/>
              <a:buChar char="-"/>
            </a:pPr>
            <a:r>
              <a:rPr lang="zh-CN" altLang="en-US" sz="3200" b="1" dirty="0" smtClean="0"/>
              <a:t>何爲恩典？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85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II.  </a:t>
            </a:r>
            <a:r>
              <a:rPr lang="zh-CN" altLang="en-US" sz="3600" b="1" dirty="0" smtClean="0"/>
              <a:t>與基督同坐</a:t>
            </a:r>
            <a:r>
              <a:rPr lang="en-US" altLang="zh-CN" sz="3600" b="1" dirty="0" smtClean="0"/>
              <a:t>  Sit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6-7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/>
          </a:p>
          <a:p>
            <a:pPr marL="36576" indent="0">
              <a:buNone/>
            </a:pPr>
            <a:r>
              <a:rPr lang="en-US" altLang="zh-CN" sz="3600" b="1" dirty="0"/>
              <a:t> </a:t>
            </a:r>
            <a:r>
              <a:rPr lang="en-US" altLang="zh-CN" sz="3200" b="1" dirty="0"/>
              <a:t>6</a:t>
            </a:r>
            <a:r>
              <a:rPr lang="zh-CN" altLang="en-US" sz="3200" b="1" dirty="0"/>
              <a:t>他又叫我們與基督耶穌一同復活，一同坐在天上，</a:t>
            </a:r>
            <a:r>
              <a:rPr lang="en-US" altLang="zh-CN" sz="3200" b="1" dirty="0"/>
              <a:t>7</a:t>
            </a:r>
            <a:r>
              <a:rPr lang="zh-CN" altLang="en-US" sz="3200" b="1" dirty="0"/>
              <a:t>要將他極豐富的恩典，就是他在基督耶穌裡向我們所施的恩慈，顯明給後來的世代看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en-US" sz="3200" b="1" dirty="0"/>
          </a:p>
          <a:p>
            <a:pPr marL="493776" indent="-457200">
              <a:buFontTx/>
              <a:buChar char="-"/>
            </a:pPr>
            <a:r>
              <a:rPr lang="zh-CN" altLang="en-US" sz="3200" b="1" dirty="0" smtClean="0"/>
              <a:t>活過來與一同復活</a:t>
            </a:r>
            <a:endParaRPr lang="en-US" altLang="zh-CN" sz="3200" b="1" dirty="0" smtClean="0"/>
          </a:p>
          <a:p>
            <a:pPr marL="493776" indent="-457200">
              <a:buFontTx/>
              <a:buChar char="-"/>
            </a:pPr>
            <a:endParaRPr lang="en-US" altLang="zh-CN" sz="3200" b="1" dirty="0"/>
          </a:p>
          <a:p>
            <a:pPr marL="493776" indent="-457200">
              <a:buFontTx/>
              <a:buChar char="-"/>
            </a:pPr>
            <a:r>
              <a:rPr lang="zh-CN" altLang="en-US" sz="3200" b="1" dirty="0" smtClean="0"/>
              <a:t>一同坐在天上</a:t>
            </a:r>
            <a:endParaRPr lang="en-US" altLang="zh-CN" sz="3200" b="1" dirty="0" smtClean="0"/>
          </a:p>
          <a:p>
            <a:pPr marL="493776" indent="-457200">
              <a:buFontTx/>
              <a:buChar char="-"/>
            </a:pPr>
            <a:endParaRPr lang="en-US" altLang="zh-CN" sz="3200" b="1" dirty="0"/>
          </a:p>
          <a:p>
            <a:pPr marL="493776" indent="-457200">
              <a:buFontTx/>
              <a:buChar char="-"/>
            </a:pPr>
            <a:endParaRPr lang="en-US" altLang="zh-CN" sz="3200" b="1" dirty="0" smtClean="0"/>
          </a:p>
          <a:p>
            <a:pPr marL="493776" indent="-457200">
              <a:buFontTx/>
              <a:buChar char="-"/>
            </a:pPr>
            <a:endParaRPr lang="en-US" altLang="en-US" sz="3200" b="1" dirty="0"/>
          </a:p>
          <a:p>
            <a:pPr marL="493776" indent="-457200">
              <a:buFontTx/>
              <a:buChar char="-"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14535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II.  </a:t>
            </a:r>
            <a:r>
              <a:rPr lang="zh-CN" altLang="en-US" sz="3600" b="1" dirty="0" smtClean="0"/>
              <a:t>與基督同坐</a:t>
            </a:r>
            <a:r>
              <a:rPr lang="en-US" altLang="zh-CN" sz="3600" b="1" dirty="0" smtClean="0"/>
              <a:t>  Sit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6-7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/>
          </a:p>
          <a:p>
            <a:pPr marL="36576" indent="0">
              <a:buNone/>
            </a:pPr>
            <a:r>
              <a:rPr lang="en-US" altLang="zh-CN" sz="3600" b="1" dirty="0"/>
              <a:t> </a:t>
            </a:r>
            <a:r>
              <a:rPr lang="en-US" altLang="zh-CN" sz="3200" b="1" dirty="0"/>
              <a:t>6</a:t>
            </a:r>
            <a:r>
              <a:rPr lang="zh-CN" altLang="en-US" sz="3200" b="1" dirty="0"/>
              <a:t>他又叫我們與基督耶穌一同復活，一同坐在天上，</a:t>
            </a:r>
            <a:r>
              <a:rPr lang="en-US" altLang="zh-CN" sz="3200" b="1" dirty="0"/>
              <a:t>7</a:t>
            </a:r>
            <a:r>
              <a:rPr lang="zh-CN" altLang="en-US" sz="3200" b="1" dirty="0"/>
              <a:t>要將他</a:t>
            </a:r>
            <a:r>
              <a:rPr lang="zh-CN" altLang="en-US" sz="3200" b="1" dirty="0">
                <a:solidFill>
                  <a:srgbClr val="00B050"/>
                </a:solidFill>
              </a:rPr>
              <a:t>極豐富的恩典</a:t>
            </a:r>
            <a:r>
              <a:rPr lang="zh-CN" altLang="en-US" sz="3200" b="1" dirty="0"/>
              <a:t>，就是他在基督耶穌裡向我們所施的恩慈，顯明給後來的世代看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r>
              <a:rPr lang="zh-CN" altLang="en-US" sz="3200" b="1" dirty="0" smtClean="0"/>
              <a:t> 恩典的定義：</a:t>
            </a:r>
            <a:r>
              <a:rPr lang="en-US" altLang="zh-CN" sz="3200" b="1" dirty="0" smtClean="0"/>
              <a:t>Grace, </a:t>
            </a:r>
            <a:r>
              <a:rPr lang="el-GR" altLang="zh-CN" dirty="0"/>
              <a:t>χάρις </a:t>
            </a:r>
            <a:r>
              <a:rPr lang="en-US" altLang="zh-CN" sz="3200" b="1" dirty="0" smtClean="0"/>
              <a:t>Karis</a:t>
            </a:r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en-US" altLang="zh-CN" sz="3200" b="1" dirty="0" smtClean="0"/>
              <a:t>- Unmerited Favor </a:t>
            </a:r>
            <a:r>
              <a:rPr lang="zh-CN" altLang="en-US" sz="3200" b="1" dirty="0" smtClean="0"/>
              <a:t>不配得，白白得到的好處（</a:t>
            </a:r>
            <a:r>
              <a:rPr lang="en-US" altLang="zh-CN" sz="3200" b="1" dirty="0" smtClean="0"/>
              <a:t>Favor)</a:t>
            </a:r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626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II.  </a:t>
            </a:r>
            <a:r>
              <a:rPr lang="zh-CN" altLang="en-US" sz="3600" b="1" dirty="0" smtClean="0"/>
              <a:t>與基督同坐</a:t>
            </a:r>
            <a:r>
              <a:rPr lang="en-US" altLang="zh-CN" sz="3600" b="1" dirty="0" smtClean="0"/>
              <a:t>  Sit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6-7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/>
          </a:p>
          <a:p>
            <a:pPr marL="36576" indent="0">
              <a:buNone/>
            </a:pPr>
            <a:r>
              <a:rPr lang="zh-CN" altLang="en-US" sz="3200" b="1" dirty="0" smtClean="0"/>
              <a:t>恩典的定義：</a:t>
            </a:r>
            <a:r>
              <a:rPr lang="en-US" altLang="zh-CN" sz="3200" b="1" dirty="0" smtClean="0"/>
              <a:t>Grace, </a:t>
            </a:r>
            <a:r>
              <a:rPr lang="el-GR" altLang="zh-CN" dirty="0"/>
              <a:t>χάρις </a:t>
            </a:r>
            <a:r>
              <a:rPr lang="en-US" altLang="zh-CN" sz="3200" b="1" dirty="0" smtClean="0"/>
              <a:t>Karis</a:t>
            </a:r>
          </a:p>
          <a:p>
            <a:pPr marL="36576" indent="0">
              <a:buNone/>
            </a:pPr>
            <a:endParaRPr lang="en-US" altLang="zh-CN" sz="3200" b="1" dirty="0"/>
          </a:p>
          <a:p>
            <a:pPr marL="493776" indent="-457200">
              <a:buFontTx/>
              <a:buChar char="-"/>
            </a:pPr>
            <a:r>
              <a:rPr lang="en-US" altLang="zh-CN" sz="3200" b="1" dirty="0" smtClean="0"/>
              <a:t>Unmerited Favor </a:t>
            </a:r>
            <a:r>
              <a:rPr lang="zh-CN" altLang="en-US" sz="3200" b="1" dirty="0" smtClean="0"/>
              <a:t>不配得，白白得到的好處（</a:t>
            </a:r>
            <a:r>
              <a:rPr lang="en-US" altLang="zh-CN" sz="3200" b="1" dirty="0" smtClean="0"/>
              <a:t>Favor)</a:t>
            </a:r>
          </a:p>
          <a:p>
            <a:pPr marL="493776" indent="-457200">
              <a:buFontTx/>
              <a:buChar char="-"/>
            </a:pPr>
            <a:endParaRPr lang="en-US" altLang="zh-CN" sz="3200" b="1" dirty="0"/>
          </a:p>
          <a:p>
            <a:pPr marL="493776" indent="-457200">
              <a:buFontTx/>
              <a:buChar char="-"/>
            </a:pPr>
            <a:r>
              <a:rPr lang="zh-CN" altLang="en-US" sz="3200" b="1" dirty="0"/>
              <a:t>舊</a:t>
            </a:r>
            <a:r>
              <a:rPr lang="zh-CN" altLang="en-US" sz="3200" b="1" dirty="0" smtClean="0"/>
              <a:t>約中的</a:t>
            </a:r>
            <a:r>
              <a:rPr lang="en-US" altLang="zh-CN" sz="3200" b="1" dirty="0"/>
              <a:t> </a:t>
            </a:r>
            <a:r>
              <a:rPr lang="en-US" altLang="zh-CN" sz="3200" b="1" dirty="0" smtClean="0"/>
              <a:t>“</a:t>
            </a:r>
            <a:r>
              <a:rPr lang="zh-CN" altLang="en-US" sz="3200" b="1" dirty="0" smtClean="0"/>
              <a:t>恩典”（“</a:t>
            </a:r>
            <a:r>
              <a:rPr lang="en-US" altLang="zh-CN" sz="3200" b="1" dirty="0" err="1" smtClean="0"/>
              <a:t>hhen</a:t>
            </a:r>
            <a:r>
              <a:rPr lang="en-US" altLang="zh-CN" sz="3200" b="1" dirty="0" smtClean="0"/>
              <a:t>”</a:t>
            </a:r>
            <a:r>
              <a:rPr lang="zh-CN" altLang="en-US" sz="3200" b="1" dirty="0" smtClean="0"/>
              <a:t>）</a:t>
            </a:r>
            <a:endParaRPr lang="en-US" altLang="zh-CN" sz="3200" b="1" dirty="0" smtClean="0"/>
          </a:p>
          <a:p>
            <a:pPr marL="493776" indent="-457200">
              <a:buFontTx/>
              <a:buChar char="-"/>
            </a:pPr>
            <a:endParaRPr lang="en-US" altLang="zh-CN" sz="3200" b="1" dirty="0"/>
          </a:p>
          <a:p>
            <a:pPr marL="493776" indent="-457200">
              <a:buFontTx/>
              <a:buChar char="-"/>
            </a:pPr>
            <a:r>
              <a:rPr lang="zh-TW" altLang="en-US" sz="3200" u="sng" dirty="0"/>
              <a:t>創世記 </a:t>
            </a:r>
            <a:r>
              <a:rPr lang="en-US" altLang="zh-TW" sz="3200" u="sng" dirty="0"/>
              <a:t>- </a:t>
            </a:r>
            <a:r>
              <a:rPr lang="zh-TW" altLang="en-US" sz="3200" u="sng" dirty="0"/>
              <a:t>第 </a:t>
            </a:r>
            <a:r>
              <a:rPr lang="en-US" altLang="zh-TW" sz="3200" u="sng" dirty="0"/>
              <a:t>6 </a:t>
            </a:r>
            <a:r>
              <a:rPr lang="zh-TW" altLang="en-US" sz="3200" u="sng" dirty="0"/>
              <a:t>章 第 </a:t>
            </a:r>
            <a:r>
              <a:rPr lang="en-US" altLang="zh-TW" sz="3200" u="sng" dirty="0"/>
              <a:t>8 </a:t>
            </a:r>
            <a:r>
              <a:rPr lang="zh-TW" altLang="en-US" sz="3200" u="sng" dirty="0" smtClean="0"/>
              <a:t>節</a:t>
            </a:r>
            <a:r>
              <a:rPr lang="zh-TW" altLang="en-US" sz="3200" dirty="0" smtClean="0"/>
              <a:t>  惟有</a:t>
            </a:r>
            <a:r>
              <a:rPr lang="zh-TW" altLang="en-US" sz="3200" dirty="0"/>
              <a:t>挪亞在耶和華眼前蒙恩。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5448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II.  </a:t>
            </a:r>
            <a:r>
              <a:rPr lang="zh-CN" altLang="en-US" sz="3600" b="1" dirty="0" smtClean="0"/>
              <a:t>與基督同坐</a:t>
            </a:r>
            <a:r>
              <a:rPr lang="en-US" altLang="zh-CN" sz="3600" b="1" dirty="0" smtClean="0"/>
              <a:t>  Sit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6-7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/>
          </a:p>
          <a:p>
            <a:pPr marL="36576" indent="0">
              <a:buNone/>
            </a:pPr>
            <a:r>
              <a:rPr lang="zh-CN" altLang="en-US" sz="3200" b="1" dirty="0" smtClean="0"/>
              <a:t>恩典的定義：</a:t>
            </a:r>
            <a:r>
              <a:rPr lang="en-US" altLang="zh-CN" sz="3200" b="1" dirty="0" smtClean="0"/>
              <a:t>Grace, </a:t>
            </a:r>
            <a:r>
              <a:rPr lang="el-GR" altLang="zh-CN" dirty="0"/>
              <a:t>χάρις </a:t>
            </a:r>
            <a:r>
              <a:rPr lang="en-US" altLang="zh-CN" sz="3200" b="1" dirty="0" smtClean="0"/>
              <a:t>Karis</a:t>
            </a:r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CN" altLang="en-US" sz="3200" b="1" dirty="0" smtClean="0"/>
              <a:t>福音書中，主耶穌從未用過“恩典”這個字，但是祂關於恩典的教導卻有很多。最有名的之一是浪子回頭的比喻。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en-US" altLang="zh-CN" sz="3200" b="1" dirty="0"/>
              <a:t>Unmerited Favor </a:t>
            </a:r>
            <a:r>
              <a:rPr lang="zh-CN" altLang="en-US" sz="3200" b="1" dirty="0"/>
              <a:t>不配得，白白得到的好處（</a:t>
            </a:r>
            <a:r>
              <a:rPr lang="en-US" altLang="zh-CN" sz="3200" b="1" dirty="0"/>
              <a:t>Favor)</a:t>
            </a:r>
          </a:p>
          <a:p>
            <a:pPr marL="36576" indent="0">
              <a:buNone/>
            </a:pPr>
            <a:endParaRPr lang="en-US" altLang="zh-CN" sz="3200" b="1" dirty="0" smtClean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3876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II.  </a:t>
            </a:r>
            <a:r>
              <a:rPr lang="zh-CN" altLang="en-US" sz="3600" b="1" dirty="0" smtClean="0"/>
              <a:t>與基督同坐</a:t>
            </a:r>
            <a:r>
              <a:rPr lang="en-US" altLang="zh-CN" sz="3600" b="1" dirty="0" smtClean="0"/>
              <a:t>  Sit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6-7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en-US" altLang="zh-CN" sz="3600" b="1" dirty="0"/>
              <a:t>Unmerited Favor </a:t>
            </a:r>
            <a:r>
              <a:rPr lang="zh-CN" altLang="en-US" sz="3600" b="1" dirty="0"/>
              <a:t>不配得，白白得到的好處（</a:t>
            </a:r>
            <a:r>
              <a:rPr lang="en-US" altLang="zh-CN" sz="3600" b="1" dirty="0"/>
              <a:t>Favor)</a:t>
            </a:r>
          </a:p>
          <a:p>
            <a:pPr marL="36576" indent="0">
              <a:buNone/>
            </a:pPr>
            <a:endParaRPr lang="en-US" altLang="zh-CN" sz="3600" dirty="0"/>
          </a:p>
          <a:p>
            <a:pPr marL="0" indent="0">
              <a:buNone/>
            </a:pPr>
            <a:r>
              <a:rPr lang="zh-CN" altLang="en-US" sz="3200" b="1" dirty="0" smtClean="0"/>
              <a:t>路</a:t>
            </a:r>
            <a:r>
              <a:rPr lang="en-US" altLang="zh-CN" sz="3200" b="1" dirty="0" smtClean="0"/>
              <a:t>15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20-24 </a:t>
            </a:r>
            <a:r>
              <a:rPr lang="zh-CN" altLang="zh-CN" sz="3200" b="1" dirty="0" smtClean="0"/>
              <a:t>於</a:t>
            </a:r>
            <a:r>
              <a:rPr lang="zh-CN" altLang="zh-CN" sz="3200" b="1" dirty="0"/>
              <a:t>是起來往他父親那裡去。相離還遠、他父親看見、就動了慈心、跑去抱著他的頸項、連連與他親嘴。</a:t>
            </a:r>
            <a:r>
              <a:rPr lang="en-US" altLang="zh-CN" sz="3200" b="1" dirty="0"/>
              <a:t>21</a:t>
            </a:r>
            <a:r>
              <a:rPr lang="zh-CN" altLang="zh-CN" sz="3200" b="1" dirty="0"/>
              <a:t>兒子說、父親、我得罪了天、又得罪了你．從今以後、我</a:t>
            </a:r>
            <a:r>
              <a:rPr lang="zh-CN" altLang="zh-CN" sz="3200" b="1" dirty="0">
                <a:solidFill>
                  <a:srgbClr val="00B050"/>
                </a:solidFill>
              </a:rPr>
              <a:t>不配</a:t>
            </a:r>
            <a:r>
              <a:rPr lang="zh-CN" altLang="zh-CN" sz="3200" b="1" dirty="0"/>
              <a:t>稱為你的兒子。</a:t>
            </a:r>
            <a:r>
              <a:rPr lang="en-US" altLang="zh-CN" sz="3200" b="1" dirty="0"/>
              <a:t>22</a:t>
            </a:r>
            <a:r>
              <a:rPr lang="zh-CN" altLang="zh-CN" sz="3200" b="1" dirty="0"/>
              <a:t>父親卻吩咐僕人說、把那上好的袍子快拿出來給他穿．把戒指戴在他指頭上．把鞋穿在他腳上．</a:t>
            </a:r>
            <a:r>
              <a:rPr lang="en-US" altLang="zh-CN" sz="3200" b="1" dirty="0"/>
              <a:t>23</a:t>
            </a:r>
            <a:r>
              <a:rPr lang="zh-CN" altLang="zh-CN" sz="3200" b="1" dirty="0"/>
              <a:t>把那肥牛犢牽來宰了、我們可以喫喝快樂．</a:t>
            </a:r>
            <a:r>
              <a:rPr lang="en-US" altLang="zh-CN" sz="3200" b="1" dirty="0"/>
              <a:t>24</a:t>
            </a:r>
            <a:r>
              <a:rPr lang="zh-CN" altLang="zh-CN" sz="3200" b="1" dirty="0"/>
              <a:t>因為我這個兒子、是</a:t>
            </a:r>
            <a:r>
              <a:rPr lang="zh-CN" altLang="zh-CN" sz="3200" b="1" dirty="0">
                <a:solidFill>
                  <a:srgbClr val="00B050"/>
                </a:solidFill>
              </a:rPr>
              <a:t>死而復活、失而又得</a:t>
            </a:r>
            <a:r>
              <a:rPr lang="zh-CN" altLang="zh-CN" sz="3200" b="1" dirty="0"/>
              <a:t>的。他們就快樂起</a:t>
            </a:r>
            <a:r>
              <a:rPr lang="zh-CN" altLang="zh-CN" sz="3200" b="1" dirty="0" smtClean="0"/>
              <a:t>來</a:t>
            </a:r>
            <a:r>
              <a:rPr lang="zh-CN" altLang="en-US" sz="3200" b="1" dirty="0" smtClean="0"/>
              <a:t>。</a:t>
            </a:r>
            <a:endParaRPr lang="zh-CN" altLang="zh-CN" sz="3200" b="1" dirty="0"/>
          </a:p>
          <a:p>
            <a:pPr marL="36576" indent="0">
              <a:buNone/>
            </a:pPr>
            <a:endParaRPr lang="en-US" altLang="zh-CN" sz="3200" b="1" dirty="0" smtClean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577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II.  </a:t>
            </a:r>
            <a:r>
              <a:rPr lang="zh-CN" altLang="en-US" sz="3600" b="1" dirty="0" smtClean="0"/>
              <a:t>與基督同坐</a:t>
            </a:r>
            <a:r>
              <a:rPr lang="en-US" altLang="zh-CN" sz="3600" b="1" dirty="0" smtClean="0"/>
              <a:t>  Sit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6-7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en-US" altLang="zh-CN" sz="3600" dirty="0" smtClean="0"/>
              <a:t>- </a:t>
            </a:r>
            <a:r>
              <a:rPr lang="zh-CN" altLang="en-US" sz="3600" b="1" dirty="0" smtClean="0"/>
              <a:t>使徒書信中常常使用“恩典”一詞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en-US" altLang="zh-CN" sz="3600" b="1" dirty="0"/>
              <a:t>Unmerited Favor </a:t>
            </a:r>
            <a:r>
              <a:rPr lang="zh-CN" altLang="en-US" sz="3600" b="1" dirty="0"/>
              <a:t>不配得，白白得到的好處（</a:t>
            </a:r>
            <a:r>
              <a:rPr lang="en-US" altLang="zh-CN" sz="3600" b="1" dirty="0"/>
              <a:t>Favor)</a:t>
            </a:r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zh-CN" altLang="en-US" sz="3600" b="1" dirty="0" smtClean="0"/>
              <a:t>恩典又指“禮物”，但恩典與今天的“禮物”概念</a:t>
            </a:r>
            <a:r>
              <a:rPr lang="zh-CN" altLang="en-US" sz="3200" b="1" dirty="0" smtClean="0"/>
              <a:t>有不同。</a:t>
            </a:r>
            <a:endParaRPr lang="en-US" altLang="en-US" sz="3200" b="1" dirty="0"/>
          </a:p>
          <a:p>
            <a:pPr marL="36576" indent="0">
              <a:buNone/>
            </a:pPr>
            <a:endParaRPr lang="en-US" alt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13366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11049000" cy="1524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CN" altLang="en-US" sz="6700" dirty="0" smtClean="0"/>
              <a:t>活 過 來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altLang="zh-CN" sz="6700" dirty="0" smtClean="0"/>
              <a:t>Made Alive</a:t>
            </a:r>
            <a:endParaRPr lang="en-US" sz="67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600200" y="3429000"/>
            <a:ext cx="8991600" cy="2971800"/>
          </a:xfrm>
        </p:spPr>
        <p:txBody>
          <a:bodyPr/>
          <a:lstStyle/>
          <a:p>
            <a:pPr marR="0" algn="ctr" eaLnBrk="1" hangingPunct="1">
              <a:defRPr/>
            </a:pPr>
            <a:r>
              <a:rPr lang="zh-CN" altLang="en-US" sz="3400" b="1" u="sng" dirty="0">
                <a:effectLst>
                  <a:outerShdw blurRad="38100" dist="38100" dir="2700000" algn="tl">
                    <a:srgbClr val="04617B"/>
                  </a:outerShdw>
                </a:effectLst>
                <a:latin typeface="隶书"/>
                <a:ea typeface="隶书"/>
                <a:cs typeface="隶书"/>
              </a:rPr>
              <a:t>經文 </a:t>
            </a:r>
            <a:r>
              <a:rPr lang="en-US" sz="3400" b="1" u="sng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Scripture:</a:t>
            </a:r>
            <a:r>
              <a:rPr lang="en-US" sz="3400" b="1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  </a:t>
            </a:r>
            <a:endParaRPr lang="en-US" sz="3400" b="1" dirty="0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algn="ctr" eaLnBrk="1" hangingPunct="1">
              <a:defRPr/>
            </a:pPr>
            <a:r>
              <a:rPr lang="zh-CN" altLang="en-US" sz="3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+mj-ea"/>
                <a:ea typeface="+mj-ea"/>
              </a:rPr>
              <a:t>以</a:t>
            </a:r>
            <a:r>
              <a:rPr lang="zh-CN" altLang="en-US" sz="34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+mj-ea"/>
                <a:ea typeface="+mj-ea"/>
              </a:rPr>
              <a:t>弗所</a:t>
            </a:r>
            <a:r>
              <a:rPr lang="zh-CN" altLang="en-US" sz="3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+mj-ea"/>
                <a:ea typeface="+mj-ea"/>
              </a:rPr>
              <a:t>書 </a:t>
            </a:r>
            <a:r>
              <a:rPr lang="en-US" altLang="zh-CN" sz="3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  <a:ea typeface="+mj-ea"/>
              </a:rPr>
              <a:t>Ephesians </a:t>
            </a:r>
            <a:r>
              <a:rPr lang="en-US" altLang="zh-CN" sz="3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  <a:ea typeface="+mj-ea"/>
              </a:rPr>
              <a:t>2</a:t>
            </a:r>
            <a:r>
              <a:rPr lang="en-US" altLang="zh-CN" sz="3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+mj-lt"/>
              </a:rPr>
              <a:t>: 1-10</a:t>
            </a:r>
            <a:endParaRPr lang="en-US" sz="3400" b="1" dirty="0" smtClean="0">
              <a:latin typeface="+mj-lt"/>
            </a:endParaRPr>
          </a:p>
          <a:p>
            <a:pPr marR="0" algn="ctr">
              <a:defRPr/>
            </a:pPr>
            <a:endParaRPr lang="en-US" altLang="zh-CN" sz="3200" b="1" dirty="0">
              <a:effectLst>
                <a:outerShdw blurRad="38100" dist="38100" dir="2700000" algn="tl">
                  <a:srgbClr val="04617B"/>
                </a:outerShdw>
              </a:effectLst>
              <a:latin typeface="隶书"/>
              <a:ea typeface="隶书"/>
              <a:cs typeface="隶书"/>
            </a:endParaRPr>
          </a:p>
          <a:p>
            <a:pPr marR="0" algn="ctr"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隶书"/>
                <a:ea typeface="隶书"/>
                <a:cs typeface="隶书"/>
              </a:rPr>
              <a:t>講員：馮偉牧師</a:t>
            </a:r>
            <a:endParaRPr lang="en-US" altLang="zh-CN" sz="2800" b="1" dirty="0">
              <a:effectLst>
                <a:outerShdw blurRad="38100" dist="38100" dir="2700000" algn="tl">
                  <a:srgbClr val="04617B"/>
                </a:outerShdw>
              </a:effectLst>
              <a:latin typeface="隶书"/>
              <a:ea typeface="隶书"/>
              <a:cs typeface="隶书"/>
            </a:endParaRPr>
          </a:p>
          <a:p>
            <a:pPr marR="0"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LiSu"/>
                <a:cs typeface="Times New Roman" pitchFamily="18" charset="0"/>
              </a:rPr>
              <a:t>Preache</a:t>
            </a:r>
            <a:r>
              <a:rPr lang="en-US" sz="28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+mj-ea"/>
                <a:ea typeface="+mj-ea"/>
                <a:cs typeface="Times New Roman" pitchFamily="18" charset="0"/>
              </a:rPr>
              <a:t>r</a:t>
            </a:r>
            <a:r>
              <a:rPr lang="zh-CN" altLang="en-US" sz="28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+mj-ea"/>
                <a:ea typeface="+mj-ea"/>
                <a:cs typeface="Times New Roman" pitchFamily="18" charset="0"/>
              </a:rPr>
              <a:t>：</a:t>
            </a:r>
            <a:r>
              <a:rPr lang="en-US" altLang="zh-CN" sz="28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+mj-ea"/>
                <a:ea typeface="+mj-ea"/>
                <a:cs typeface="Times New Roman" pitchFamily="18" charset="0"/>
              </a:rPr>
              <a:t>Pastor </a:t>
            </a:r>
            <a:r>
              <a:rPr lang="en-US" altLang="zh-CN" sz="28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隶书"/>
                <a:ea typeface="隶书"/>
                <a:cs typeface="Times New Roman" pitchFamily="18" charset="0"/>
              </a:rPr>
              <a:t>Wei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4617B"/>
                  </a:outerShdw>
                </a:effectLst>
                <a:latin typeface="隶书"/>
                <a:ea typeface="隶书"/>
                <a:cs typeface="Times New Roman" pitchFamily="18" charset="0"/>
              </a:rPr>
              <a:t>Feng</a:t>
            </a:r>
            <a:endParaRPr lang="en-US" sz="2800" b="1" dirty="0">
              <a:effectLst>
                <a:outerShdw blurRad="38100" dist="38100" dir="2700000" algn="tl">
                  <a:srgbClr val="04617B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6213" y="228601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II.  </a:t>
            </a:r>
            <a:r>
              <a:rPr lang="zh-CN" altLang="en-US" sz="3600" b="1" dirty="0" smtClean="0"/>
              <a:t>與基督同坐</a:t>
            </a:r>
            <a:r>
              <a:rPr lang="en-US" altLang="zh-CN" sz="3600" b="1" dirty="0" smtClean="0"/>
              <a:t>  Sit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6-7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zh-CN" altLang="en-US" sz="3600" b="1" dirty="0" smtClean="0"/>
              <a:t>恩典又指“禮物”，但恩典與今天的“禮物”概念</a:t>
            </a:r>
            <a:r>
              <a:rPr lang="zh-CN" altLang="en-US" sz="3200" b="1" dirty="0" smtClean="0"/>
              <a:t>有不同。</a:t>
            </a:r>
            <a:endParaRPr lang="en-US" altLang="en-US" sz="3200" b="1" dirty="0"/>
          </a:p>
          <a:p>
            <a:pPr marL="36576" indent="0">
              <a:buNone/>
            </a:pPr>
            <a:endParaRPr lang="en-US" altLang="en-US" sz="3000" b="1" dirty="0" smtClean="0"/>
          </a:p>
          <a:p>
            <a:pPr marL="493776" indent="-457200">
              <a:buFontTx/>
              <a:buChar char="-"/>
            </a:pPr>
            <a:r>
              <a:rPr lang="zh-CN" altLang="en-US" sz="3200" b="1" dirty="0" smtClean="0"/>
              <a:t>“爸爸，我送給您一份恩典！”</a:t>
            </a:r>
            <a:endParaRPr lang="en-US" altLang="zh-CN" sz="3200" b="1" dirty="0" smtClean="0"/>
          </a:p>
          <a:p>
            <a:pPr marL="493776" indent="-457200">
              <a:buFontTx/>
              <a:buChar char="-"/>
            </a:pPr>
            <a:endParaRPr lang="en-US" altLang="en-US" sz="3200" b="1" dirty="0"/>
          </a:p>
          <a:p>
            <a:pPr marL="493776" indent="-457200">
              <a:buFontTx/>
              <a:buChar char="-"/>
            </a:pPr>
            <a:r>
              <a:rPr lang="zh-CN" altLang="en-US" sz="3200" b="1" dirty="0" smtClean="0"/>
              <a:t>大赦天下</a:t>
            </a:r>
            <a:endParaRPr lang="en-US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8548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6213" y="228601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II.  </a:t>
            </a:r>
            <a:r>
              <a:rPr lang="zh-CN" altLang="en-US" sz="3600" b="1" dirty="0" smtClean="0"/>
              <a:t>與基督同坐</a:t>
            </a:r>
            <a:r>
              <a:rPr lang="en-US" altLang="zh-CN" sz="3600" b="1" dirty="0" smtClean="0"/>
              <a:t>  Sit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6-7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en-US" altLang="zh-CN" sz="3600" b="1" dirty="0" smtClean="0"/>
              <a:t>- </a:t>
            </a:r>
            <a:r>
              <a:rPr lang="zh-CN" altLang="en-US" sz="3600" b="1" dirty="0" smtClean="0"/>
              <a:t>不配得，白白得？</a:t>
            </a:r>
            <a:endParaRPr lang="en-US" altLang="zh-CN" sz="3600" b="1" dirty="0" smtClean="0"/>
          </a:p>
          <a:p>
            <a:pPr marL="36576" indent="0">
              <a:buNone/>
            </a:pPr>
            <a:r>
              <a:rPr lang="en-US" altLang="zh-CN" sz="3600" b="1" dirty="0" smtClean="0"/>
              <a:t>- </a:t>
            </a:r>
            <a:r>
              <a:rPr lang="zh-CN" altLang="en-US" sz="3600" b="1" dirty="0" smtClean="0"/>
              <a:t>配得到，白白得？</a:t>
            </a:r>
            <a:endParaRPr lang="en-US" altLang="zh-CN" sz="3600" b="1" dirty="0" smtClean="0"/>
          </a:p>
          <a:p>
            <a:pPr marL="36576" indent="0">
              <a:buNone/>
            </a:pPr>
            <a:r>
              <a:rPr lang="en-US" altLang="zh-CN" sz="3600" b="1" dirty="0" smtClean="0"/>
              <a:t>- </a:t>
            </a:r>
            <a:r>
              <a:rPr lang="zh-CN" altLang="en-US" sz="3600" b="1" dirty="0" smtClean="0"/>
              <a:t>配得到，不白得？</a:t>
            </a:r>
            <a:endParaRPr lang="en-US" altLang="zh-CN" sz="3600" b="1" dirty="0" smtClean="0"/>
          </a:p>
          <a:p>
            <a:pPr marL="36576" indent="0">
              <a:buNone/>
            </a:pPr>
            <a:r>
              <a:rPr lang="en-US" altLang="zh-CN" sz="3600" b="1" dirty="0" smtClean="0"/>
              <a:t>- </a:t>
            </a:r>
            <a:r>
              <a:rPr lang="zh-CN" altLang="en-US" sz="3600" b="1" dirty="0" smtClean="0"/>
              <a:t>不配</a:t>
            </a:r>
            <a:r>
              <a:rPr lang="zh-CN" altLang="en-US" sz="3600" b="1" dirty="0"/>
              <a:t>得，不白</a:t>
            </a:r>
            <a:r>
              <a:rPr lang="zh-CN" altLang="en-US" sz="3600" b="1" dirty="0" smtClean="0"/>
              <a:t>得？</a:t>
            </a:r>
            <a:endParaRPr lang="en-US" altLang="zh-CN" sz="3600" b="1" dirty="0"/>
          </a:p>
          <a:p>
            <a:pPr marL="36576" indent="0">
              <a:buNone/>
            </a:pP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15769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6213" y="228601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II.  </a:t>
            </a:r>
            <a:r>
              <a:rPr lang="zh-CN" altLang="en-US" sz="3600" b="1" dirty="0" smtClean="0"/>
              <a:t>與基督同坐</a:t>
            </a:r>
            <a:r>
              <a:rPr lang="en-US" altLang="zh-CN" sz="3600" b="1" dirty="0" smtClean="0"/>
              <a:t>  Sit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6-7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en-US" altLang="zh-CN" sz="3600" b="1" dirty="0" smtClean="0"/>
              <a:t>- </a:t>
            </a:r>
            <a:r>
              <a:rPr lang="zh-CN" altLang="en-US" sz="3600" b="1" dirty="0" smtClean="0"/>
              <a:t>不配得，白白得？</a:t>
            </a:r>
            <a:r>
              <a:rPr lang="en-US" altLang="zh-CN" sz="3600" b="1" dirty="0" smtClean="0"/>
              <a:t>- </a:t>
            </a:r>
            <a:r>
              <a:rPr lang="zh-CN" altLang="en-US" sz="3600" b="1" dirty="0" smtClean="0"/>
              <a:t>恩典</a:t>
            </a:r>
            <a:endParaRPr lang="en-US" altLang="zh-CN" sz="3600" b="1" dirty="0" smtClean="0"/>
          </a:p>
          <a:p>
            <a:pPr marL="36576" indent="0">
              <a:buNone/>
            </a:pPr>
            <a:r>
              <a:rPr lang="en-US" altLang="zh-CN" sz="3600" b="1" dirty="0" smtClean="0"/>
              <a:t>- </a:t>
            </a:r>
            <a:r>
              <a:rPr lang="zh-CN" altLang="en-US" sz="3600" b="1" dirty="0" smtClean="0"/>
              <a:t>配得到，白白得？</a:t>
            </a:r>
            <a:r>
              <a:rPr lang="en-US" altLang="zh-CN" sz="3600" b="1" dirty="0" smtClean="0"/>
              <a:t>- </a:t>
            </a:r>
            <a:r>
              <a:rPr lang="zh-CN" altLang="en-US" sz="3600" b="1" dirty="0" smtClean="0"/>
              <a:t>禮物</a:t>
            </a:r>
            <a:endParaRPr lang="en-US" altLang="zh-CN" sz="3600" b="1" dirty="0" smtClean="0"/>
          </a:p>
          <a:p>
            <a:pPr marL="36576" indent="0">
              <a:buNone/>
            </a:pPr>
            <a:r>
              <a:rPr lang="en-US" altLang="zh-CN" sz="3600" b="1" dirty="0" smtClean="0"/>
              <a:t>- </a:t>
            </a:r>
            <a:r>
              <a:rPr lang="zh-CN" altLang="en-US" sz="3600" b="1" dirty="0" smtClean="0"/>
              <a:t>配得到，不白得？</a:t>
            </a:r>
            <a:r>
              <a:rPr lang="en-US" altLang="zh-CN" sz="3600" b="1" dirty="0" smtClean="0"/>
              <a:t>- </a:t>
            </a:r>
            <a:r>
              <a:rPr lang="zh-CN" altLang="en-US" sz="3600" b="1" dirty="0" smtClean="0"/>
              <a:t>工價</a:t>
            </a:r>
            <a:endParaRPr lang="en-US" altLang="zh-CN" sz="3600" b="1" dirty="0" smtClean="0"/>
          </a:p>
          <a:p>
            <a:pPr marL="36576" indent="0">
              <a:buNone/>
            </a:pPr>
            <a:r>
              <a:rPr lang="en-US" altLang="zh-CN" sz="3600" b="1" dirty="0" smtClean="0"/>
              <a:t>- </a:t>
            </a:r>
            <a:r>
              <a:rPr lang="zh-CN" altLang="en-US" sz="3600" b="1" dirty="0" smtClean="0"/>
              <a:t>不配</a:t>
            </a:r>
            <a:r>
              <a:rPr lang="zh-CN" altLang="en-US" sz="3600" b="1" dirty="0"/>
              <a:t>得，不白</a:t>
            </a:r>
            <a:r>
              <a:rPr lang="zh-CN" altLang="en-US" sz="3600" b="1" dirty="0" smtClean="0"/>
              <a:t>得？</a:t>
            </a:r>
            <a:r>
              <a:rPr lang="en-US" altLang="zh-CN" sz="3600" b="1" dirty="0" smtClean="0"/>
              <a:t>- </a:t>
            </a:r>
            <a:r>
              <a:rPr lang="zh-CN" altLang="en-US" sz="3600" b="1" smtClean="0"/>
              <a:t>贓物！</a:t>
            </a:r>
            <a:endParaRPr lang="en-US" altLang="zh-CN" sz="3600" b="1" dirty="0"/>
          </a:p>
          <a:p>
            <a:pPr marL="36576" indent="0">
              <a:buNone/>
            </a:pP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16025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II.  </a:t>
            </a:r>
            <a:r>
              <a:rPr lang="zh-CN" altLang="en-US" sz="3600" b="1" dirty="0" smtClean="0"/>
              <a:t>與基督同坐</a:t>
            </a:r>
            <a:r>
              <a:rPr lang="en-US" altLang="zh-CN" sz="3600" b="1" dirty="0" smtClean="0"/>
              <a:t>  Sit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6-7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en-US" altLang="zh-CN" sz="3600" b="1" dirty="0"/>
              <a:t>Unmerited Favor </a:t>
            </a:r>
            <a:r>
              <a:rPr lang="zh-CN" altLang="en-US" sz="3600" b="1" dirty="0"/>
              <a:t>不配得，白白得到的好處（</a:t>
            </a:r>
            <a:r>
              <a:rPr lang="en-US" altLang="zh-CN" sz="3600" b="1" dirty="0"/>
              <a:t>Favor)</a:t>
            </a:r>
          </a:p>
          <a:p>
            <a:pPr marL="36576" indent="0">
              <a:buNone/>
            </a:pPr>
            <a:endParaRPr lang="en-US" altLang="zh-CN" sz="3600" dirty="0"/>
          </a:p>
          <a:p>
            <a:pPr marL="0" indent="0">
              <a:buNone/>
            </a:pPr>
            <a:r>
              <a:rPr lang="zh-CN" altLang="en-US" sz="3600" b="1" dirty="0" smtClean="0"/>
              <a:t>何爲恩典？對於一個“死</a:t>
            </a:r>
            <a:r>
              <a:rPr lang="zh-CN" altLang="en-US" sz="3600" b="1" dirty="0"/>
              <a:t>在過犯罪惡</a:t>
            </a:r>
            <a:r>
              <a:rPr lang="zh-CN" altLang="en-US" sz="3600" b="1" dirty="0" smtClean="0"/>
              <a:t>之中”的人，任何比地獄好的，都是恩典！</a:t>
            </a:r>
            <a:endParaRPr lang="en-US" altLang="en-US" sz="3600" b="1" dirty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200" b="1" dirty="0"/>
          </a:p>
          <a:p>
            <a:pPr marL="36576" indent="0">
              <a:buNone/>
            </a:pPr>
            <a:endParaRPr lang="en-US" alt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3746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II.  </a:t>
            </a:r>
            <a:r>
              <a:rPr lang="zh-CN" altLang="en-US" sz="3600" b="1" dirty="0" smtClean="0"/>
              <a:t>與基督同坐</a:t>
            </a:r>
            <a:r>
              <a:rPr lang="en-US" altLang="zh-CN" sz="3600" b="1" dirty="0" smtClean="0"/>
              <a:t>  Sit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6-7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en-US" altLang="zh-CN" sz="3600" b="1" dirty="0"/>
              <a:t>Unmerited Favor </a:t>
            </a:r>
            <a:r>
              <a:rPr lang="zh-CN" altLang="en-US" sz="3600" b="1" dirty="0"/>
              <a:t>不配得，白白得到的好處（</a:t>
            </a:r>
            <a:r>
              <a:rPr lang="en-US" altLang="zh-CN" sz="3600" b="1" dirty="0"/>
              <a:t>Favor)</a:t>
            </a:r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zh-CN" altLang="en-US" sz="3600" b="1" dirty="0"/>
              <a:t>何爲恩典？對於一個“死在過犯罪惡之中”的人，任何比地獄好的，都是恩典！</a:t>
            </a:r>
            <a:endParaRPr lang="en-US" altLang="en-US" sz="3600" b="1" dirty="0"/>
          </a:p>
          <a:p>
            <a:pPr marL="36576" indent="0">
              <a:buNone/>
            </a:pPr>
            <a:endParaRPr lang="en-US" altLang="zh-CN" sz="3600" dirty="0"/>
          </a:p>
          <a:p>
            <a:pPr marL="0" indent="0">
              <a:buNone/>
            </a:pPr>
            <a:r>
              <a:rPr lang="zh-CN" altLang="en-US" sz="3600" b="1" dirty="0" smtClean="0"/>
              <a:t>但是神卻賜我們與基督同坐，賜我們榮耀的冠冕。</a:t>
            </a:r>
            <a:endParaRPr lang="en-US" altLang="en-US" sz="3200" b="1" dirty="0"/>
          </a:p>
          <a:p>
            <a:pPr marL="36576" indent="0">
              <a:buNone/>
            </a:pPr>
            <a:endParaRPr lang="en-US" alt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8234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III.  </a:t>
            </a:r>
            <a:r>
              <a:rPr lang="zh-CN" altLang="en-US" sz="3600" b="1" dirty="0" smtClean="0"/>
              <a:t>與基督同工</a:t>
            </a:r>
            <a:r>
              <a:rPr lang="en-US" altLang="zh-CN" sz="3600" b="1" dirty="0" smtClean="0"/>
              <a:t>  Work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8-10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/>
          </a:p>
          <a:p>
            <a:pPr marL="36576" indent="0">
              <a:buNone/>
            </a:pPr>
            <a:r>
              <a:rPr lang="en-US" altLang="zh-CN" sz="3600" b="1" dirty="0"/>
              <a:t> </a:t>
            </a:r>
            <a:r>
              <a:rPr lang="en-US" altLang="zh-CN" sz="3600" b="1" dirty="0"/>
              <a:t>8</a:t>
            </a:r>
            <a:r>
              <a:rPr lang="zh-CN" altLang="en-US" sz="3600" b="1" dirty="0"/>
              <a:t>你們得救是本乎恩，也因著信，這並不是出於自己，乃是神所賜的。</a:t>
            </a:r>
            <a:r>
              <a:rPr lang="en-US" altLang="zh-CN" sz="3600" b="1" dirty="0"/>
              <a:t>9</a:t>
            </a:r>
            <a:r>
              <a:rPr lang="zh-CN" altLang="en-US" sz="3600" b="1" dirty="0"/>
              <a:t>也不是出於行為，免得有人自誇。</a:t>
            </a:r>
            <a:r>
              <a:rPr lang="en-US" altLang="zh-CN" sz="3600" b="1" dirty="0"/>
              <a:t>10</a:t>
            </a:r>
            <a:r>
              <a:rPr lang="zh-CN" altLang="en-US" sz="3600" b="1" dirty="0"/>
              <a:t>我們原是他的工作，在基督耶穌裡造成的，為要叫我們行善，就是神所預備叫我們行的。</a:t>
            </a:r>
            <a:endParaRPr lang="en-US" altLang="zh-CN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753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039600" cy="69341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III.  </a:t>
            </a:r>
            <a:r>
              <a:rPr lang="zh-CN" altLang="en-US" sz="3600" b="1" dirty="0" smtClean="0"/>
              <a:t>與基督同工</a:t>
            </a:r>
            <a:r>
              <a:rPr lang="en-US" altLang="zh-CN" sz="3600" b="1" dirty="0" smtClean="0"/>
              <a:t>  Work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8-10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1200" dirty="0"/>
          </a:p>
          <a:p>
            <a:pPr marL="36576" indent="0">
              <a:buNone/>
            </a:pPr>
            <a:r>
              <a:rPr lang="en-US" altLang="zh-CN" sz="3200" b="1" dirty="0"/>
              <a:t> </a:t>
            </a:r>
            <a:r>
              <a:rPr lang="en-US" altLang="zh-CN" sz="3200" b="1" dirty="0" smtClean="0"/>
              <a:t>  </a:t>
            </a:r>
            <a:r>
              <a:rPr lang="en-US" altLang="zh-CN" sz="3200" b="1" dirty="0" smtClean="0"/>
              <a:t>8</a:t>
            </a:r>
            <a:r>
              <a:rPr lang="zh-CN" altLang="en-US" sz="3200" b="1" dirty="0"/>
              <a:t>你們得救是本乎恩，也因著信，這並不是出於自己，乃是神所賜的。</a:t>
            </a:r>
            <a:r>
              <a:rPr lang="en-US" altLang="zh-CN" sz="3200" b="1" dirty="0"/>
              <a:t>9</a:t>
            </a:r>
            <a:r>
              <a:rPr lang="zh-CN" altLang="en-US" sz="3200" b="1" dirty="0"/>
              <a:t>也不是出於行為，免得有人自誇。</a:t>
            </a:r>
            <a:r>
              <a:rPr lang="en-US" altLang="zh-CN" sz="3200" b="1" dirty="0"/>
              <a:t>10</a:t>
            </a:r>
            <a:r>
              <a:rPr lang="zh-CN" altLang="en-US" sz="3200" b="1" dirty="0"/>
              <a:t>我們原是他的工作，在基督耶穌裡造成的，為要叫我們行善，就是神所預備叫我們行的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493776" indent="-457200">
              <a:buFontTx/>
              <a:buChar char="-"/>
            </a:pPr>
            <a:r>
              <a:rPr lang="zh-CN" altLang="en-US" sz="3200" b="1" dirty="0" smtClean="0"/>
              <a:t>神的恩典與人的信心</a:t>
            </a:r>
            <a:endParaRPr lang="en-US" altLang="zh-CN" sz="3200" b="1" dirty="0" smtClean="0"/>
          </a:p>
          <a:p>
            <a:pPr marL="493776" indent="-457200">
              <a:buFontTx/>
              <a:buChar char="-"/>
            </a:pPr>
            <a:endParaRPr lang="en-US" altLang="zh-CN" sz="3200" b="1" dirty="0"/>
          </a:p>
          <a:p>
            <a:pPr marL="493776" indent="-457200">
              <a:buFontTx/>
              <a:buChar char="-"/>
            </a:pPr>
            <a:r>
              <a:rPr lang="zh-CN" altLang="en-US" sz="3200" b="1" dirty="0" smtClean="0"/>
              <a:t>信心與行爲的關係</a:t>
            </a:r>
            <a:endParaRPr lang="en-US" altLang="zh-CN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7900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039600" cy="69341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III.  </a:t>
            </a:r>
            <a:r>
              <a:rPr lang="zh-CN" altLang="en-US" sz="3600" b="1" dirty="0" smtClean="0"/>
              <a:t>與基督同工</a:t>
            </a:r>
            <a:r>
              <a:rPr lang="en-US" altLang="zh-CN" sz="3600" b="1" dirty="0" smtClean="0"/>
              <a:t>  Work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8-10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1200" dirty="0"/>
          </a:p>
          <a:p>
            <a:pPr marL="36576" indent="0">
              <a:buNone/>
            </a:pPr>
            <a:r>
              <a:rPr lang="en-US" altLang="zh-CN" sz="3200" b="1" dirty="0"/>
              <a:t> </a:t>
            </a:r>
            <a:r>
              <a:rPr lang="en-US" altLang="zh-CN" sz="3200" b="1" dirty="0" smtClean="0"/>
              <a:t>  </a:t>
            </a:r>
            <a:r>
              <a:rPr lang="en-US" altLang="zh-CN" sz="3200" b="1" dirty="0" smtClean="0"/>
              <a:t>8</a:t>
            </a:r>
            <a:r>
              <a:rPr lang="zh-CN" altLang="en-US" sz="3200" b="1" dirty="0"/>
              <a:t>你們得救是本乎恩，也因著信，這並不是出於自己，乃是神所賜的。</a:t>
            </a:r>
            <a:r>
              <a:rPr lang="en-US" altLang="zh-CN" sz="3200" b="1" dirty="0"/>
              <a:t>9</a:t>
            </a:r>
            <a:r>
              <a:rPr lang="zh-CN" altLang="en-US" sz="3200" b="1" dirty="0"/>
              <a:t>也不是出於行為，免得有人自誇。</a:t>
            </a:r>
            <a:r>
              <a:rPr lang="en-US" altLang="zh-CN" sz="3200" b="1" dirty="0"/>
              <a:t>10</a:t>
            </a:r>
            <a:r>
              <a:rPr lang="zh-CN" altLang="en-US" sz="3200" b="1" dirty="0"/>
              <a:t>我們原是他的工作，在基督耶穌裡造成的，為要叫我們行善，就是神所預備叫我們行的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493776" indent="-457200">
              <a:buFontTx/>
              <a:buChar char="-"/>
            </a:pPr>
            <a:r>
              <a:rPr lang="zh-CN" altLang="en-US" sz="3200" b="1" dirty="0" smtClean="0"/>
              <a:t>第</a:t>
            </a:r>
            <a:r>
              <a:rPr lang="en-US" altLang="zh-CN" sz="3200" b="1" dirty="0" smtClean="0"/>
              <a:t>8</a:t>
            </a:r>
            <a:r>
              <a:rPr lang="zh-CN" altLang="en-US" sz="3200" b="1" dirty="0" smtClean="0"/>
              <a:t>、</a:t>
            </a:r>
            <a:r>
              <a:rPr lang="en-US" altLang="zh-CN" sz="3200" b="1" dirty="0" smtClean="0"/>
              <a:t>9</a:t>
            </a:r>
            <a:r>
              <a:rPr lang="zh-CN" altLang="en-US" sz="3200" b="1" dirty="0" smtClean="0"/>
              <a:t>、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節之間的關係</a:t>
            </a:r>
            <a:endParaRPr lang="en-US" altLang="zh-CN" sz="3200" b="1" dirty="0" smtClean="0"/>
          </a:p>
          <a:p>
            <a:pPr marL="493776" indent="-457200">
              <a:buFontTx/>
              <a:buChar char="-"/>
            </a:pPr>
            <a:endParaRPr lang="en-US" altLang="zh-CN" sz="3200" b="1" dirty="0"/>
          </a:p>
          <a:p>
            <a:pPr marL="493776" indent="-457200">
              <a:buFontTx/>
              <a:buChar char="-"/>
            </a:pPr>
            <a:r>
              <a:rPr lang="zh-CN" altLang="en-US" sz="3200" b="1" dirty="0" smtClean="0"/>
              <a:t>不可斷！</a:t>
            </a:r>
            <a:endParaRPr lang="en-US" altLang="zh-CN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3672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039600" cy="69341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III.  </a:t>
            </a:r>
            <a:r>
              <a:rPr lang="zh-CN" altLang="en-US" sz="3600" b="1" dirty="0" smtClean="0"/>
              <a:t>與基督同工</a:t>
            </a:r>
            <a:r>
              <a:rPr lang="en-US" altLang="zh-CN" sz="3600" b="1" dirty="0" smtClean="0"/>
              <a:t>  Work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8-10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1200" dirty="0"/>
          </a:p>
          <a:p>
            <a:pPr marL="36576" indent="0">
              <a:buNone/>
            </a:pPr>
            <a:r>
              <a:rPr lang="en-US" altLang="zh-CN" sz="3200" b="1" dirty="0"/>
              <a:t> </a:t>
            </a:r>
            <a:r>
              <a:rPr lang="en-US" altLang="zh-CN" sz="3200" b="1" dirty="0" smtClean="0"/>
              <a:t>  </a:t>
            </a:r>
            <a:r>
              <a:rPr lang="en-US" altLang="zh-CN" sz="3200" b="1" dirty="0" smtClean="0"/>
              <a:t>8</a:t>
            </a:r>
            <a:r>
              <a:rPr lang="zh-CN" altLang="en-US" sz="3200" b="1" dirty="0"/>
              <a:t>你們得救是本乎恩，也因著信，這並不是出於自己，乃是神所賜的。</a:t>
            </a:r>
            <a:r>
              <a:rPr lang="en-US" altLang="zh-CN" sz="3200" b="1" dirty="0"/>
              <a:t>9</a:t>
            </a:r>
            <a:r>
              <a:rPr lang="zh-CN" altLang="en-US" sz="3200" b="1" dirty="0"/>
              <a:t>也不是出於行為，免得有人自誇。</a:t>
            </a:r>
            <a:r>
              <a:rPr lang="en-US" altLang="zh-CN" sz="3200" b="1" dirty="0"/>
              <a:t>10</a:t>
            </a:r>
            <a:r>
              <a:rPr lang="zh-CN" altLang="en-US" sz="3200" b="1" dirty="0"/>
              <a:t>我們原是他的工作，在基督耶穌裡造成的，為要叫我們行善，就是神所預備叫我們行的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CN" altLang="en-US" sz="3200" b="1" dirty="0" smtClean="0"/>
              <a:t>不靠行爲得救，但是好行為（神所預備叫我們行的）很重要。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CN" altLang="en-US" sz="3200" b="1" dirty="0" smtClean="0"/>
              <a:t>“信心沒有行爲乃是死的”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5274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039600" cy="69341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III.  </a:t>
            </a:r>
            <a:r>
              <a:rPr lang="zh-CN" altLang="en-US" sz="3600" b="1" dirty="0" smtClean="0"/>
              <a:t>與基督同工</a:t>
            </a:r>
            <a:r>
              <a:rPr lang="en-US" altLang="zh-CN" sz="3600" b="1" dirty="0" smtClean="0"/>
              <a:t>  Work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8-10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1200" dirty="0"/>
          </a:p>
          <a:p>
            <a:pPr marL="36576" indent="0">
              <a:buNone/>
            </a:pPr>
            <a:r>
              <a:rPr lang="en-US" altLang="zh-CN" sz="3200" b="1" dirty="0" smtClean="0"/>
              <a:t>10</a:t>
            </a:r>
            <a:r>
              <a:rPr lang="zh-CN" altLang="en-US" sz="3200" b="1" dirty="0"/>
              <a:t>我們原是他的工作，在基督耶穌裡造成的，為要叫我們行善，就是神所預備叫我們行的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CN" altLang="en-US" sz="3200" b="1" dirty="0" smtClean="0"/>
              <a:t>“信心沒有行爲乃是死的”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CN" altLang="en-US" sz="3200" b="1" dirty="0" smtClean="0"/>
              <a:t>“傑作”</a:t>
            </a:r>
            <a:r>
              <a:rPr lang="en-US" altLang="zh-CN" sz="3200" b="1" dirty="0" smtClean="0"/>
              <a:t>Masterpiece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096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1"/>
            <a:ext cx="7772400" cy="1165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</a:br>
            <a:endParaRPr lang="en-US" sz="6000" dirty="0"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11887200" cy="6477000"/>
          </a:xfrm>
        </p:spPr>
        <p:txBody>
          <a:bodyPr/>
          <a:lstStyle/>
          <a:p>
            <a:pPr algn="l"/>
            <a:r>
              <a:rPr lang="zh-CN" altLang="en-US" sz="3600" b="1" u="sng" dirty="0"/>
              <a:t>前言</a:t>
            </a:r>
            <a:r>
              <a:rPr lang="en-US" sz="3600" b="1" u="sng" dirty="0"/>
              <a:t>Introduction</a:t>
            </a:r>
            <a:r>
              <a:rPr lang="en-US" sz="3600" b="1" dirty="0"/>
              <a:t>:</a:t>
            </a:r>
          </a:p>
          <a:p>
            <a:pPr algn="l"/>
            <a:endParaRPr lang="en-US" altLang="zh-CN" sz="3200" b="1" dirty="0" smtClean="0"/>
          </a:p>
          <a:p>
            <a:pPr algn="l"/>
            <a:r>
              <a:rPr lang="zh-CN" altLang="en-US" sz="3600" b="1" dirty="0"/>
              <a:t>以弗所</a:t>
            </a:r>
            <a:r>
              <a:rPr lang="zh-CN" altLang="en-US" sz="3600" b="1" dirty="0" smtClean="0"/>
              <a:t>書是四卷監獄書信之一。其主題是“教會是基督的身體”。在聖靈的默示下，保羅講到教會的屬靈地位與責任。與保羅的其他書信不同，這卷書沒有涉及任何特殊的境況、話題、或異端。</a:t>
            </a:r>
            <a:r>
              <a:rPr lang="zh-CN" altLang="en-US" sz="3600" b="1" dirty="0"/>
              <a:t>保</a:t>
            </a:r>
            <a:r>
              <a:rPr lang="zh-CN" altLang="en-US" sz="3600" b="1" dirty="0" smtClean="0"/>
              <a:t>羅講論父神旨意的奧秘（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9</a:t>
            </a:r>
            <a:r>
              <a:rPr lang="zh-CN" altLang="en-US" sz="3600" b="1" dirty="0" smtClean="0"/>
              <a:t>）和神的計劃（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10</a:t>
            </a:r>
            <a:r>
              <a:rPr lang="zh-CN" altLang="en-US" sz="3600" b="1" dirty="0"/>
              <a:t>；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）。他要求教會在基督裏合一（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15-2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22</a:t>
            </a:r>
            <a:r>
              <a:rPr lang="zh-CN" altLang="en-US" sz="3600" b="1" dirty="0" smtClean="0"/>
              <a:t>），强調教會乃是基督的身體（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22-23</a:t>
            </a:r>
            <a:r>
              <a:rPr lang="zh-CN" altLang="en-US" sz="3600" b="1" dirty="0" smtClean="0"/>
              <a:t>）。今天的經文</a:t>
            </a:r>
            <a:r>
              <a:rPr lang="zh-CN" altLang="en-US" sz="3600" b="1" dirty="0" smtClean="0"/>
              <a:t>，</a:t>
            </a:r>
            <a:r>
              <a:rPr lang="zh-CN" altLang="en-US" sz="3600" b="1" dirty="0"/>
              <a:t>講</a:t>
            </a:r>
            <a:r>
              <a:rPr lang="zh-CN" altLang="en-US" sz="3600" b="1" dirty="0" smtClean="0"/>
              <a:t>到教會中每一個肢體在基督裏的新生命。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4396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039600" cy="69341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III.  </a:t>
            </a:r>
            <a:r>
              <a:rPr lang="zh-CN" altLang="en-US" sz="3600" b="1" dirty="0" smtClean="0"/>
              <a:t>與基督同工</a:t>
            </a:r>
            <a:r>
              <a:rPr lang="en-US" altLang="zh-CN" sz="3600" b="1" dirty="0" smtClean="0"/>
              <a:t>  Work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8-10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1200" dirty="0"/>
          </a:p>
          <a:p>
            <a:pPr marL="36576" indent="0">
              <a:buNone/>
            </a:pPr>
            <a:r>
              <a:rPr lang="en-US" altLang="zh-CN" sz="3200" b="1" dirty="0" smtClean="0"/>
              <a:t>10</a:t>
            </a:r>
            <a:r>
              <a:rPr lang="zh-CN" altLang="en-US" sz="3200" b="1" dirty="0"/>
              <a:t>我們原是他的工作，在基督耶穌裡造成的，為要叫我們行善，就是神所預備叫我們行的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CN" altLang="en-US" sz="3200" b="1" dirty="0" smtClean="0"/>
              <a:t>“信心沒有行爲乃是死的”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CN" altLang="en-US" sz="3200" b="1" dirty="0" smtClean="0"/>
              <a:t>“傑作</a:t>
            </a:r>
            <a:r>
              <a:rPr lang="en-US" altLang="zh-CN" sz="3200" b="1" dirty="0" smtClean="0"/>
              <a:t>”, or </a:t>
            </a:r>
            <a:r>
              <a:rPr lang="zh-CN" altLang="en-US" sz="3200" b="1" dirty="0" smtClean="0"/>
              <a:t>殘次品？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2198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039600" cy="69341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III.  </a:t>
            </a:r>
            <a:r>
              <a:rPr lang="zh-CN" altLang="en-US" sz="3600" b="1" dirty="0" smtClean="0"/>
              <a:t>與基督同工</a:t>
            </a:r>
            <a:r>
              <a:rPr lang="en-US" altLang="zh-CN" sz="3600" b="1" dirty="0" smtClean="0"/>
              <a:t>  Work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8-10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1200" dirty="0"/>
          </a:p>
          <a:p>
            <a:pPr marL="36576" indent="0">
              <a:buNone/>
            </a:pPr>
            <a:r>
              <a:rPr lang="en-US" altLang="zh-CN" sz="3200" b="1" dirty="0" smtClean="0"/>
              <a:t>10</a:t>
            </a:r>
            <a:r>
              <a:rPr lang="zh-CN" altLang="en-US" sz="3200" b="1" dirty="0"/>
              <a:t>我們原是他的工作，在基督耶穌裡造成的，為要叫我們行善，就是神所預備叫我們行的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CN" altLang="en-US" sz="3200" b="1" dirty="0" smtClean="0"/>
              <a:t>“信心沒有行爲乃是死的”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CN" altLang="en-US" sz="3200" b="1" dirty="0" smtClean="0"/>
              <a:t>基督是永活的，教會是基督的身體，永生神的教會</a:t>
            </a:r>
            <a:r>
              <a:rPr lang="en-US" altLang="zh-CN" sz="3200" b="1" dirty="0" smtClean="0"/>
              <a:t>……,</a:t>
            </a:r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CN" altLang="en-US" sz="3200" b="1" dirty="0" smtClean="0"/>
              <a:t>裏面的肢體，卻是“半死不活”的</a:t>
            </a:r>
            <a:r>
              <a:rPr lang="en-US" altLang="zh-CN" sz="3200" b="1" dirty="0" smtClean="0"/>
              <a:t>?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4604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039600" cy="69341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III.  </a:t>
            </a:r>
            <a:r>
              <a:rPr lang="zh-CN" altLang="en-US" sz="3600" b="1" dirty="0" smtClean="0"/>
              <a:t>與基督同工</a:t>
            </a:r>
            <a:r>
              <a:rPr lang="en-US" altLang="zh-CN" sz="3600" b="1" dirty="0" smtClean="0"/>
              <a:t>  Work Together With Christ</a:t>
            </a:r>
            <a:r>
              <a:rPr lang="en-US" altLang="zh-CN" sz="3600" b="1" dirty="0"/>
              <a:t> </a:t>
            </a:r>
            <a:r>
              <a:rPr lang="en-US" altLang="zh-CN" sz="3600" b="1" dirty="0" smtClean="0"/>
              <a:t>- v. </a:t>
            </a:r>
            <a:r>
              <a:rPr lang="en-US" altLang="zh-CN" sz="3600" b="1" dirty="0" smtClean="0"/>
              <a:t>8-10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1200" dirty="0"/>
          </a:p>
          <a:p>
            <a:pPr marL="36576" indent="0">
              <a:buNone/>
            </a:pPr>
            <a:r>
              <a:rPr lang="en-US" altLang="zh-CN" sz="3200" b="1" dirty="0" smtClean="0"/>
              <a:t>10</a:t>
            </a:r>
            <a:r>
              <a:rPr lang="zh-CN" altLang="en-US" sz="3200" b="1" dirty="0"/>
              <a:t>我們原是他的工作，在基督耶穌裡造成的，為要叫我們行善，就是神所預備叫我們行的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zh-TW" altLang="en-US" sz="3200" u="sng" dirty="0"/>
              <a:t>約翰福音 </a:t>
            </a:r>
            <a:r>
              <a:rPr lang="en-US" altLang="zh-TW" sz="3200" u="sng" dirty="0"/>
              <a:t>- </a:t>
            </a:r>
            <a:r>
              <a:rPr lang="zh-TW" altLang="en-US" sz="3200" u="sng" dirty="0"/>
              <a:t>第 </a:t>
            </a:r>
            <a:r>
              <a:rPr lang="en-US" altLang="zh-TW" sz="3200" u="sng" dirty="0"/>
              <a:t>12 </a:t>
            </a:r>
            <a:r>
              <a:rPr lang="zh-TW" altLang="en-US" sz="3200" u="sng" dirty="0"/>
              <a:t>章 第 </a:t>
            </a:r>
            <a:r>
              <a:rPr lang="en-US" altLang="zh-TW" sz="3200" u="sng" dirty="0"/>
              <a:t>24 </a:t>
            </a:r>
            <a:r>
              <a:rPr lang="zh-TW" altLang="en-US" sz="3200" u="sng" dirty="0"/>
              <a:t>節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/>
              <a:t>我實實在在的告訴你們、一粒麥子不落在地裡死了、仍舊是一粒．若是死了、就結出許多子粒來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36576" indent="0">
              <a:buNone/>
            </a:pPr>
            <a:endParaRPr lang="en-US" altLang="zh-CN" sz="3200" b="1" dirty="0"/>
          </a:p>
          <a:p>
            <a:pPr marL="36576" indent="0">
              <a:buNone/>
            </a:pPr>
            <a:r>
              <a:rPr lang="en-US" altLang="zh-CN" sz="3200" b="1" dirty="0" smtClean="0"/>
              <a:t>* </a:t>
            </a:r>
            <a:r>
              <a:rPr lang="zh-CN" altLang="en-US" sz="3200" b="1" dirty="0" smtClean="0"/>
              <a:t>吳治平弟兄的見證與警告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4573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3135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b="1" dirty="0" smtClean="0"/>
              <a:t>使徒</a:t>
            </a:r>
            <a:r>
              <a:rPr lang="zh-CN" altLang="en-US" sz="3600" b="1" dirty="0"/>
              <a:t>行傳 </a:t>
            </a:r>
            <a:r>
              <a:rPr lang="en-US" altLang="zh-CN" sz="3600" b="1" dirty="0"/>
              <a:t>20</a:t>
            </a:r>
            <a:r>
              <a:rPr lang="en-US" altLang="en-US" sz="3600" b="1" dirty="0"/>
              <a:t>: 24 </a:t>
            </a:r>
            <a:r>
              <a:rPr lang="zh-CN" altLang="en-US" sz="3600" b="1" dirty="0"/>
              <a:t>我卻不以性命為念，也不看為寶貴，只要行完我的路程，成就我從主耶穌所領受的職事，證明神恩惠的福音。</a:t>
            </a:r>
            <a:endParaRPr lang="en-US" altLang="zh-CN" sz="3600" b="1" dirty="0"/>
          </a:p>
          <a:p>
            <a:pPr marL="0" indent="0">
              <a:buNone/>
            </a:pPr>
            <a:r>
              <a:rPr lang="en-US" altLang="zh-CN" sz="3600" b="1" dirty="0"/>
              <a:t>Acts 20: 24  But none of these things move me; nor do I count my life dear to myself, so that I may finish my race with joy, and the ministry which I received from the Lord Jesus, to testify to the gospel of the grace of God. (NKJV)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411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1125200" cy="762000"/>
          </a:xfrm>
        </p:spPr>
        <p:txBody>
          <a:bodyPr/>
          <a:lstStyle/>
          <a:p>
            <a:pPr eaLnBrk="1" hangingPunct="1"/>
            <a:r>
              <a:rPr lang="zh-CN" altLang="en-US" sz="3600" b="1" dirty="0">
                <a:cs typeface="隶书"/>
              </a:rPr>
              <a:t>結論与回應 </a:t>
            </a:r>
            <a:r>
              <a:rPr lang="en-US" altLang="en-US" sz="3600" b="1" dirty="0"/>
              <a:t>Conclusion and Response: </a:t>
            </a:r>
            <a:endParaRPr lang="en-US" altLang="en-US" sz="36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5181600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2800" b="1" dirty="0" smtClean="0"/>
              <a:t>1</a:t>
            </a:r>
            <a:r>
              <a:rPr lang="en-US" altLang="zh-CN" sz="2800" b="1" dirty="0"/>
              <a:t>.  </a:t>
            </a:r>
            <a:r>
              <a:rPr lang="zh-CN" altLang="en-US" sz="2800" b="1" dirty="0" smtClean="0"/>
              <a:t>教会中的团契相交有哪两方面特征？</a:t>
            </a:r>
            <a:r>
              <a:rPr lang="en-US" altLang="zh-CN" sz="2800" b="1" dirty="0" smtClean="0"/>
              <a:t>What are the two dimensions of fellowship in the church?</a:t>
            </a:r>
            <a:endParaRPr lang="en-US" altLang="zh-CN" sz="2800" dirty="0"/>
          </a:p>
          <a:p>
            <a:pPr marL="36576" indent="0">
              <a:buNone/>
            </a:pPr>
            <a:r>
              <a:rPr lang="en-US" altLang="zh-CN" sz="2800" b="1" dirty="0"/>
              <a:t>2</a:t>
            </a:r>
            <a:r>
              <a:rPr lang="en-US" altLang="zh-CN" sz="2800" b="1" dirty="0" smtClean="0"/>
              <a:t>. </a:t>
            </a:r>
            <a:r>
              <a:rPr lang="zh-CN" altLang="en-US" sz="2800" b="1" dirty="0" smtClean="0"/>
              <a:t>如何在逆境中看到基督里的指望、荣耀与能力？</a:t>
            </a:r>
            <a:r>
              <a:rPr lang="en-US" altLang="zh-CN" sz="2800" b="1" dirty="0" smtClean="0"/>
              <a:t>How to detect the hope, glory and power in Christ in times of adversity?</a:t>
            </a:r>
          </a:p>
          <a:p>
            <a:pPr marL="36576" indent="0">
              <a:buNone/>
            </a:pPr>
            <a:r>
              <a:rPr lang="en-US" altLang="zh-CN" sz="2800" b="1" dirty="0"/>
              <a:t>3.  </a:t>
            </a:r>
            <a:r>
              <a:rPr lang="zh-CN" altLang="en-US" sz="2800" b="1" dirty="0" smtClean="0"/>
              <a:t>今天的教会常在哪些方面未被基督充满？被基督充满的教会有何特征？</a:t>
            </a:r>
            <a:r>
              <a:rPr lang="en-US" altLang="zh-CN" sz="2800" b="1" dirty="0" smtClean="0"/>
              <a:t>Which areas of today’s church are not filled by Christ more than often? What characteristics does a church filled by Christ have?  </a:t>
            </a:r>
            <a:endParaRPr lang="en-US" altLang="zh-CN" sz="2800" dirty="0"/>
          </a:p>
          <a:p>
            <a:pPr marL="36576" indent="0">
              <a:buNone/>
            </a:pPr>
            <a:r>
              <a:rPr lang="en-US" altLang="zh-CN" sz="2800" b="1" dirty="0"/>
              <a:t>4.  </a:t>
            </a:r>
            <a:r>
              <a:rPr lang="zh-CN" altLang="en-US" sz="2800" b="1" dirty="0"/>
              <a:t>默想并</a:t>
            </a:r>
            <a:r>
              <a:rPr lang="zh-CN" altLang="en-US" sz="2800" b="1" dirty="0" smtClean="0"/>
              <a:t>背诵以弗所书 </a:t>
            </a:r>
            <a:r>
              <a:rPr lang="en-US" altLang="zh-CN" sz="2800" b="1" dirty="0" smtClean="0"/>
              <a:t>1:23:</a:t>
            </a:r>
            <a:r>
              <a:rPr lang="zh-CN" altLang="en-US" sz="2800" b="1" dirty="0"/>
              <a:t>教会是他的身体，是那充满万有者所充满的</a:t>
            </a:r>
            <a:r>
              <a:rPr lang="en-US" altLang="zh-CN" sz="2800" b="1" dirty="0" smtClean="0"/>
              <a:t>. </a:t>
            </a:r>
            <a:r>
              <a:rPr lang="en-US" altLang="zh-CN" sz="2800" b="1" dirty="0"/>
              <a:t>～ Meditate on and Memorize </a:t>
            </a:r>
            <a:r>
              <a:rPr lang="en-US" altLang="zh-CN" sz="2800" b="1" dirty="0" smtClean="0"/>
              <a:t>Ephesians 1:23: </a:t>
            </a:r>
            <a:r>
              <a:rPr lang="en-US" altLang="zh-CN" sz="2800" b="1" dirty="0"/>
              <a:t>which is His body, the fullness of Him who fills all in all</a:t>
            </a:r>
            <a:r>
              <a:rPr lang="en-US" altLang="zh-CN" sz="2800" b="1" dirty="0" smtClean="0"/>
              <a:t>. </a:t>
            </a:r>
            <a:r>
              <a:rPr lang="en-US" altLang="zh-CN" sz="2800" b="1" dirty="0"/>
              <a:t>(</a:t>
            </a:r>
            <a:r>
              <a:rPr lang="en-US" altLang="zh-CN" sz="2800" b="1" dirty="0" smtClean="0"/>
              <a:t>NKJV)</a:t>
            </a:r>
            <a:endParaRPr lang="en-US" altLang="zh-CN" sz="2800" b="1" dirty="0"/>
          </a:p>
          <a:p>
            <a:pPr marL="36576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I.  </a:t>
            </a:r>
            <a:r>
              <a:rPr lang="zh-CN" altLang="en-US" sz="3600" b="1" dirty="0" smtClean="0"/>
              <a:t>與基督同活</a:t>
            </a:r>
            <a:r>
              <a:rPr lang="en-US" altLang="zh-CN" sz="3600" b="1" dirty="0" smtClean="0"/>
              <a:t>  Live Together With Christ  v. </a:t>
            </a:r>
            <a:r>
              <a:rPr lang="en-US" altLang="zh-CN" sz="3600" b="1" dirty="0" smtClean="0"/>
              <a:t>1-5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/>
          </a:p>
          <a:p>
            <a:pPr marL="36576" indent="0">
              <a:buNone/>
            </a:pPr>
            <a:r>
              <a:rPr lang="zh-CN" altLang="en-US" sz="3200" b="1" dirty="0" smtClean="0"/>
              <a:t>你們死在過犯罪惡之中，他叫你們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活過來</a:t>
            </a:r>
            <a:r>
              <a:rPr lang="zh-CN" altLang="en-US" sz="3200" b="1" dirty="0" smtClean="0"/>
              <a:t>，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那時你們在其中行事為人隨從今世的風俗，順服空中掌權者的首領，就是現今在悖逆之子心中運行的邪靈。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我們從前也都在他們中間，放縱肉體的私欲，隨著肉體和心中所喜好的去行，本為可怒之子，和別人一樣。</a:t>
            </a:r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然而神既有豐富的憐憫。因他愛我們的大愛，</a:t>
            </a:r>
            <a:r>
              <a:rPr lang="en-US" altLang="zh-CN" sz="3200" b="1" dirty="0" smtClean="0"/>
              <a:t>5</a:t>
            </a:r>
            <a:r>
              <a:rPr lang="zh-CN" altLang="en-US" sz="3200" b="1" dirty="0" smtClean="0"/>
              <a:t>當我們死在過犯中的時候，便叫我們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與基督一同活過來</a:t>
            </a:r>
            <a:r>
              <a:rPr lang="zh-CN" altLang="en-US" sz="3200" b="1" dirty="0" smtClean="0"/>
              <a:t>。（你們得救是本乎恩）</a:t>
            </a:r>
            <a:endParaRPr lang="en-US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1941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I.  </a:t>
            </a:r>
            <a:r>
              <a:rPr lang="zh-CN" altLang="en-US" sz="3600" b="1" dirty="0" smtClean="0"/>
              <a:t>與基督同活</a:t>
            </a:r>
            <a:r>
              <a:rPr lang="en-US" altLang="zh-CN" sz="3600" b="1" dirty="0" smtClean="0"/>
              <a:t>  Live Together With Christ  v. </a:t>
            </a:r>
            <a:r>
              <a:rPr lang="en-US" altLang="zh-CN" sz="3600" b="1" dirty="0" smtClean="0"/>
              <a:t>1-5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608076" indent="-571500">
              <a:buFontTx/>
              <a:buChar char="-"/>
            </a:pPr>
            <a:r>
              <a:rPr lang="zh-CN" altLang="en-US" sz="3600" b="1" dirty="0" smtClean="0"/>
              <a:t>我們本是已死的人。</a:t>
            </a:r>
            <a:endParaRPr lang="en-US" altLang="zh-CN" sz="3600" b="1" dirty="0" smtClean="0"/>
          </a:p>
          <a:p>
            <a:pPr marL="608076" indent="-571500">
              <a:buFontTx/>
              <a:buChar char="-"/>
            </a:pPr>
            <a:endParaRPr lang="en-US" altLang="zh-CN" sz="3600" b="1" dirty="0"/>
          </a:p>
          <a:p>
            <a:pPr marL="608076" indent="-571500">
              <a:buFontTx/>
              <a:buChar char="-"/>
            </a:pPr>
            <a:r>
              <a:rPr lang="zh-CN" altLang="en-US" sz="3600" b="1" dirty="0" smtClean="0"/>
              <a:t>“未知生，焉知死？”（</a:t>
            </a:r>
            <a:r>
              <a:rPr lang="en-US" altLang="zh-CN" sz="3600" b="1" dirty="0" smtClean="0"/>
              <a:t>《</a:t>
            </a:r>
            <a:r>
              <a:rPr lang="zh-CN" altLang="en-US" sz="3600" b="1" dirty="0" smtClean="0"/>
              <a:t>論語</a:t>
            </a:r>
            <a:r>
              <a:rPr lang="en-US" altLang="zh-CN" sz="3600" b="1" dirty="0" smtClean="0"/>
              <a:t>-</a:t>
            </a:r>
            <a:r>
              <a:rPr lang="zh-CN" altLang="en-US" sz="3600" b="1" dirty="0" smtClean="0"/>
              <a:t>先進篇</a:t>
            </a:r>
            <a:r>
              <a:rPr lang="en-US" altLang="zh-CN" sz="3600" b="1" dirty="0" smtClean="0"/>
              <a:t>》</a:t>
            </a:r>
            <a:r>
              <a:rPr lang="zh-CN" altLang="en-US" sz="3600" b="1" dirty="0" smtClean="0"/>
              <a:t>）</a:t>
            </a:r>
            <a:endParaRPr lang="en-US" altLang="zh-CN" sz="3600" b="1" dirty="0" smtClean="0"/>
          </a:p>
          <a:p>
            <a:pPr marL="608076" indent="-571500">
              <a:buFontTx/>
              <a:buChar char="-"/>
            </a:pPr>
            <a:endParaRPr lang="en-US" altLang="zh-CN" sz="3600" b="1" dirty="0"/>
          </a:p>
          <a:p>
            <a:pPr marL="608076" indent="-571500">
              <a:buFontTx/>
              <a:buChar char="-"/>
            </a:pPr>
            <a:r>
              <a:rPr lang="zh-CN" altLang="en-US" sz="3600" b="1" dirty="0" smtClean="0"/>
              <a:t>知死得生，出死入生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3321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I.  </a:t>
            </a:r>
            <a:r>
              <a:rPr lang="zh-CN" altLang="en-US" sz="3600" b="1" dirty="0" smtClean="0"/>
              <a:t>與基督同活</a:t>
            </a:r>
            <a:r>
              <a:rPr lang="en-US" altLang="zh-CN" sz="3600" b="1" dirty="0" smtClean="0"/>
              <a:t>  Live Together With Christ  v. </a:t>
            </a:r>
            <a:r>
              <a:rPr lang="en-US" altLang="zh-CN" sz="3600" b="1" dirty="0" smtClean="0"/>
              <a:t>1-5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200" b="1" dirty="0" smtClean="0"/>
              <a:t>創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16-17  </a:t>
            </a:r>
            <a:r>
              <a:rPr lang="zh-CN" altLang="en-US" sz="3200" b="1" dirty="0" smtClean="0"/>
              <a:t>耶和华</a:t>
            </a:r>
            <a:r>
              <a:rPr lang="zh-CN" altLang="en-US" sz="3200" b="1" dirty="0"/>
              <a:t>神吩咐他说，园中各样树上的果子，你可以随意吃</a:t>
            </a:r>
            <a:r>
              <a:rPr lang="zh-CN" altLang="en-US" sz="3200" b="1" dirty="0" smtClean="0"/>
              <a:t>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只是</a:t>
            </a:r>
            <a:r>
              <a:rPr lang="zh-CN" altLang="en-US" sz="3200" b="1" dirty="0"/>
              <a:t>分别善恶树上的果子，你不可吃，因为你吃的日子必定</a:t>
            </a:r>
            <a:r>
              <a:rPr lang="zh-CN" altLang="en-US" sz="3200" b="1" dirty="0" smtClean="0"/>
              <a:t>死。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 smtClean="0"/>
              <a:t>Q: </a:t>
            </a:r>
            <a:r>
              <a:rPr lang="zh-CN" altLang="en-US" sz="3200" b="1" dirty="0" smtClean="0"/>
              <a:t>亞當夏娃吃識別善惡果的日子，是否死了？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61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I.  </a:t>
            </a:r>
            <a:r>
              <a:rPr lang="zh-CN" altLang="en-US" sz="3600" b="1" dirty="0" smtClean="0"/>
              <a:t>與基督同活</a:t>
            </a:r>
            <a:r>
              <a:rPr lang="en-US" altLang="zh-CN" sz="3600" b="1" dirty="0" smtClean="0"/>
              <a:t>  Live Together With Christ  v. </a:t>
            </a:r>
            <a:r>
              <a:rPr lang="en-US" altLang="zh-CN" sz="3600" b="1" dirty="0" smtClean="0"/>
              <a:t>1-5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200" b="1" dirty="0" smtClean="0"/>
              <a:t>創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16-17  </a:t>
            </a:r>
            <a:r>
              <a:rPr lang="zh-CN" altLang="en-US" sz="3200" b="1" dirty="0" smtClean="0"/>
              <a:t>耶和华</a:t>
            </a:r>
            <a:r>
              <a:rPr lang="zh-CN" altLang="en-US" sz="3200" b="1" dirty="0"/>
              <a:t>神吩咐他说，园中各样树上的果子，你可以随意吃</a:t>
            </a:r>
            <a:r>
              <a:rPr lang="zh-CN" altLang="en-US" sz="3200" b="1" dirty="0" smtClean="0"/>
              <a:t>。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只是</a:t>
            </a:r>
            <a:r>
              <a:rPr lang="zh-CN" altLang="en-US" sz="3200" b="1" dirty="0"/>
              <a:t>分别善恶树上的果子，你不可吃，因为你吃的日子必定</a:t>
            </a:r>
            <a:r>
              <a:rPr lang="zh-CN" altLang="en-US" sz="3200" b="1" dirty="0" smtClean="0"/>
              <a:t>死。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sz="1200" b="1" dirty="0"/>
          </a:p>
          <a:p>
            <a:pPr marL="0" indent="0">
              <a:buNone/>
            </a:pPr>
            <a:r>
              <a:rPr lang="en-US" altLang="zh-CN" sz="3200" b="1" dirty="0" smtClean="0"/>
              <a:t>Q: </a:t>
            </a:r>
            <a:r>
              <a:rPr lang="zh-CN" altLang="en-US" sz="3200" b="1" dirty="0" smtClean="0"/>
              <a:t>亞當夏娃吃識別善惡果的日子，是否死了？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sz="1200" b="1" dirty="0"/>
          </a:p>
          <a:p>
            <a:pPr marL="0" indent="0">
              <a:buNone/>
            </a:pPr>
            <a:r>
              <a:rPr lang="en-US" altLang="zh-CN" sz="3200" b="1" dirty="0"/>
              <a:t>A</a:t>
            </a:r>
            <a:r>
              <a:rPr lang="en-US" altLang="zh-CN" sz="3200" b="1" dirty="0" smtClean="0"/>
              <a:t>: 1. </a:t>
            </a:r>
            <a:r>
              <a:rPr lang="zh-CN" altLang="en-US" sz="3200" b="1" dirty="0" smtClean="0"/>
              <a:t>靈裏的死亡，罪的咒詛</a:t>
            </a:r>
            <a:endParaRPr lang="en-US" altLang="zh-CN" sz="3200" b="1" dirty="0" smtClean="0"/>
          </a:p>
          <a:p>
            <a:pPr marL="0" indent="0">
              <a:buNone/>
            </a:pPr>
            <a:r>
              <a:rPr lang="en-US" altLang="zh-CN" sz="3200" b="1" dirty="0" smtClean="0"/>
              <a:t>     2. </a:t>
            </a:r>
            <a:r>
              <a:rPr lang="zh-CN" altLang="en-US" sz="3200" b="1" dirty="0" smtClean="0"/>
              <a:t>趕出伊甸園，生命樹的隱去</a:t>
            </a:r>
            <a:endParaRPr lang="en-US" altLang="zh-CN" sz="3200" b="1" dirty="0" smtClean="0"/>
          </a:p>
          <a:p>
            <a:pPr marL="0" indent="0">
              <a:buNone/>
            </a:pPr>
            <a:r>
              <a:rPr lang="en-US" altLang="zh-CN" sz="3200" b="1" dirty="0" smtClean="0"/>
              <a:t>     3. </a:t>
            </a:r>
            <a:r>
              <a:rPr lang="zh-CN" altLang="en-US" sz="3200" b="1" dirty="0" smtClean="0"/>
              <a:t>最早的恩典：“死”與“未死”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31909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I.  </a:t>
            </a:r>
            <a:r>
              <a:rPr lang="zh-CN" altLang="en-US" sz="3600" b="1" dirty="0" smtClean="0"/>
              <a:t>與基督同活</a:t>
            </a:r>
            <a:r>
              <a:rPr lang="en-US" altLang="zh-CN" sz="3600" b="1" dirty="0" smtClean="0"/>
              <a:t>  Live Together With Christ  v. </a:t>
            </a:r>
            <a:r>
              <a:rPr lang="en-US" altLang="zh-CN" sz="3600" b="1" dirty="0" smtClean="0"/>
              <a:t>1-5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zh-CN" altLang="en-US" sz="3600" b="1" dirty="0"/>
              <a:t>今天的世人，對死亡的認識無比</a:t>
            </a:r>
            <a:r>
              <a:rPr lang="zh-CN" altLang="en-US" sz="3600" b="1" dirty="0" smtClean="0"/>
              <a:t>深刻</a:t>
            </a:r>
            <a:endParaRPr lang="en-US" altLang="zh-CN" sz="3600" b="1" dirty="0"/>
          </a:p>
          <a:p>
            <a:pPr marL="36576" indent="0">
              <a:buNone/>
            </a:pPr>
            <a:endParaRPr lang="en-US" altLang="zh-CN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2514600"/>
            <a:ext cx="7803556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81213" y="23814"/>
            <a:ext cx="8153400" cy="204787"/>
          </a:xfrm>
        </p:spPr>
        <p:txBody>
          <a:bodyPr/>
          <a:lstStyle/>
          <a:p>
            <a:endParaRPr lang="en-US" altLang="en-US" sz="34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857999"/>
          </a:xfrm>
        </p:spPr>
        <p:txBody>
          <a:bodyPr/>
          <a:lstStyle/>
          <a:p>
            <a:pPr marL="36576" indent="0">
              <a:buNone/>
            </a:pPr>
            <a:r>
              <a:rPr lang="en-US" altLang="zh-CN" sz="3600" b="1" dirty="0" smtClean="0"/>
              <a:t>I.  </a:t>
            </a:r>
            <a:r>
              <a:rPr lang="zh-CN" altLang="en-US" sz="3600" b="1" dirty="0" smtClean="0"/>
              <a:t>與基督同活</a:t>
            </a:r>
            <a:r>
              <a:rPr lang="en-US" altLang="zh-CN" sz="3600" b="1" dirty="0" smtClean="0"/>
              <a:t>  Live Together With Christ  v. </a:t>
            </a:r>
            <a:r>
              <a:rPr lang="en-US" altLang="zh-CN" sz="3600" b="1" dirty="0" smtClean="0"/>
              <a:t>1-5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pPr marL="36576" indent="0">
              <a:buNone/>
            </a:pPr>
            <a:r>
              <a:rPr lang="zh-CN" altLang="en-US" sz="3600" b="1" dirty="0" smtClean="0"/>
              <a:t>今天的世人，對死亡的認識無比深刻</a:t>
            </a:r>
            <a:endParaRPr lang="en-US" altLang="zh-CN" sz="3600" b="1" dirty="0" smtClean="0"/>
          </a:p>
          <a:p>
            <a:pPr marL="36576" indent="0">
              <a:buNone/>
            </a:pPr>
            <a:endParaRPr lang="en-US" altLang="zh-CN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438400"/>
            <a:ext cx="721178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18990</TotalTime>
  <Words>1793</Words>
  <Application>Microsoft Office PowerPoint</Application>
  <PresentationFormat>Widescreen</PresentationFormat>
  <Paragraphs>256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LiSu</vt:lpstr>
      <vt:lpstr>LiSu</vt:lpstr>
      <vt:lpstr>微軟正黑體</vt:lpstr>
      <vt:lpstr>微软雅黑</vt:lpstr>
      <vt:lpstr>新細明體</vt:lpstr>
      <vt:lpstr>宋体</vt:lpstr>
      <vt:lpstr>楷体</vt:lpstr>
      <vt:lpstr>Arial</vt:lpstr>
      <vt:lpstr>Calibri</vt:lpstr>
      <vt:lpstr>Constantia</vt:lpstr>
      <vt:lpstr>Times New Roman</vt:lpstr>
      <vt:lpstr>Wingdings 2</vt:lpstr>
      <vt:lpstr>Flow</vt:lpstr>
      <vt:lpstr>     讀   經  Scripture Reading</vt:lpstr>
      <vt:lpstr> 活 過 來 Made Alive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結論与回應 Conclusion and Response: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伐木 [詩經 · 小雅]</dc:title>
  <dc:creator>Pastor Wei</dc:creator>
  <cp:lastModifiedBy>WeiFeng</cp:lastModifiedBy>
  <cp:revision>222</cp:revision>
  <dcterms:created xsi:type="dcterms:W3CDTF">2010-09-06T05:33:25Z</dcterms:created>
  <dcterms:modified xsi:type="dcterms:W3CDTF">2021-07-18T13:58:53Z</dcterms:modified>
</cp:coreProperties>
</file>