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368" r:id="rId2"/>
    <p:sldId id="384" r:id="rId3"/>
    <p:sldId id="256" r:id="rId4"/>
    <p:sldId id="270" r:id="rId5"/>
    <p:sldId id="369" r:id="rId6"/>
    <p:sldId id="386" r:id="rId7"/>
    <p:sldId id="385" r:id="rId8"/>
    <p:sldId id="387" r:id="rId9"/>
    <p:sldId id="388" r:id="rId10"/>
    <p:sldId id="389" r:id="rId11"/>
    <p:sldId id="376" r:id="rId12"/>
    <p:sldId id="391" r:id="rId13"/>
    <p:sldId id="392" r:id="rId14"/>
    <p:sldId id="390" r:id="rId15"/>
    <p:sldId id="393" r:id="rId16"/>
    <p:sldId id="394" r:id="rId17"/>
    <p:sldId id="395" r:id="rId18"/>
    <p:sldId id="319"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34" autoAdjust="0"/>
    <p:restoredTop sz="94660"/>
  </p:normalViewPr>
  <p:slideViewPr>
    <p:cSldViewPr>
      <p:cViewPr varScale="1">
        <p:scale>
          <a:sx n="75" d="100"/>
          <a:sy n="75" d="100"/>
        </p:scale>
        <p:origin x="120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8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5E7530-1CD5-43A4-8577-8CA78F419E66}" type="datetimeFigureOut">
              <a:rPr lang="en-US" smtClean="0"/>
              <a:pPr/>
              <a:t>8/2/2020</a:t>
            </a:fld>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A1B71BA-E922-4587-A892-ADDF2EEDE19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90D6570-5EEE-409E-A24C-328002E96E77}" type="datetimeFigureOut">
              <a:rPr lang="en-US"/>
              <a:pPr>
                <a:defRPr/>
              </a:pPr>
              <a:t>8/2/2020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BF7DC56-79B3-4BA8-9D83-792FBF99A72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04A2A233-0656-4F91-912F-5C0E155B1FE4}" type="slidenum">
              <a:rPr lang="en-US" smtClean="0"/>
              <a:pPr>
                <a:defRPr/>
              </a:pPr>
              <a:t>1</a:t>
            </a:fld>
            <a:endParaRPr lang="en-US"/>
          </a:p>
        </p:txBody>
      </p:sp>
    </p:spTree>
    <p:extLst>
      <p:ext uri="{BB962C8B-B14F-4D97-AF65-F5344CB8AC3E}">
        <p14:creationId xmlns:p14="http://schemas.microsoft.com/office/powerpoint/2010/main" val="3139666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10</a:t>
            </a:fld>
            <a:endParaRPr lang="en-US" smtClean="0"/>
          </a:p>
        </p:txBody>
      </p:sp>
    </p:spTree>
    <p:extLst>
      <p:ext uri="{BB962C8B-B14F-4D97-AF65-F5344CB8AC3E}">
        <p14:creationId xmlns:p14="http://schemas.microsoft.com/office/powerpoint/2010/main" val="3690338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11</a:t>
            </a:fld>
            <a:endParaRPr lang="en-US" smtClean="0"/>
          </a:p>
        </p:txBody>
      </p:sp>
    </p:spTree>
    <p:extLst>
      <p:ext uri="{BB962C8B-B14F-4D97-AF65-F5344CB8AC3E}">
        <p14:creationId xmlns:p14="http://schemas.microsoft.com/office/powerpoint/2010/main" val="28933440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12</a:t>
            </a:fld>
            <a:endParaRPr lang="en-US" smtClean="0"/>
          </a:p>
        </p:txBody>
      </p:sp>
    </p:spTree>
    <p:extLst>
      <p:ext uri="{BB962C8B-B14F-4D97-AF65-F5344CB8AC3E}">
        <p14:creationId xmlns:p14="http://schemas.microsoft.com/office/powerpoint/2010/main" val="469168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13</a:t>
            </a:fld>
            <a:endParaRPr lang="en-US" smtClean="0"/>
          </a:p>
        </p:txBody>
      </p:sp>
    </p:spTree>
    <p:extLst>
      <p:ext uri="{BB962C8B-B14F-4D97-AF65-F5344CB8AC3E}">
        <p14:creationId xmlns:p14="http://schemas.microsoft.com/office/powerpoint/2010/main" val="3136237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14</a:t>
            </a:fld>
            <a:endParaRPr lang="en-US" smtClean="0"/>
          </a:p>
        </p:txBody>
      </p:sp>
    </p:spTree>
    <p:extLst>
      <p:ext uri="{BB962C8B-B14F-4D97-AF65-F5344CB8AC3E}">
        <p14:creationId xmlns:p14="http://schemas.microsoft.com/office/powerpoint/2010/main" val="29112516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15</a:t>
            </a:fld>
            <a:endParaRPr lang="en-US" smtClean="0"/>
          </a:p>
        </p:txBody>
      </p:sp>
    </p:spTree>
    <p:extLst>
      <p:ext uri="{BB962C8B-B14F-4D97-AF65-F5344CB8AC3E}">
        <p14:creationId xmlns:p14="http://schemas.microsoft.com/office/powerpoint/2010/main" val="3453452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16</a:t>
            </a:fld>
            <a:endParaRPr lang="en-US" smtClean="0"/>
          </a:p>
        </p:txBody>
      </p:sp>
    </p:spTree>
    <p:extLst>
      <p:ext uri="{BB962C8B-B14F-4D97-AF65-F5344CB8AC3E}">
        <p14:creationId xmlns:p14="http://schemas.microsoft.com/office/powerpoint/2010/main" val="1298225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17</a:t>
            </a:fld>
            <a:endParaRPr lang="en-US" smtClean="0"/>
          </a:p>
        </p:txBody>
      </p:sp>
    </p:spTree>
    <p:extLst>
      <p:ext uri="{BB962C8B-B14F-4D97-AF65-F5344CB8AC3E}">
        <p14:creationId xmlns:p14="http://schemas.microsoft.com/office/powerpoint/2010/main" val="3633128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02AB7C-CA04-404D-B55B-A422F5BB359D}"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04A2A233-0656-4F91-912F-5C0E155B1FE4}" type="slidenum">
              <a:rPr lang="en-US" smtClean="0"/>
              <a:pPr>
                <a:defRPr/>
              </a:pPr>
              <a:t>2</a:t>
            </a:fld>
            <a:endParaRPr lang="en-US"/>
          </a:p>
        </p:txBody>
      </p:sp>
    </p:spTree>
    <p:extLst>
      <p:ext uri="{BB962C8B-B14F-4D97-AF65-F5344CB8AC3E}">
        <p14:creationId xmlns:p14="http://schemas.microsoft.com/office/powerpoint/2010/main" val="1767319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898E44-5E5F-4F13-8A08-76B91D28C399}"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898E44-5E5F-4F13-8A08-76B91D28C399}"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5</a:t>
            </a:fld>
            <a:endParaRPr lang="en-US" smtClean="0"/>
          </a:p>
        </p:txBody>
      </p:sp>
    </p:spTree>
    <p:extLst>
      <p:ext uri="{BB962C8B-B14F-4D97-AF65-F5344CB8AC3E}">
        <p14:creationId xmlns:p14="http://schemas.microsoft.com/office/powerpoint/2010/main" val="3431964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6</a:t>
            </a:fld>
            <a:endParaRPr lang="en-US" smtClean="0"/>
          </a:p>
        </p:txBody>
      </p:sp>
    </p:spTree>
    <p:extLst>
      <p:ext uri="{BB962C8B-B14F-4D97-AF65-F5344CB8AC3E}">
        <p14:creationId xmlns:p14="http://schemas.microsoft.com/office/powerpoint/2010/main" val="2604766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7</a:t>
            </a:fld>
            <a:endParaRPr lang="en-US" smtClean="0"/>
          </a:p>
        </p:txBody>
      </p:sp>
    </p:spTree>
    <p:extLst>
      <p:ext uri="{BB962C8B-B14F-4D97-AF65-F5344CB8AC3E}">
        <p14:creationId xmlns:p14="http://schemas.microsoft.com/office/powerpoint/2010/main" val="548103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8</a:t>
            </a:fld>
            <a:endParaRPr lang="en-US" smtClean="0"/>
          </a:p>
        </p:txBody>
      </p:sp>
    </p:spTree>
    <p:extLst>
      <p:ext uri="{BB962C8B-B14F-4D97-AF65-F5344CB8AC3E}">
        <p14:creationId xmlns:p14="http://schemas.microsoft.com/office/powerpoint/2010/main" val="3822593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D8C52-C374-4018-B45B-23613E405A93}" type="slidenum">
              <a:rPr lang="en-US" smtClean="0"/>
              <a:pPr fontAlgn="base">
                <a:spcBef>
                  <a:spcPct val="0"/>
                </a:spcBef>
                <a:spcAft>
                  <a:spcPct val="0"/>
                </a:spcAft>
                <a:defRPr/>
              </a:pPr>
              <a:t>9</a:t>
            </a:fld>
            <a:endParaRPr lang="en-US" smtClean="0"/>
          </a:p>
        </p:txBody>
      </p:sp>
    </p:spTree>
    <p:extLst>
      <p:ext uri="{BB962C8B-B14F-4D97-AF65-F5344CB8AC3E}">
        <p14:creationId xmlns:p14="http://schemas.microsoft.com/office/powerpoint/2010/main" val="14185693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FA214231-4DE9-4595-988B-478E64A080B2}" type="datetimeFigureOut">
              <a:rPr lang="en-US"/>
              <a:pPr>
                <a:defRPr/>
              </a:pPr>
              <a:t>8/2/2020</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86DA0E3-CDB2-4910-8C31-BD037B57AC3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EF6CAB0-48EB-4A80-B5F3-BA972E6E19CD}" type="datetimeFigureOut">
              <a:rPr lang="en-US"/>
              <a:pPr>
                <a:defRPr/>
              </a:pPr>
              <a:t>8/2/2020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9FB0FEA-DA51-4739-8141-CA5634D9C62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2AC1B49-7145-4F7E-B494-9CDD42063983}" type="datetimeFigureOut">
              <a:rPr lang="en-US"/>
              <a:pPr>
                <a:defRPr/>
              </a:pPr>
              <a:t>8/2/2020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80DB784-E473-4ADE-B336-889B371BC44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D082ADF-D176-4279-A95F-18ACA8A86B13}" type="datetimeFigureOut">
              <a:rPr lang="en-US"/>
              <a:pPr>
                <a:defRPr/>
              </a:pPr>
              <a:t>8/2/2020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9010F5A-BAE0-4084-8877-5B4781A4AA7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EB8884A-8C15-4E94-9741-424B110E987F}" type="datetimeFigureOut">
              <a:rPr lang="en-US"/>
              <a:pPr>
                <a:defRPr/>
              </a:pPr>
              <a:t>8/2/2020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A65F74-5114-4C4A-B8BB-C614653AACF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612F447-2CD6-4E89-B113-E65F3164C98B}" type="datetimeFigureOut">
              <a:rPr lang="en-US"/>
              <a:pPr>
                <a:defRPr/>
              </a:pPr>
              <a:t>8/2/2020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718E6213-1FFA-4BEA-AFD9-5917A0E669F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A862FE9-6776-4C1B-B7F8-9C8B5C7BD2CF}" type="datetimeFigureOut">
              <a:rPr lang="en-US"/>
              <a:pPr>
                <a:defRPr/>
              </a:pPr>
              <a:t>8/2/2020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16B2558-60E1-48D8-BA30-9FCB2AA3590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E10B5DB-5C80-42D5-98A6-A898A7E3CE0D}" type="datetimeFigureOut">
              <a:rPr lang="en-US"/>
              <a:pPr>
                <a:defRPr/>
              </a:pPr>
              <a:t>8/2/2020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DCE7B57-134D-44F3-AA3A-5F98ACA7941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92B7DAF-62D3-44E2-BA48-4C5891C944A7}" type="datetimeFigureOut">
              <a:rPr lang="en-US"/>
              <a:pPr>
                <a:defRPr/>
              </a:pPr>
              <a:t>8/2/2020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522501A-12BE-4A4D-B9AC-F69DA8ECF0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7FDE845-26FB-4CF0-94BB-D2C296F7D1F6}" type="datetimeFigureOut">
              <a:rPr lang="en-US"/>
              <a:pPr>
                <a:defRPr/>
              </a:pPr>
              <a:t>8/2/2020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047EC2F-88C6-40D8-BE18-3312EEB8B8A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052A1A00-5901-412B-B39B-2F984F714C66}" type="datetimeFigureOut">
              <a:rPr lang="en-US"/>
              <a:pPr>
                <a:defRPr/>
              </a:pPr>
              <a:t>8/2/2020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76A984E-AD3F-42D1-A205-39EFC5A001A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F0B99541-B99C-459F-9279-7361986228F2}" type="datetimeFigureOut">
              <a:rPr lang="en-US"/>
              <a:pPr>
                <a:defRPr/>
              </a:pPr>
              <a:t>8/2/2020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03BDBAC5-647D-4660-A87F-7CE40D6541D0}"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23" r:id="rId1"/>
    <p:sldLayoutId id="2147483715" r:id="rId2"/>
    <p:sldLayoutId id="2147483724" r:id="rId3"/>
    <p:sldLayoutId id="2147483716" r:id="rId4"/>
    <p:sldLayoutId id="2147483717" r:id="rId5"/>
    <p:sldLayoutId id="2147483718" r:id="rId6"/>
    <p:sldLayoutId id="2147483719" r:id="rId7"/>
    <p:sldLayoutId id="2147483720" r:id="rId8"/>
    <p:sldLayoutId id="2147483725" r:id="rId9"/>
    <p:sldLayoutId id="2147483721" r:id="rId10"/>
    <p:sldLayoutId id="214748372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iblegateway.com/passage/?search=josh+3&amp;version=NKJV#fen-NKJV-5899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0"/>
            <a:ext cx="8229600" cy="228600"/>
          </a:xfrm>
        </p:spPr>
        <p:txBody>
          <a:bodyPr/>
          <a:lstStyle/>
          <a:p>
            <a:pPr eaLnBrk="1" hangingPunct="1"/>
            <a:endParaRPr lang="en-US" smtClean="0"/>
          </a:p>
        </p:txBody>
      </p:sp>
      <p:sp>
        <p:nvSpPr>
          <p:cNvPr id="6147" name="Content Placeholder 2"/>
          <p:cNvSpPr>
            <a:spLocks noGrp="1"/>
          </p:cNvSpPr>
          <p:nvPr>
            <p:ph idx="1"/>
          </p:nvPr>
        </p:nvSpPr>
        <p:spPr>
          <a:xfrm>
            <a:off x="152400" y="152400"/>
            <a:ext cx="8839200" cy="6096000"/>
          </a:xfrm>
        </p:spPr>
        <p:txBody>
          <a:bodyPr/>
          <a:lstStyle/>
          <a:p>
            <a:pPr>
              <a:buNone/>
            </a:pPr>
            <a:r>
              <a:rPr lang="zh-CN" altLang="en-US" sz="2800" b="1" u="sng" dirty="0"/>
              <a:t>約書</a:t>
            </a:r>
            <a:r>
              <a:rPr lang="zh-CN" altLang="en-US" sz="2800" b="1" u="sng" dirty="0" smtClean="0"/>
              <a:t>亞記 </a:t>
            </a:r>
            <a:r>
              <a:rPr lang="en-US" altLang="zh-CN" sz="2800" b="1" u="sng" dirty="0"/>
              <a:t>Joshua</a:t>
            </a:r>
            <a:r>
              <a:rPr lang="en-US" altLang="zh-CN" sz="2800" b="1" u="sng" dirty="0" smtClean="0"/>
              <a:t> </a:t>
            </a:r>
            <a:r>
              <a:rPr lang="en-US" altLang="zh-CN" sz="2800" b="1" u="sng" dirty="0"/>
              <a:t>3</a:t>
            </a:r>
            <a:r>
              <a:rPr lang="en-US" altLang="zh-CN" sz="2800" b="1" u="sng" dirty="0" smtClean="0"/>
              <a:t>: 1-8</a:t>
            </a:r>
            <a:r>
              <a:rPr lang="en-US" altLang="zh-CN" sz="2800" b="1" dirty="0" smtClean="0"/>
              <a:t>    </a:t>
            </a:r>
          </a:p>
          <a:p>
            <a:pPr marL="0" indent="0">
              <a:buNone/>
            </a:pPr>
            <a:r>
              <a:rPr lang="zh-CN" altLang="en-US" b="1" dirty="0"/>
              <a:t>约书亚清早起来，和以色列众人都离开什亭，来到约旦河，就住在那里，等候过河</a:t>
            </a:r>
            <a:r>
              <a:rPr lang="zh-CN" altLang="en-US" b="1" dirty="0" smtClean="0"/>
              <a:t>。</a:t>
            </a:r>
            <a:r>
              <a:rPr lang="en-US" altLang="zh-CN" b="1" dirty="0" smtClean="0"/>
              <a:t>2</a:t>
            </a:r>
            <a:r>
              <a:rPr lang="zh-CN" altLang="en-US" b="1" dirty="0" smtClean="0"/>
              <a:t>过</a:t>
            </a:r>
            <a:r>
              <a:rPr lang="zh-CN" altLang="en-US" b="1" dirty="0"/>
              <a:t>了三天，官长走遍营中</a:t>
            </a:r>
            <a:r>
              <a:rPr lang="zh-CN" altLang="en-US" b="1" dirty="0" smtClean="0"/>
              <a:t>，</a:t>
            </a:r>
            <a:r>
              <a:rPr lang="en-US" altLang="zh-CN" b="1" dirty="0" smtClean="0"/>
              <a:t>3</a:t>
            </a:r>
            <a:r>
              <a:rPr lang="zh-CN" altLang="en-US" b="1" dirty="0" smtClean="0"/>
              <a:t>吩咐</a:t>
            </a:r>
            <a:r>
              <a:rPr lang="zh-CN" altLang="en-US" b="1" dirty="0"/>
              <a:t>百姓说，你们看见耶和华你们神的约柜，又见祭司利未人抬着，就要离开所住的地方，跟着约柜去</a:t>
            </a:r>
            <a:r>
              <a:rPr lang="zh-CN" altLang="en-US" b="1" dirty="0" smtClean="0"/>
              <a:t>。</a:t>
            </a:r>
            <a:r>
              <a:rPr lang="en-US" altLang="zh-CN" b="1" dirty="0" smtClean="0"/>
              <a:t>4</a:t>
            </a:r>
            <a:r>
              <a:rPr lang="zh-CN" altLang="en-US" b="1" dirty="0" smtClean="0"/>
              <a:t>只是</a:t>
            </a:r>
            <a:r>
              <a:rPr lang="zh-CN" altLang="en-US" b="1" dirty="0"/>
              <a:t>你们和约柜相离要量二千肘，不可与约柜相近，使你们知道所当走的路，因为这条路你们向来没有走过</a:t>
            </a:r>
            <a:r>
              <a:rPr lang="zh-CN" altLang="en-US" b="1" dirty="0" smtClean="0"/>
              <a:t>。</a:t>
            </a:r>
            <a:r>
              <a:rPr lang="en-US" altLang="zh-CN" b="1" dirty="0" smtClean="0"/>
              <a:t>5</a:t>
            </a:r>
            <a:r>
              <a:rPr lang="zh-CN" altLang="en-US" b="1" dirty="0" smtClean="0"/>
              <a:t>约</a:t>
            </a:r>
            <a:r>
              <a:rPr lang="zh-CN" altLang="en-US" b="1" dirty="0"/>
              <a:t>书亚吩咐百姓说，你们要自洁，因为明天耶和华必在你们中间行奇事</a:t>
            </a:r>
            <a:r>
              <a:rPr lang="zh-CN" altLang="en-US" b="1" dirty="0" smtClean="0"/>
              <a:t>。</a:t>
            </a:r>
            <a:r>
              <a:rPr lang="en-US" altLang="zh-CN" b="1" dirty="0" smtClean="0"/>
              <a:t>6</a:t>
            </a:r>
            <a:r>
              <a:rPr lang="zh-CN" altLang="en-US" b="1" dirty="0" smtClean="0"/>
              <a:t>约</a:t>
            </a:r>
            <a:r>
              <a:rPr lang="zh-CN" altLang="en-US" b="1" dirty="0"/>
              <a:t>书亚又吩咐祭司说，你们抬起约柜，在百姓前头过去。于是他们抬起约柜，在百姓前头走</a:t>
            </a:r>
            <a:r>
              <a:rPr lang="zh-CN" altLang="en-US" b="1" dirty="0" smtClean="0"/>
              <a:t>。</a:t>
            </a:r>
            <a:r>
              <a:rPr lang="en-US" altLang="zh-CN" b="1" dirty="0" smtClean="0"/>
              <a:t>7</a:t>
            </a:r>
            <a:r>
              <a:rPr lang="zh-CN" altLang="en-US" b="1" dirty="0" smtClean="0"/>
              <a:t>耶和华</a:t>
            </a:r>
            <a:r>
              <a:rPr lang="zh-CN" altLang="en-US" b="1" dirty="0"/>
              <a:t>对约书亚说，从今日起，我必使你在以色列众人眼前尊大，使他们知道我怎样与摩西同在，也必照样与你同在</a:t>
            </a:r>
            <a:r>
              <a:rPr lang="zh-CN" altLang="en-US" b="1" dirty="0" smtClean="0"/>
              <a:t>。</a:t>
            </a:r>
            <a:r>
              <a:rPr lang="en-US" altLang="zh-CN" b="1" dirty="0" smtClean="0"/>
              <a:t>8</a:t>
            </a:r>
            <a:r>
              <a:rPr lang="zh-CN" altLang="en-US" b="1" dirty="0" smtClean="0"/>
              <a:t>你</a:t>
            </a:r>
            <a:r>
              <a:rPr lang="zh-CN" altLang="en-US" b="1" dirty="0"/>
              <a:t>要吩咐抬约柜的祭司说，你们到了约旦河的水边上，就要在约旦河水里站住。</a:t>
            </a:r>
          </a:p>
        </p:txBody>
      </p:sp>
    </p:spTree>
    <p:extLst>
      <p:ext uri="{BB962C8B-B14F-4D97-AF65-F5344CB8AC3E}">
        <p14:creationId xmlns:p14="http://schemas.microsoft.com/office/powerpoint/2010/main" val="2555915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304800"/>
            <a:ext cx="8153400" cy="228600"/>
          </a:xfrm>
        </p:spPr>
        <p:txBody>
          <a:bodyPr/>
          <a:lstStyle/>
          <a:p>
            <a:endParaRPr lang="en-US" sz="3400" dirty="0" smtClean="0"/>
          </a:p>
        </p:txBody>
      </p:sp>
      <p:sp>
        <p:nvSpPr>
          <p:cNvPr id="8195" name="Content Placeholder 2"/>
          <p:cNvSpPr>
            <a:spLocks noGrp="1"/>
          </p:cNvSpPr>
          <p:nvPr>
            <p:ph idx="1"/>
          </p:nvPr>
        </p:nvSpPr>
        <p:spPr>
          <a:xfrm>
            <a:off x="152400" y="76200"/>
            <a:ext cx="8686800" cy="6705600"/>
          </a:xfrm>
        </p:spPr>
        <p:txBody>
          <a:bodyPr numCol="1"/>
          <a:lstStyle/>
          <a:p>
            <a:pPr marL="0" indent="0">
              <a:buNone/>
            </a:pPr>
            <a:r>
              <a:rPr lang="en-US" sz="2800" b="1" dirty="0" smtClean="0"/>
              <a:t>I</a:t>
            </a:r>
            <a:r>
              <a:rPr lang="en-US" altLang="zh-CN" sz="2800" b="1" dirty="0" smtClean="0"/>
              <a:t>I</a:t>
            </a:r>
            <a:r>
              <a:rPr lang="en-US" sz="2800" b="1" dirty="0" smtClean="0"/>
              <a:t>. </a:t>
            </a:r>
            <a:r>
              <a:rPr lang="zh-CN" altLang="en-US" sz="2800" b="1" dirty="0"/>
              <a:t>约旦河</a:t>
            </a:r>
            <a:r>
              <a:rPr lang="en-US" sz="2800" b="1" dirty="0" smtClean="0"/>
              <a:t>– </a:t>
            </a:r>
            <a:r>
              <a:rPr lang="en-US" altLang="zh-CN" sz="2800" b="1" dirty="0" smtClean="0"/>
              <a:t>The Jordan River</a:t>
            </a:r>
            <a:endParaRPr lang="en-US" sz="2800" b="1" dirty="0" smtClean="0"/>
          </a:p>
          <a:p>
            <a:pPr marL="0" indent="0">
              <a:buNone/>
            </a:pPr>
            <a:r>
              <a:rPr lang="en-US" sz="2800" b="1" dirty="0"/>
              <a:t>	</a:t>
            </a:r>
            <a:endParaRPr lang="en-US" b="1" dirty="0"/>
          </a:p>
          <a:p>
            <a:pPr marL="0" indent="0">
              <a:buNone/>
            </a:pPr>
            <a:r>
              <a:rPr lang="en-US" b="1" dirty="0" smtClean="0"/>
              <a:t>	</a:t>
            </a:r>
            <a:endParaRPr lang="en-US" b="1" dirty="0"/>
          </a:p>
        </p:txBody>
      </p:sp>
      <p:pic>
        <p:nvPicPr>
          <p:cNvPr id="2050" name="Picture 2" descr="20100923 mer morte1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143000"/>
            <a:ext cx="7385012"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43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304800"/>
            <a:ext cx="8153400" cy="228600"/>
          </a:xfrm>
        </p:spPr>
        <p:txBody>
          <a:bodyPr/>
          <a:lstStyle/>
          <a:p>
            <a:endParaRPr lang="en-US" sz="3400" dirty="0" smtClean="0"/>
          </a:p>
        </p:txBody>
      </p:sp>
      <p:sp>
        <p:nvSpPr>
          <p:cNvPr id="8195" name="Content Placeholder 2"/>
          <p:cNvSpPr>
            <a:spLocks noGrp="1"/>
          </p:cNvSpPr>
          <p:nvPr>
            <p:ph idx="1"/>
          </p:nvPr>
        </p:nvSpPr>
        <p:spPr>
          <a:xfrm>
            <a:off x="152400" y="76200"/>
            <a:ext cx="8686800" cy="6705600"/>
          </a:xfrm>
        </p:spPr>
        <p:txBody>
          <a:bodyPr numCol="1"/>
          <a:lstStyle/>
          <a:p>
            <a:pPr marL="0" indent="0">
              <a:buNone/>
            </a:pPr>
            <a:r>
              <a:rPr lang="en-US" sz="2800" b="1" dirty="0" smtClean="0"/>
              <a:t>I</a:t>
            </a:r>
            <a:r>
              <a:rPr lang="en-US" altLang="zh-CN" sz="2800" b="1" dirty="0" smtClean="0"/>
              <a:t>I</a:t>
            </a:r>
            <a:r>
              <a:rPr lang="en-US" sz="2800" b="1" dirty="0" smtClean="0"/>
              <a:t>. </a:t>
            </a:r>
            <a:r>
              <a:rPr lang="zh-CN" altLang="en-US" sz="2800" b="1" dirty="0"/>
              <a:t>约旦河</a:t>
            </a:r>
            <a:r>
              <a:rPr lang="en-US" sz="2800" b="1" dirty="0" smtClean="0"/>
              <a:t>– </a:t>
            </a:r>
            <a:r>
              <a:rPr lang="en-US" altLang="zh-CN" sz="2800" b="1" dirty="0" smtClean="0"/>
              <a:t>The Jordan River</a:t>
            </a:r>
            <a:endParaRPr lang="en-US" sz="2800" b="1" dirty="0" smtClean="0"/>
          </a:p>
          <a:p>
            <a:pPr marL="0" indent="0">
              <a:buNone/>
            </a:pPr>
            <a:r>
              <a:rPr lang="en-US" sz="2800" b="1" dirty="0"/>
              <a:t>	</a:t>
            </a:r>
            <a:endParaRPr lang="en-US" b="1" dirty="0"/>
          </a:p>
          <a:p>
            <a:pPr marL="0" indent="0">
              <a:buNone/>
            </a:pPr>
            <a:r>
              <a:rPr lang="en-US" b="1" dirty="0" smtClean="0"/>
              <a:t>	</a:t>
            </a:r>
            <a:endParaRPr lang="en-US" b="1" dirty="0"/>
          </a:p>
        </p:txBody>
      </p:sp>
      <p:pic>
        <p:nvPicPr>
          <p:cNvPr id="1026" name="Picture 2" descr="https://upload.wikimedia.org/wikipedia/commons/thumb/3/35/The_Jordan_River_loops%2C_aerial_view_1938.jpg/800px-The_Jordan_River_loops%2C_aerial_view_193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02920"/>
            <a:ext cx="4419600" cy="6121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10980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flipV="1">
            <a:off x="457200" y="0"/>
            <a:ext cx="8229600" cy="76200"/>
          </a:xfrm>
        </p:spPr>
        <p:txBody>
          <a:bodyPr/>
          <a:lstStyle/>
          <a:p>
            <a:endParaRPr lang="en-US" sz="3400" dirty="0" smtClean="0"/>
          </a:p>
        </p:txBody>
      </p:sp>
      <p:sp>
        <p:nvSpPr>
          <p:cNvPr id="8195" name="Content Placeholder 2"/>
          <p:cNvSpPr>
            <a:spLocks noGrp="1"/>
          </p:cNvSpPr>
          <p:nvPr>
            <p:ph idx="1"/>
          </p:nvPr>
        </p:nvSpPr>
        <p:spPr>
          <a:xfrm>
            <a:off x="152400" y="152400"/>
            <a:ext cx="8686800" cy="6629400"/>
          </a:xfrm>
        </p:spPr>
        <p:txBody>
          <a:bodyPr numCol="1"/>
          <a:lstStyle/>
          <a:p>
            <a:pPr marL="0" indent="0">
              <a:buNone/>
            </a:pPr>
            <a:r>
              <a:rPr lang="en-US" sz="2800" b="1" dirty="0" smtClean="0"/>
              <a:t>I</a:t>
            </a:r>
            <a:r>
              <a:rPr lang="en-US" altLang="zh-CN" sz="2800" b="1" dirty="0" smtClean="0"/>
              <a:t>I</a:t>
            </a:r>
            <a:r>
              <a:rPr lang="en-US" sz="2800" b="1" dirty="0" smtClean="0"/>
              <a:t>. </a:t>
            </a:r>
            <a:r>
              <a:rPr lang="zh-CN" altLang="en-US" sz="2800" b="1" dirty="0"/>
              <a:t>约旦河</a:t>
            </a:r>
            <a:r>
              <a:rPr lang="en-US" sz="2800" b="1" dirty="0" smtClean="0"/>
              <a:t>– </a:t>
            </a:r>
            <a:r>
              <a:rPr lang="en-US" altLang="zh-CN" sz="2800" b="1" dirty="0" smtClean="0"/>
              <a:t>The Jordan River</a:t>
            </a:r>
          </a:p>
          <a:p>
            <a:pPr marL="0" indent="0">
              <a:buNone/>
            </a:pPr>
            <a:endParaRPr lang="en-US" sz="2800" b="1" dirty="0"/>
          </a:p>
          <a:p>
            <a:pPr marL="0" indent="0">
              <a:buNone/>
            </a:pPr>
            <a:r>
              <a:rPr lang="en-US" sz="2800" b="1" dirty="0" smtClean="0"/>
              <a:t>	- </a:t>
            </a:r>
            <a:r>
              <a:rPr lang="zh-CN" altLang="en-US" sz="2800" b="1" dirty="0" smtClean="0"/>
              <a:t>不是偶像 </a:t>
            </a:r>
            <a:r>
              <a:rPr lang="en-US" altLang="zh-CN" sz="2800" b="1" dirty="0" smtClean="0"/>
              <a:t>Not An Idol</a:t>
            </a:r>
            <a:endParaRPr lang="en-US" sz="2800" b="1" dirty="0" smtClean="0"/>
          </a:p>
          <a:p>
            <a:pPr marL="0" indent="0">
              <a:buNone/>
            </a:pPr>
            <a:r>
              <a:rPr lang="en-US" sz="2800" b="1" dirty="0"/>
              <a:t>	</a:t>
            </a:r>
            <a:r>
              <a:rPr lang="en-US" sz="2800" b="1" dirty="0" smtClean="0"/>
              <a:t>- </a:t>
            </a:r>
            <a:r>
              <a:rPr lang="zh-CN" altLang="en-US" sz="2800" b="1" dirty="0" smtClean="0"/>
              <a:t>不是“母亲河”</a:t>
            </a:r>
            <a:r>
              <a:rPr lang="en-US" altLang="zh-CN" sz="2800" b="1" dirty="0" smtClean="0"/>
              <a:t>Not “Mother River”</a:t>
            </a:r>
          </a:p>
          <a:p>
            <a:pPr marL="0" indent="0">
              <a:buNone/>
            </a:pPr>
            <a:r>
              <a:rPr lang="en-US" sz="2800" b="1" dirty="0"/>
              <a:t>	</a:t>
            </a:r>
            <a:r>
              <a:rPr lang="en-US" sz="2800" b="1" dirty="0" smtClean="0"/>
              <a:t>- </a:t>
            </a:r>
            <a:r>
              <a:rPr lang="zh-CN" altLang="en-US" sz="2800" b="1" dirty="0" smtClean="0"/>
              <a:t>巴力假神的保护 </a:t>
            </a:r>
            <a:r>
              <a:rPr lang="en-US" altLang="zh-CN" sz="2800" b="1" dirty="0" smtClean="0"/>
              <a:t>Protection of Baal</a:t>
            </a:r>
          </a:p>
          <a:p>
            <a:pPr marL="0" indent="0">
              <a:buNone/>
            </a:pPr>
            <a:r>
              <a:rPr lang="en-US" sz="2800" b="1" dirty="0"/>
              <a:t>	</a:t>
            </a:r>
            <a:r>
              <a:rPr lang="en-US" sz="2800" b="1" dirty="0" smtClean="0"/>
              <a:t>- </a:t>
            </a:r>
            <a:r>
              <a:rPr lang="zh-CN" altLang="en-US" sz="2800" b="1" dirty="0" smtClean="0"/>
              <a:t>神子民的拦阻 </a:t>
            </a:r>
            <a:r>
              <a:rPr lang="en-US" altLang="zh-CN" sz="2800" b="1" dirty="0" smtClean="0"/>
              <a:t>Barrier to God’s Children</a:t>
            </a:r>
          </a:p>
          <a:p>
            <a:pPr marL="0" indent="0">
              <a:buNone/>
            </a:pPr>
            <a:r>
              <a:rPr lang="en-US" sz="2800" b="1" dirty="0"/>
              <a:t>	</a:t>
            </a:r>
            <a:r>
              <a:rPr lang="en-US" sz="2800" b="1" dirty="0" smtClean="0"/>
              <a:t>- </a:t>
            </a:r>
            <a:r>
              <a:rPr lang="zh-CN" altLang="en-US" sz="2800" b="1" dirty="0" smtClean="0"/>
              <a:t>被神子民征服 </a:t>
            </a:r>
            <a:r>
              <a:rPr lang="en-US" altLang="zh-CN" sz="2800" b="1" dirty="0" smtClean="0"/>
              <a:t>Overcome by God’s Children</a:t>
            </a:r>
          </a:p>
          <a:p>
            <a:pPr marL="0" indent="0">
              <a:buNone/>
            </a:pPr>
            <a:r>
              <a:rPr lang="en-US" sz="2800" b="1" dirty="0"/>
              <a:t>	</a:t>
            </a:r>
            <a:r>
              <a:rPr lang="en-US" sz="2800" b="1" dirty="0" smtClean="0"/>
              <a:t>- </a:t>
            </a:r>
            <a:r>
              <a:rPr lang="zh-CN" altLang="en-US" sz="2800" b="1" dirty="0" smtClean="0"/>
              <a:t>约旦河</a:t>
            </a:r>
            <a:r>
              <a:rPr lang="zh-CN" altLang="en-US" sz="2800" b="1" dirty="0"/>
              <a:t>中</a:t>
            </a:r>
            <a:r>
              <a:rPr lang="zh-CN" altLang="en-US" sz="2800" b="1" dirty="0" smtClean="0"/>
              <a:t>受洗 </a:t>
            </a:r>
            <a:r>
              <a:rPr lang="en-US" altLang="zh-CN" sz="2800" b="1" dirty="0" smtClean="0"/>
              <a:t>Baptism in Jordan River</a:t>
            </a:r>
            <a:endParaRPr lang="en-US" sz="2800" b="1" dirty="0" smtClean="0"/>
          </a:p>
          <a:p>
            <a:pPr marL="0" indent="0">
              <a:buNone/>
            </a:pPr>
            <a:r>
              <a:rPr lang="en-US" sz="2800" b="1" dirty="0"/>
              <a:t>	</a:t>
            </a:r>
            <a:endParaRPr lang="en-US" b="1" dirty="0"/>
          </a:p>
          <a:p>
            <a:pPr marL="0" indent="0">
              <a:buNone/>
            </a:pPr>
            <a:r>
              <a:rPr lang="en-US" b="1" dirty="0" smtClean="0"/>
              <a:t>	</a:t>
            </a:r>
            <a:endParaRPr lang="en-US" b="1" dirty="0"/>
          </a:p>
        </p:txBody>
      </p:sp>
    </p:spTree>
    <p:extLst>
      <p:ext uri="{BB962C8B-B14F-4D97-AF65-F5344CB8AC3E}">
        <p14:creationId xmlns:p14="http://schemas.microsoft.com/office/powerpoint/2010/main" val="735539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flipV="1">
            <a:off x="457200" y="0"/>
            <a:ext cx="8229600" cy="76200"/>
          </a:xfrm>
        </p:spPr>
        <p:txBody>
          <a:bodyPr/>
          <a:lstStyle/>
          <a:p>
            <a:endParaRPr lang="en-US" sz="3400" dirty="0" smtClean="0"/>
          </a:p>
        </p:txBody>
      </p:sp>
      <p:sp>
        <p:nvSpPr>
          <p:cNvPr id="8195" name="Content Placeholder 2"/>
          <p:cNvSpPr>
            <a:spLocks noGrp="1"/>
          </p:cNvSpPr>
          <p:nvPr>
            <p:ph idx="1"/>
          </p:nvPr>
        </p:nvSpPr>
        <p:spPr>
          <a:xfrm>
            <a:off x="152400" y="152400"/>
            <a:ext cx="8686800" cy="6629400"/>
          </a:xfrm>
        </p:spPr>
        <p:txBody>
          <a:bodyPr numCol="1"/>
          <a:lstStyle/>
          <a:p>
            <a:pPr marL="0" indent="0">
              <a:buNone/>
            </a:pPr>
            <a:r>
              <a:rPr lang="en-US" sz="2800" b="1" dirty="0" smtClean="0"/>
              <a:t>I</a:t>
            </a:r>
            <a:r>
              <a:rPr lang="en-US" altLang="zh-CN" sz="2800" b="1" dirty="0" smtClean="0"/>
              <a:t>II</a:t>
            </a:r>
            <a:r>
              <a:rPr lang="en-US" sz="2800" b="1" dirty="0" smtClean="0"/>
              <a:t>. </a:t>
            </a:r>
            <a:r>
              <a:rPr lang="zh-CN" altLang="en-US" sz="2800" b="1" dirty="0"/>
              <a:t>过</a:t>
            </a:r>
            <a:r>
              <a:rPr lang="zh-CN" altLang="en-US" sz="2800" b="1" dirty="0" smtClean="0"/>
              <a:t>约旦河</a:t>
            </a:r>
            <a:r>
              <a:rPr lang="en-US" sz="2800" b="1" dirty="0" smtClean="0"/>
              <a:t>– </a:t>
            </a:r>
            <a:r>
              <a:rPr lang="en-US" altLang="zh-CN" sz="2800" b="1" dirty="0" smtClean="0"/>
              <a:t>Crossing The Jordan River</a:t>
            </a:r>
          </a:p>
          <a:p>
            <a:pPr marL="0" indent="0">
              <a:buNone/>
            </a:pPr>
            <a:endParaRPr lang="en-US" sz="2800" b="1" dirty="0"/>
          </a:p>
          <a:p>
            <a:pPr marL="0" indent="0">
              <a:buNone/>
            </a:pPr>
            <a:r>
              <a:rPr lang="en-US" sz="2800" b="1" dirty="0" smtClean="0"/>
              <a:t>	</a:t>
            </a:r>
            <a:r>
              <a:rPr lang="zh-CN" altLang="en-US" sz="2800" b="1" dirty="0" smtClean="0"/>
              <a:t>更宽 </a:t>
            </a:r>
            <a:r>
              <a:rPr lang="en-US" sz="2800" b="1" dirty="0" smtClean="0"/>
              <a:t>Wider</a:t>
            </a:r>
          </a:p>
          <a:p>
            <a:pPr marL="0" indent="0">
              <a:buNone/>
            </a:pPr>
            <a:r>
              <a:rPr lang="en-US" sz="2800" b="1" dirty="0"/>
              <a:t>	</a:t>
            </a:r>
            <a:r>
              <a:rPr lang="zh-CN" altLang="en-US" sz="2800" b="1" dirty="0" smtClean="0"/>
              <a:t>更深 </a:t>
            </a:r>
            <a:r>
              <a:rPr lang="en-US" altLang="zh-CN" sz="2800" b="1" dirty="0" smtClean="0"/>
              <a:t>Deeper </a:t>
            </a:r>
          </a:p>
          <a:p>
            <a:pPr marL="0" indent="0">
              <a:buNone/>
            </a:pPr>
            <a:r>
              <a:rPr lang="en-US" sz="2800" b="1" dirty="0"/>
              <a:t>	</a:t>
            </a:r>
            <a:r>
              <a:rPr lang="zh-CN" altLang="en-US" sz="2800" b="1" dirty="0" smtClean="0"/>
              <a:t>更快 </a:t>
            </a:r>
            <a:r>
              <a:rPr lang="en-US" sz="2800" b="1" dirty="0" smtClean="0"/>
              <a:t>Faster</a:t>
            </a:r>
          </a:p>
          <a:p>
            <a:pPr marL="0" indent="0">
              <a:buNone/>
            </a:pPr>
            <a:r>
              <a:rPr lang="en-US" sz="2800" b="1" dirty="0"/>
              <a:t>	</a:t>
            </a:r>
            <a:r>
              <a:rPr lang="zh-CN" altLang="en-US" sz="2800" b="1" dirty="0" smtClean="0"/>
              <a:t>更浑 </a:t>
            </a:r>
            <a:r>
              <a:rPr lang="en-US" sz="2800" b="1" dirty="0" smtClean="0"/>
              <a:t>Dirtier</a:t>
            </a:r>
            <a:endParaRPr lang="en-US" sz="2800" b="1" dirty="0"/>
          </a:p>
          <a:p>
            <a:pPr marL="0" indent="0">
              <a:buNone/>
            </a:pPr>
            <a:r>
              <a:rPr lang="en-US" sz="2800" b="1" dirty="0" smtClean="0"/>
              <a:t>	</a:t>
            </a:r>
            <a:r>
              <a:rPr lang="en-US" sz="2800" b="1" dirty="0"/>
              <a:t>	</a:t>
            </a:r>
            <a:endParaRPr lang="en-US" b="1" dirty="0"/>
          </a:p>
          <a:p>
            <a:pPr marL="0" indent="0">
              <a:buNone/>
            </a:pPr>
            <a:r>
              <a:rPr lang="en-US" b="1" dirty="0" smtClean="0"/>
              <a:t>	</a:t>
            </a:r>
            <a:endParaRPr lang="en-US" b="1" dirty="0"/>
          </a:p>
        </p:txBody>
      </p:sp>
    </p:spTree>
    <p:extLst>
      <p:ext uri="{BB962C8B-B14F-4D97-AF65-F5344CB8AC3E}">
        <p14:creationId xmlns:p14="http://schemas.microsoft.com/office/powerpoint/2010/main" val="1808338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flipV="1">
            <a:off x="457200" y="0"/>
            <a:ext cx="8229600" cy="76200"/>
          </a:xfrm>
        </p:spPr>
        <p:txBody>
          <a:bodyPr/>
          <a:lstStyle/>
          <a:p>
            <a:endParaRPr lang="en-US" sz="3400" dirty="0" smtClean="0"/>
          </a:p>
        </p:txBody>
      </p:sp>
      <p:sp>
        <p:nvSpPr>
          <p:cNvPr id="8195" name="Content Placeholder 2"/>
          <p:cNvSpPr>
            <a:spLocks noGrp="1"/>
          </p:cNvSpPr>
          <p:nvPr>
            <p:ph idx="1"/>
          </p:nvPr>
        </p:nvSpPr>
        <p:spPr>
          <a:xfrm>
            <a:off x="3810000" y="5486400"/>
            <a:ext cx="4881880" cy="3040795"/>
          </a:xfrm>
        </p:spPr>
        <p:txBody>
          <a:bodyPr numCol="1"/>
          <a:lstStyle/>
          <a:p>
            <a:pPr marL="0" indent="0">
              <a:buNone/>
            </a:pPr>
            <a:endParaRPr lang="en-US" altLang="zh-CN" sz="2800" b="1" dirty="0" smtClean="0"/>
          </a:p>
          <a:p>
            <a:pPr marL="0" indent="0">
              <a:buNone/>
            </a:pPr>
            <a:endParaRPr lang="en-US" sz="2800" b="1" dirty="0"/>
          </a:p>
          <a:p>
            <a:pPr marL="0" indent="0">
              <a:buNone/>
            </a:pPr>
            <a:r>
              <a:rPr lang="en-US" sz="2800" b="1" dirty="0" smtClean="0"/>
              <a:t>	</a:t>
            </a:r>
            <a:r>
              <a:rPr lang="en-US" b="1" dirty="0" smtClean="0"/>
              <a:t>	</a:t>
            </a:r>
            <a:endParaRPr lang="en-US" b="1" dirty="0"/>
          </a:p>
        </p:txBody>
      </p:sp>
      <p:pic>
        <p:nvPicPr>
          <p:cNvPr id="4102" name="Picture 6" descr="http://biblegeography.holylight.org.tw/images/index/condensedbible/map_thumbs/02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7781" y="76200"/>
            <a:ext cx="5426419" cy="6755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736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flipV="1">
            <a:off x="457200" y="0"/>
            <a:ext cx="8229600" cy="76200"/>
          </a:xfrm>
        </p:spPr>
        <p:txBody>
          <a:bodyPr/>
          <a:lstStyle/>
          <a:p>
            <a:endParaRPr lang="en-US" sz="3400" dirty="0" smtClean="0"/>
          </a:p>
        </p:txBody>
      </p:sp>
      <p:sp>
        <p:nvSpPr>
          <p:cNvPr id="8195" name="Content Placeholder 2"/>
          <p:cNvSpPr>
            <a:spLocks noGrp="1"/>
          </p:cNvSpPr>
          <p:nvPr>
            <p:ph idx="1"/>
          </p:nvPr>
        </p:nvSpPr>
        <p:spPr>
          <a:xfrm>
            <a:off x="152400" y="152400"/>
            <a:ext cx="8686800" cy="6629400"/>
          </a:xfrm>
        </p:spPr>
        <p:txBody>
          <a:bodyPr numCol="1"/>
          <a:lstStyle/>
          <a:p>
            <a:pPr marL="0" indent="0">
              <a:buNone/>
            </a:pPr>
            <a:r>
              <a:rPr lang="en-US" sz="2800" b="1" dirty="0" smtClean="0"/>
              <a:t>I</a:t>
            </a:r>
            <a:r>
              <a:rPr lang="en-US" altLang="zh-CN" sz="2800" b="1" dirty="0" smtClean="0"/>
              <a:t>II</a:t>
            </a:r>
            <a:r>
              <a:rPr lang="en-US" sz="2800" b="1" dirty="0" smtClean="0"/>
              <a:t>. </a:t>
            </a:r>
            <a:r>
              <a:rPr lang="zh-CN" altLang="en-US" sz="2800" b="1" dirty="0"/>
              <a:t>过</a:t>
            </a:r>
            <a:r>
              <a:rPr lang="zh-CN" altLang="en-US" sz="2800" b="1" dirty="0" smtClean="0"/>
              <a:t>约旦河</a:t>
            </a:r>
            <a:r>
              <a:rPr lang="en-US" sz="2800" b="1" dirty="0" smtClean="0"/>
              <a:t>– </a:t>
            </a:r>
            <a:r>
              <a:rPr lang="en-US" altLang="zh-CN" sz="2800" b="1" dirty="0" smtClean="0"/>
              <a:t>Crossing The Jordan River</a:t>
            </a:r>
          </a:p>
          <a:p>
            <a:pPr marL="0" indent="0">
              <a:buNone/>
            </a:pPr>
            <a:endParaRPr lang="en-US" sz="2800" b="1" dirty="0"/>
          </a:p>
          <a:p>
            <a:pPr marL="0" indent="0">
              <a:buNone/>
            </a:pPr>
            <a:r>
              <a:rPr lang="en-US" sz="2800" b="1" dirty="0" smtClean="0"/>
              <a:t>	</a:t>
            </a:r>
            <a:r>
              <a:rPr lang="zh-CN" altLang="en-US" sz="2800" b="1" dirty="0" smtClean="0"/>
              <a:t>耶利哥 </a:t>
            </a:r>
            <a:r>
              <a:rPr lang="en-US" altLang="zh-CN" sz="2800" b="1" dirty="0" smtClean="0"/>
              <a:t>vs</a:t>
            </a:r>
            <a:r>
              <a:rPr lang="en-US" altLang="zh-CN" sz="2800" b="1" dirty="0"/>
              <a:t>.</a:t>
            </a:r>
            <a:r>
              <a:rPr lang="en-US" altLang="zh-CN" sz="2800" b="1" dirty="0" smtClean="0"/>
              <a:t> </a:t>
            </a:r>
            <a:r>
              <a:rPr lang="zh-CN" altLang="en-US" sz="2800" b="1" dirty="0" smtClean="0"/>
              <a:t>亚当城</a:t>
            </a:r>
            <a:endParaRPr lang="en-US" altLang="zh-CN" sz="2800" b="1" dirty="0" smtClean="0"/>
          </a:p>
          <a:p>
            <a:pPr marL="0" indent="0">
              <a:buNone/>
            </a:pPr>
            <a:endParaRPr lang="en-US" sz="2800" b="1" dirty="0"/>
          </a:p>
          <a:p>
            <a:pPr marL="0" indent="0">
              <a:buNone/>
            </a:pPr>
            <a:r>
              <a:rPr lang="en-US" sz="2800" b="1" dirty="0" smtClean="0"/>
              <a:t>	</a:t>
            </a:r>
            <a:r>
              <a:rPr lang="en-US" altLang="zh-CN" sz="2800" b="1" dirty="0" smtClean="0"/>
              <a:t>Jericho vs. Adam</a:t>
            </a:r>
          </a:p>
          <a:p>
            <a:pPr marL="0" indent="0">
              <a:buNone/>
            </a:pPr>
            <a:endParaRPr lang="en-US" sz="2800" b="1" dirty="0"/>
          </a:p>
          <a:p>
            <a:pPr marL="0" indent="0">
              <a:buNone/>
            </a:pPr>
            <a:r>
              <a:rPr lang="en-US" sz="2800" b="1" dirty="0" smtClean="0"/>
              <a:t>           </a:t>
            </a:r>
            <a:r>
              <a:rPr lang="zh-CN" altLang="en-US" sz="2800" b="1" dirty="0" smtClean="0"/>
              <a:t>距离 </a:t>
            </a:r>
            <a:r>
              <a:rPr lang="en-US" sz="2800" b="1" dirty="0" smtClean="0"/>
              <a:t>Distance: 27 km (17 miles) </a:t>
            </a:r>
          </a:p>
          <a:p>
            <a:pPr marL="0" indent="0">
              <a:buNone/>
            </a:pPr>
            <a:r>
              <a:rPr lang="en-US" sz="2800" b="1" dirty="0" smtClean="0"/>
              <a:t>	</a:t>
            </a:r>
          </a:p>
          <a:p>
            <a:pPr marL="0" indent="0">
              <a:buNone/>
            </a:pPr>
            <a:r>
              <a:rPr lang="en-US" sz="2800" b="1" dirty="0"/>
              <a:t>	</a:t>
            </a:r>
            <a:r>
              <a:rPr lang="zh-CN" altLang="en-US" sz="2800" b="1" dirty="0" smtClean="0"/>
              <a:t>流速 </a:t>
            </a:r>
            <a:r>
              <a:rPr lang="en-US" sz="2800" b="1" dirty="0" smtClean="0"/>
              <a:t>Speed</a:t>
            </a:r>
            <a:r>
              <a:rPr lang="en-US" sz="2800" b="1" dirty="0"/>
              <a:t>:</a:t>
            </a:r>
            <a:r>
              <a:rPr lang="en-US" sz="2800" b="1" dirty="0" smtClean="0"/>
              <a:t> </a:t>
            </a:r>
            <a:r>
              <a:rPr lang="en-US" altLang="zh-CN" sz="2800" b="1" dirty="0" smtClean="0"/>
              <a:t>3 m/s (6.7 miles/h</a:t>
            </a:r>
            <a:r>
              <a:rPr lang="en-US" altLang="zh-CN" sz="2800" b="1" dirty="0" smtClean="0"/>
              <a:t>) </a:t>
            </a:r>
            <a:r>
              <a:rPr lang="zh-CN" altLang="en-US" sz="2800" b="1" dirty="0" smtClean="0"/>
              <a:t>（</a:t>
            </a:r>
            <a:r>
              <a:rPr lang="en-US" altLang="zh-CN" sz="2800" b="1" dirty="0" smtClean="0"/>
              <a:t>?</a:t>
            </a:r>
            <a:r>
              <a:rPr lang="zh-CN" altLang="en-US" sz="2800" b="1" dirty="0" smtClean="0"/>
              <a:t>）</a:t>
            </a:r>
            <a:endParaRPr lang="en-US" sz="2800" b="1" dirty="0" smtClean="0"/>
          </a:p>
          <a:p>
            <a:pPr marL="0" indent="0">
              <a:buNone/>
            </a:pPr>
            <a:endParaRPr lang="en-US" sz="2800" b="1" dirty="0"/>
          </a:p>
          <a:p>
            <a:pPr marL="0" indent="0">
              <a:buNone/>
            </a:pPr>
            <a:r>
              <a:rPr lang="en-US" sz="2800" b="1" dirty="0" smtClean="0"/>
              <a:t>	</a:t>
            </a:r>
            <a:r>
              <a:rPr lang="en-US" sz="2800" b="1" dirty="0"/>
              <a:t>	</a:t>
            </a:r>
            <a:endParaRPr lang="en-US" b="1" dirty="0"/>
          </a:p>
          <a:p>
            <a:pPr marL="0" indent="0">
              <a:buNone/>
            </a:pPr>
            <a:r>
              <a:rPr lang="en-US" b="1" dirty="0" smtClean="0"/>
              <a:t>	</a:t>
            </a:r>
            <a:endParaRPr lang="en-US" b="1" dirty="0"/>
          </a:p>
        </p:txBody>
      </p:sp>
    </p:spTree>
    <p:extLst>
      <p:ext uri="{BB962C8B-B14F-4D97-AF65-F5344CB8AC3E}">
        <p14:creationId xmlns:p14="http://schemas.microsoft.com/office/powerpoint/2010/main" val="11198436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flipV="1">
            <a:off x="457200" y="0"/>
            <a:ext cx="8229600" cy="76200"/>
          </a:xfrm>
        </p:spPr>
        <p:txBody>
          <a:bodyPr/>
          <a:lstStyle/>
          <a:p>
            <a:endParaRPr lang="en-US" sz="3400" dirty="0" smtClean="0"/>
          </a:p>
        </p:txBody>
      </p:sp>
      <p:sp>
        <p:nvSpPr>
          <p:cNvPr id="8195" name="Content Placeholder 2"/>
          <p:cNvSpPr>
            <a:spLocks noGrp="1"/>
          </p:cNvSpPr>
          <p:nvPr>
            <p:ph idx="1"/>
          </p:nvPr>
        </p:nvSpPr>
        <p:spPr>
          <a:xfrm>
            <a:off x="152400" y="152400"/>
            <a:ext cx="8686800" cy="6629400"/>
          </a:xfrm>
        </p:spPr>
        <p:txBody>
          <a:bodyPr numCol="1"/>
          <a:lstStyle/>
          <a:p>
            <a:pPr marL="0" indent="0">
              <a:buNone/>
            </a:pPr>
            <a:r>
              <a:rPr lang="en-US" sz="2800" b="1" dirty="0" smtClean="0"/>
              <a:t>I</a:t>
            </a:r>
            <a:r>
              <a:rPr lang="en-US" altLang="zh-CN" sz="2800" b="1" dirty="0" smtClean="0"/>
              <a:t>II</a:t>
            </a:r>
            <a:r>
              <a:rPr lang="en-US" sz="2800" b="1" dirty="0" smtClean="0"/>
              <a:t>. </a:t>
            </a:r>
            <a:r>
              <a:rPr lang="zh-CN" altLang="en-US" sz="2800" b="1" dirty="0"/>
              <a:t>过</a:t>
            </a:r>
            <a:r>
              <a:rPr lang="zh-CN" altLang="en-US" sz="2800" b="1" dirty="0" smtClean="0"/>
              <a:t>约旦河</a:t>
            </a:r>
            <a:r>
              <a:rPr lang="en-US" sz="2800" b="1" dirty="0" smtClean="0"/>
              <a:t>– </a:t>
            </a:r>
            <a:r>
              <a:rPr lang="en-US" altLang="zh-CN" sz="2800" b="1" dirty="0" smtClean="0"/>
              <a:t>Crossing The Jordan River</a:t>
            </a:r>
          </a:p>
          <a:p>
            <a:pPr marL="0" indent="0">
              <a:buNone/>
            </a:pPr>
            <a:endParaRPr lang="en-US" sz="2800" b="1" dirty="0"/>
          </a:p>
          <a:p>
            <a:pPr marL="0" indent="0">
              <a:buNone/>
            </a:pPr>
            <a:r>
              <a:rPr lang="zh-CN" altLang="en-US" b="1" dirty="0"/>
              <a:t>約書亞吩咐百姓說：</a:t>
            </a:r>
            <a:r>
              <a:rPr lang="en-US" altLang="zh-CN" b="1" dirty="0"/>
              <a:t>『</a:t>
            </a:r>
            <a:r>
              <a:rPr lang="zh-CN" altLang="en-US" b="1" dirty="0"/>
              <a:t>你們要自潔，因為明天耶和華必在你們中間行奇事</a:t>
            </a:r>
            <a:r>
              <a:rPr lang="zh-CN" altLang="en-US" b="1" dirty="0" smtClean="0"/>
              <a:t>。</a:t>
            </a:r>
            <a:r>
              <a:rPr lang="en-US" altLang="zh-CN" b="1" dirty="0" smtClean="0"/>
              <a:t>- v5</a:t>
            </a:r>
            <a:r>
              <a:rPr lang="zh-CN" altLang="en-US" b="1" dirty="0"/>
              <a:t/>
            </a:r>
            <a:br>
              <a:rPr lang="zh-CN" altLang="en-US" b="1" dirty="0"/>
            </a:br>
            <a:r>
              <a:rPr lang="zh-CN" altLang="en-US" b="1" dirty="0"/>
              <a:t/>
            </a:r>
            <a:br>
              <a:rPr lang="zh-CN" altLang="en-US" b="1" dirty="0"/>
            </a:br>
            <a:r>
              <a:rPr lang="en-US" b="1" dirty="0"/>
              <a:t>And Joshua said to the people, “Sanctify</a:t>
            </a:r>
            <a:r>
              <a:rPr lang="en-US" b="1" baseline="30000" dirty="0"/>
              <a:t>[</a:t>
            </a:r>
            <a:r>
              <a:rPr lang="en-US" b="1" baseline="30000" dirty="0">
                <a:hlinkClick r:id="rId3" tooltip="See footnote c"/>
              </a:rPr>
              <a:t>c</a:t>
            </a:r>
            <a:r>
              <a:rPr lang="en-US" b="1" baseline="30000" dirty="0"/>
              <a:t>]</a:t>
            </a:r>
            <a:r>
              <a:rPr lang="en-US" b="1" dirty="0"/>
              <a:t> yourselves, for tomorrow the </a:t>
            </a:r>
            <a:r>
              <a:rPr lang="en-US" b="1" cap="small" dirty="0"/>
              <a:t>Lord</a:t>
            </a:r>
            <a:r>
              <a:rPr lang="en-US" b="1" dirty="0"/>
              <a:t> will do wonders among you</a:t>
            </a:r>
            <a:r>
              <a:rPr lang="en-US" b="1" dirty="0" smtClean="0"/>
              <a:t>.” – v5</a:t>
            </a:r>
            <a:r>
              <a:rPr lang="en-US" sz="2800" b="1" dirty="0" smtClean="0"/>
              <a:t>	</a:t>
            </a:r>
          </a:p>
          <a:p>
            <a:pPr marL="0" indent="0">
              <a:buNone/>
            </a:pPr>
            <a:endParaRPr lang="en-US" altLang="zh-CN" sz="2800" b="1" dirty="0"/>
          </a:p>
          <a:p>
            <a:pPr marL="0" indent="0">
              <a:buNone/>
            </a:pPr>
            <a:r>
              <a:rPr lang="zh-CN" altLang="en-US" sz="2800" b="1" dirty="0" smtClean="0"/>
              <a:t>祭司的信心 </a:t>
            </a:r>
            <a:r>
              <a:rPr lang="en-US" altLang="zh-CN" sz="2800" b="1" dirty="0" smtClean="0"/>
              <a:t>Faith of the Priests</a:t>
            </a:r>
          </a:p>
          <a:p>
            <a:pPr marL="0" indent="0">
              <a:buNone/>
            </a:pPr>
            <a:endParaRPr lang="en-US" sz="2800" b="1" dirty="0"/>
          </a:p>
          <a:p>
            <a:pPr marL="0" indent="0">
              <a:buNone/>
            </a:pPr>
            <a:r>
              <a:rPr lang="en-US" sz="2800" b="1" dirty="0" smtClean="0"/>
              <a:t>	</a:t>
            </a:r>
          </a:p>
          <a:p>
            <a:pPr marL="0" indent="0">
              <a:buNone/>
            </a:pPr>
            <a:endParaRPr lang="en-US" sz="2800" b="1" dirty="0"/>
          </a:p>
          <a:p>
            <a:pPr marL="0" indent="0">
              <a:buNone/>
            </a:pPr>
            <a:r>
              <a:rPr lang="en-US" sz="2800" b="1" dirty="0" smtClean="0"/>
              <a:t>	</a:t>
            </a:r>
            <a:r>
              <a:rPr lang="en-US" sz="2800" b="1" dirty="0"/>
              <a:t>	</a:t>
            </a:r>
            <a:endParaRPr lang="en-US" b="1" dirty="0"/>
          </a:p>
          <a:p>
            <a:pPr marL="0" indent="0">
              <a:buNone/>
            </a:pPr>
            <a:r>
              <a:rPr lang="en-US" b="1" dirty="0" smtClean="0"/>
              <a:t>	</a:t>
            </a:r>
            <a:endParaRPr lang="en-US" b="1" dirty="0"/>
          </a:p>
        </p:txBody>
      </p:sp>
    </p:spTree>
    <p:extLst>
      <p:ext uri="{BB962C8B-B14F-4D97-AF65-F5344CB8AC3E}">
        <p14:creationId xmlns:p14="http://schemas.microsoft.com/office/powerpoint/2010/main" val="876465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flipV="1">
            <a:off x="457200" y="0"/>
            <a:ext cx="8229600" cy="76200"/>
          </a:xfrm>
        </p:spPr>
        <p:txBody>
          <a:bodyPr/>
          <a:lstStyle/>
          <a:p>
            <a:endParaRPr lang="en-US" sz="3400" dirty="0" smtClean="0"/>
          </a:p>
        </p:txBody>
      </p:sp>
      <p:sp>
        <p:nvSpPr>
          <p:cNvPr id="8195" name="Content Placeholder 2"/>
          <p:cNvSpPr>
            <a:spLocks noGrp="1"/>
          </p:cNvSpPr>
          <p:nvPr>
            <p:ph idx="1"/>
          </p:nvPr>
        </p:nvSpPr>
        <p:spPr>
          <a:xfrm>
            <a:off x="152400" y="457200"/>
            <a:ext cx="8686800" cy="6324600"/>
          </a:xfrm>
        </p:spPr>
        <p:txBody>
          <a:bodyPr numCol="1"/>
          <a:lstStyle/>
          <a:p>
            <a:pPr marL="0" indent="0">
              <a:buNone/>
            </a:pPr>
            <a:r>
              <a:rPr lang="en-US" sz="2800" b="1" dirty="0" smtClean="0"/>
              <a:t>I</a:t>
            </a:r>
            <a:r>
              <a:rPr lang="en-US" sz="2800" b="1" dirty="0"/>
              <a:t>V</a:t>
            </a:r>
            <a:r>
              <a:rPr lang="en-US" sz="2800" b="1" dirty="0" smtClean="0"/>
              <a:t>. </a:t>
            </a:r>
            <a:r>
              <a:rPr lang="zh-CN" altLang="en-US" sz="2800" b="1" dirty="0" smtClean="0"/>
              <a:t>生命中的约旦河</a:t>
            </a:r>
            <a:r>
              <a:rPr lang="en-US" sz="2800" b="1" dirty="0" smtClean="0"/>
              <a:t>– </a:t>
            </a:r>
            <a:r>
              <a:rPr lang="en-US" altLang="zh-CN" sz="2800" b="1" dirty="0" smtClean="0"/>
              <a:t>Jordan in Life</a:t>
            </a:r>
            <a:endParaRPr lang="en-US" sz="2800" b="1" dirty="0"/>
          </a:p>
          <a:p>
            <a:pPr marL="0" indent="0">
              <a:buNone/>
            </a:pPr>
            <a:r>
              <a:rPr lang="en-US" sz="2800" b="1" dirty="0" smtClean="0"/>
              <a:t>	</a:t>
            </a:r>
            <a:endParaRPr lang="en-US" sz="2800" b="1" dirty="0"/>
          </a:p>
          <a:p>
            <a:pPr marL="0" indent="0">
              <a:buNone/>
            </a:pPr>
            <a:r>
              <a:rPr lang="en-US" sz="2800" b="1" dirty="0" smtClean="0"/>
              <a:t>	</a:t>
            </a:r>
          </a:p>
          <a:p>
            <a:pPr marL="0" indent="0">
              <a:buNone/>
            </a:pPr>
            <a:endParaRPr lang="en-US" sz="2800" b="1" dirty="0"/>
          </a:p>
          <a:p>
            <a:pPr marL="0" indent="0">
              <a:buNone/>
            </a:pPr>
            <a:r>
              <a:rPr lang="en-US" sz="2800" b="1" dirty="0" smtClean="0"/>
              <a:t>	</a:t>
            </a:r>
            <a:r>
              <a:rPr lang="en-US" sz="2800" b="1" dirty="0"/>
              <a:t>	</a:t>
            </a:r>
            <a:endParaRPr lang="en-US" b="1" dirty="0"/>
          </a:p>
          <a:p>
            <a:pPr marL="0" indent="0">
              <a:buNone/>
            </a:pPr>
            <a:r>
              <a:rPr lang="en-US" b="1" dirty="0" smtClean="0"/>
              <a:t>	</a:t>
            </a:r>
            <a:endParaRPr lang="en-US" b="1" dirty="0"/>
          </a:p>
        </p:txBody>
      </p:sp>
    </p:spTree>
    <p:extLst>
      <p:ext uri="{BB962C8B-B14F-4D97-AF65-F5344CB8AC3E}">
        <p14:creationId xmlns:p14="http://schemas.microsoft.com/office/powerpoint/2010/main" val="19850798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09600" y="228600"/>
            <a:ext cx="8001000" cy="628650"/>
          </a:xfrm>
        </p:spPr>
        <p:txBody>
          <a:bodyPr/>
          <a:lstStyle/>
          <a:p>
            <a:pPr eaLnBrk="1" hangingPunct="1"/>
            <a:r>
              <a:rPr lang="zh-CN" altLang="en-US" sz="3600" b="1" dirty="0" smtClean="0">
                <a:cs typeface="隶书"/>
              </a:rPr>
              <a:t>結論与应用 </a:t>
            </a:r>
            <a:r>
              <a:rPr lang="en-US" sz="3600" b="1" dirty="0" smtClean="0"/>
              <a:t>Conclusion and </a:t>
            </a:r>
            <a:r>
              <a:rPr lang="en-US" altLang="zh-CN" sz="3600" b="1" dirty="0" smtClean="0"/>
              <a:t>Response</a:t>
            </a:r>
            <a:r>
              <a:rPr lang="en-US" sz="3600" b="1" dirty="0" smtClean="0"/>
              <a:t>: </a:t>
            </a:r>
            <a:endParaRPr lang="en-US" sz="3600" dirty="0" smtClean="0"/>
          </a:p>
        </p:txBody>
      </p:sp>
      <p:sp>
        <p:nvSpPr>
          <p:cNvPr id="12291" name="Content Placeholder 2"/>
          <p:cNvSpPr>
            <a:spLocks noGrp="1"/>
          </p:cNvSpPr>
          <p:nvPr>
            <p:ph idx="1"/>
          </p:nvPr>
        </p:nvSpPr>
        <p:spPr>
          <a:xfrm>
            <a:off x="228600" y="990600"/>
            <a:ext cx="8686800" cy="4953000"/>
          </a:xfrm>
        </p:spPr>
        <p:txBody>
          <a:bodyPr/>
          <a:lstStyle/>
          <a:p>
            <a:pPr>
              <a:buNone/>
            </a:pPr>
            <a:r>
              <a:rPr lang="en-US" altLang="zh-CN" b="1" dirty="0" smtClean="0"/>
              <a:t>1. </a:t>
            </a:r>
            <a:r>
              <a:rPr lang="zh-CN" altLang="en-US" b="1" dirty="0" smtClean="0"/>
              <a:t>你生命中的约旦河是什么，如何胜过？</a:t>
            </a:r>
            <a:r>
              <a:rPr lang="en-US" altLang="zh-CN" b="1" dirty="0" smtClean="0"/>
              <a:t>- What is the Jordan in your life? How to overcome?</a:t>
            </a:r>
          </a:p>
          <a:p>
            <a:pPr>
              <a:buNone/>
            </a:pPr>
            <a:r>
              <a:rPr lang="en-US" altLang="zh-CN" b="1" dirty="0" smtClean="0"/>
              <a:t>2. </a:t>
            </a:r>
            <a:r>
              <a:rPr lang="zh-CN" altLang="en-US" b="1" dirty="0" smtClean="0"/>
              <a:t>默想并背诵</a:t>
            </a:r>
            <a:r>
              <a:rPr lang="zh-CN" altLang="en-US" sz="2400" b="1" dirty="0"/>
              <a:t>希伯来书</a:t>
            </a:r>
            <a:r>
              <a:rPr lang="en-US" altLang="zh-CN" sz="2400" b="1" dirty="0" smtClean="0"/>
              <a:t> 11:6 </a:t>
            </a:r>
            <a:r>
              <a:rPr lang="zh-CN" altLang="en-US" sz="2400" b="1" dirty="0" smtClean="0"/>
              <a:t>“</a:t>
            </a:r>
            <a:r>
              <a:rPr lang="zh-CN" altLang="en-US" b="1" dirty="0"/>
              <a:t>人非有信就不能得神的喜悦。因为到神面前来的人，必须信有神，且信他赏赐那寻求他的人</a:t>
            </a:r>
            <a:r>
              <a:rPr lang="zh-TW" altLang="en-US" sz="2400" b="1" dirty="0" smtClean="0"/>
              <a:t>。</a:t>
            </a:r>
            <a:r>
              <a:rPr lang="zh-CN" altLang="en-US" b="1" dirty="0" smtClean="0"/>
              <a:t>”</a:t>
            </a:r>
            <a:endParaRPr lang="en-US" altLang="zh-CN" b="1" dirty="0" smtClean="0"/>
          </a:p>
          <a:p>
            <a:pPr>
              <a:buNone/>
            </a:pPr>
            <a:r>
              <a:rPr lang="en-US" b="1" dirty="0" smtClean="0"/>
              <a:t>    Meditate and Memorize </a:t>
            </a:r>
            <a:r>
              <a:rPr lang="en-US" altLang="zh-CN" sz="2800" b="1" dirty="0"/>
              <a:t>Hebrews</a:t>
            </a:r>
            <a:r>
              <a:rPr lang="en-US" altLang="zh-CN" sz="2800" b="1" dirty="0" smtClean="0"/>
              <a:t> 11: 6 </a:t>
            </a:r>
            <a:r>
              <a:rPr lang="en-US" b="1" baseline="30000" dirty="0" smtClean="0"/>
              <a:t> </a:t>
            </a:r>
            <a:r>
              <a:rPr lang="en-US" b="1" dirty="0" smtClean="0"/>
              <a:t>“</a:t>
            </a:r>
            <a:r>
              <a:rPr lang="en-US" b="1" dirty="0"/>
              <a:t>But without faith </a:t>
            </a:r>
            <a:r>
              <a:rPr lang="en-US" b="1" i="1" dirty="0"/>
              <a:t>it is</a:t>
            </a:r>
            <a:r>
              <a:rPr lang="en-US" b="1" dirty="0"/>
              <a:t> impossible to please </a:t>
            </a:r>
            <a:r>
              <a:rPr lang="en-US" b="1" i="1" dirty="0"/>
              <a:t>Him,</a:t>
            </a:r>
            <a:r>
              <a:rPr lang="en-US" b="1" dirty="0"/>
              <a:t> for he who comes to God must believe that He is, and </a:t>
            </a:r>
            <a:r>
              <a:rPr lang="en-US" b="1" i="1" dirty="0"/>
              <a:t>that</a:t>
            </a:r>
            <a:r>
              <a:rPr lang="en-US" b="1" dirty="0"/>
              <a:t> He is a rewarder of those who diligently seek Him</a:t>
            </a:r>
            <a:r>
              <a:rPr lang="en-US" b="1" dirty="0" smtClean="0"/>
              <a:t>” (NKJV)</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0"/>
            <a:ext cx="8229600" cy="228600"/>
          </a:xfrm>
        </p:spPr>
        <p:txBody>
          <a:bodyPr/>
          <a:lstStyle/>
          <a:p>
            <a:pPr eaLnBrk="1" hangingPunct="1"/>
            <a:endParaRPr lang="en-US" smtClean="0"/>
          </a:p>
        </p:txBody>
      </p:sp>
      <p:sp>
        <p:nvSpPr>
          <p:cNvPr id="6147" name="Content Placeholder 2"/>
          <p:cNvSpPr>
            <a:spLocks noGrp="1"/>
          </p:cNvSpPr>
          <p:nvPr>
            <p:ph idx="1"/>
          </p:nvPr>
        </p:nvSpPr>
        <p:spPr>
          <a:xfrm>
            <a:off x="76200" y="76200"/>
            <a:ext cx="8991600" cy="6172200"/>
          </a:xfrm>
        </p:spPr>
        <p:txBody>
          <a:bodyPr/>
          <a:lstStyle/>
          <a:p>
            <a:pPr marL="0" indent="0">
              <a:buNone/>
            </a:pPr>
            <a:r>
              <a:rPr lang="en-US" altLang="zh-CN" sz="2400" b="1" u="sng" dirty="0" smtClean="0"/>
              <a:t>Joshua </a:t>
            </a:r>
            <a:r>
              <a:rPr lang="en-US" altLang="zh-CN" sz="2400" b="1" u="sng" dirty="0"/>
              <a:t>3</a:t>
            </a:r>
            <a:r>
              <a:rPr lang="en-US" altLang="zh-CN" sz="2400" b="1" u="sng" dirty="0" smtClean="0"/>
              <a:t>: 1-8</a:t>
            </a:r>
            <a:r>
              <a:rPr lang="en-US" altLang="zh-CN" sz="2400" b="1" dirty="0" smtClean="0"/>
              <a:t>    </a:t>
            </a:r>
            <a:r>
              <a:rPr lang="en-US" sz="2400" b="1" dirty="0" smtClean="0">
                <a:latin typeface="Arial Narrow" panose="020B0606020202030204" pitchFamily="34" charset="0"/>
              </a:rPr>
              <a:t>Then </a:t>
            </a:r>
            <a:r>
              <a:rPr lang="en-US" sz="2400" b="1" dirty="0">
                <a:latin typeface="Arial Narrow" panose="020B0606020202030204" pitchFamily="34" charset="0"/>
              </a:rPr>
              <a:t>Joshua rose early in the morning; and they set out from </a:t>
            </a:r>
            <a:r>
              <a:rPr lang="en-US" sz="2400" b="1" dirty="0" smtClean="0">
                <a:latin typeface="Arial Narrow" panose="020B0606020202030204" pitchFamily="34" charset="0"/>
              </a:rPr>
              <a:t>Acacia </a:t>
            </a:r>
            <a:r>
              <a:rPr lang="en-US" sz="2400" b="1" dirty="0">
                <a:latin typeface="Arial Narrow" panose="020B0606020202030204" pitchFamily="34" charset="0"/>
              </a:rPr>
              <a:t>Grove and came to the Jordan, he and all the children of Israel, and lodged there before they crossed over. </a:t>
            </a:r>
            <a:r>
              <a:rPr lang="en-US" sz="2400" b="1" baseline="30000" dirty="0">
                <a:latin typeface="Arial Narrow" panose="020B0606020202030204" pitchFamily="34" charset="0"/>
              </a:rPr>
              <a:t>2 </a:t>
            </a:r>
            <a:r>
              <a:rPr lang="en-US" sz="2400" b="1" dirty="0">
                <a:latin typeface="Arial Narrow" panose="020B0606020202030204" pitchFamily="34" charset="0"/>
              </a:rPr>
              <a:t>So it was, after three days, that the officers went through the camp; </a:t>
            </a:r>
            <a:r>
              <a:rPr lang="en-US" sz="2400" b="1" baseline="30000" dirty="0">
                <a:latin typeface="Arial Narrow" panose="020B0606020202030204" pitchFamily="34" charset="0"/>
              </a:rPr>
              <a:t>3 </a:t>
            </a:r>
            <a:r>
              <a:rPr lang="en-US" sz="2400" b="1" dirty="0">
                <a:latin typeface="Arial Narrow" panose="020B0606020202030204" pitchFamily="34" charset="0"/>
              </a:rPr>
              <a:t>and they commanded the people, saying, “When you see the ark of the covenant of the </a:t>
            </a:r>
            <a:r>
              <a:rPr lang="en-US" sz="2400" b="1" cap="small" dirty="0">
                <a:latin typeface="Arial Narrow" panose="020B0606020202030204" pitchFamily="34" charset="0"/>
              </a:rPr>
              <a:t>Lord</a:t>
            </a:r>
            <a:r>
              <a:rPr lang="en-US" sz="2400" b="1" dirty="0">
                <a:latin typeface="Arial Narrow" panose="020B0606020202030204" pitchFamily="34" charset="0"/>
              </a:rPr>
              <a:t> your God, and the priests, the Levites, </a:t>
            </a:r>
            <a:r>
              <a:rPr lang="en-US" sz="2400" b="1" dirty="0" smtClean="0">
                <a:latin typeface="Arial Narrow" panose="020B0606020202030204" pitchFamily="34" charset="0"/>
              </a:rPr>
              <a:t>bearing </a:t>
            </a:r>
            <a:r>
              <a:rPr lang="en-US" sz="2400" b="1" dirty="0">
                <a:latin typeface="Arial Narrow" panose="020B0606020202030204" pitchFamily="34" charset="0"/>
              </a:rPr>
              <a:t>it, then you shall set out from your place and go after it. </a:t>
            </a:r>
            <a:r>
              <a:rPr lang="en-US" sz="2400" b="1" baseline="30000" dirty="0">
                <a:latin typeface="Arial Narrow" panose="020B0606020202030204" pitchFamily="34" charset="0"/>
              </a:rPr>
              <a:t>4 </a:t>
            </a:r>
            <a:r>
              <a:rPr lang="en-US" sz="2400" b="1" dirty="0">
                <a:latin typeface="Arial Narrow" panose="020B0606020202030204" pitchFamily="34" charset="0"/>
              </a:rPr>
              <a:t>Yet there shall be a space between you and it, about two thousand cubits by measure. Do not come near it, that you may know the way by which you must go, for you have not passed </a:t>
            </a:r>
            <a:r>
              <a:rPr lang="en-US" sz="2400" b="1" i="1" dirty="0">
                <a:latin typeface="Arial Narrow" panose="020B0606020202030204" pitchFamily="34" charset="0"/>
              </a:rPr>
              <a:t>this</a:t>
            </a:r>
            <a:r>
              <a:rPr lang="en-US" sz="2400" b="1" dirty="0">
                <a:latin typeface="Arial Narrow" panose="020B0606020202030204" pitchFamily="34" charset="0"/>
              </a:rPr>
              <a:t> way before</a:t>
            </a:r>
            <a:r>
              <a:rPr lang="en-US" sz="2400" b="1" dirty="0" smtClean="0">
                <a:latin typeface="Arial Narrow" panose="020B0606020202030204" pitchFamily="34" charset="0"/>
              </a:rPr>
              <a:t>.”</a:t>
            </a:r>
            <a:r>
              <a:rPr lang="en-US" sz="2400" b="1" baseline="30000" dirty="0" smtClean="0">
                <a:latin typeface="Arial Narrow" panose="020B0606020202030204" pitchFamily="34" charset="0"/>
              </a:rPr>
              <a:t>5</a:t>
            </a:r>
            <a:r>
              <a:rPr lang="en-US" sz="2400" b="1" baseline="30000" dirty="0">
                <a:latin typeface="Arial Narrow" panose="020B0606020202030204" pitchFamily="34" charset="0"/>
              </a:rPr>
              <a:t> </a:t>
            </a:r>
            <a:r>
              <a:rPr lang="en-US" sz="2400" b="1" dirty="0">
                <a:latin typeface="Arial Narrow" panose="020B0606020202030204" pitchFamily="34" charset="0"/>
              </a:rPr>
              <a:t>And Joshua said to the </a:t>
            </a:r>
            <a:r>
              <a:rPr lang="en-US" sz="2400" b="1" dirty="0" smtClean="0">
                <a:latin typeface="Arial Narrow" panose="020B0606020202030204" pitchFamily="34" charset="0"/>
              </a:rPr>
              <a:t>people</a:t>
            </a:r>
            <a:r>
              <a:rPr lang="en-US" sz="2400" b="1" dirty="0">
                <a:latin typeface="Arial Narrow" panose="020B0606020202030204" pitchFamily="34" charset="0"/>
              </a:rPr>
              <a:t>, “</a:t>
            </a:r>
            <a:r>
              <a:rPr lang="en-US" sz="2400" b="1" dirty="0" smtClean="0">
                <a:latin typeface="Arial Narrow" panose="020B0606020202030204" pitchFamily="34" charset="0"/>
              </a:rPr>
              <a:t>Sanctify</a:t>
            </a:r>
            <a:r>
              <a:rPr lang="en-US" sz="2400" b="1" dirty="0">
                <a:latin typeface="Arial Narrow" panose="020B0606020202030204" pitchFamily="34" charset="0"/>
              </a:rPr>
              <a:t> yourselves, for tomorrow the </a:t>
            </a:r>
            <a:r>
              <a:rPr lang="en-US" sz="2400" b="1" cap="small" dirty="0">
                <a:latin typeface="Arial Narrow" panose="020B0606020202030204" pitchFamily="34" charset="0"/>
              </a:rPr>
              <a:t>Lord</a:t>
            </a:r>
            <a:r>
              <a:rPr lang="en-US" sz="2400" b="1" dirty="0">
                <a:latin typeface="Arial Narrow" panose="020B0606020202030204" pitchFamily="34" charset="0"/>
              </a:rPr>
              <a:t> will do wonders among you.” </a:t>
            </a:r>
            <a:r>
              <a:rPr lang="en-US" sz="2400" b="1" baseline="30000" dirty="0">
                <a:latin typeface="Arial Narrow" panose="020B0606020202030204" pitchFamily="34" charset="0"/>
              </a:rPr>
              <a:t>6 </a:t>
            </a:r>
            <a:r>
              <a:rPr lang="en-US" sz="2400" b="1" dirty="0">
                <a:latin typeface="Arial Narrow" panose="020B0606020202030204" pitchFamily="34" charset="0"/>
              </a:rPr>
              <a:t>Then Joshua spoke to the priests, saying, “Take up the ark of the covenant and cross over before the </a:t>
            </a:r>
            <a:r>
              <a:rPr lang="en-US" sz="2400" b="1" dirty="0" err="1">
                <a:latin typeface="Arial Narrow" panose="020B0606020202030204" pitchFamily="34" charset="0"/>
              </a:rPr>
              <a:t>people</a:t>
            </a:r>
            <a:r>
              <a:rPr lang="en-US" sz="2400" b="1" dirty="0" err="1" smtClean="0">
                <a:latin typeface="Arial Narrow" panose="020B0606020202030204" pitchFamily="34" charset="0"/>
              </a:rPr>
              <a:t>.”So</a:t>
            </a:r>
            <a:r>
              <a:rPr lang="en-US" sz="2400" b="1" dirty="0" smtClean="0">
                <a:latin typeface="Arial Narrow" panose="020B0606020202030204" pitchFamily="34" charset="0"/>
              </a:rPr>
              <a:t> </a:t>
            </a:r>
            <a:r>
              <a:rPr lang="en-US" sz="2400" b="1" dirty="0">
                <a:latin typeface="Arial Narrow" panose="020B0606020202030204" pitchFamily="34" charset="0"/>
              </a:rPr>
              <a:t>they took up the ark of the covenant and went before the </a:t>
            </a:r>
            <a:r>
              <a:rPr lang="en-US" sz="2400" b="1" dirty="0" smtClean="0">
                <a:latin typeface="Arial Narrow" panose="020B0606020202030204" pitchFamily="34" charset="0"/>
              </a:rPr>
              <a:t>people.</a:t>
            </a:r>
            <a:r>
              <a:rPr lang="en-US" sz="2400" b="1" baseline="30000" dirty="0" smtClean="0">
                <a:latin typeface="Arial Narrow" panose="020B0606020202030204" pitchFamily="34" charset="0"/>
              </a:rPr>
              <a:t>7</a:t>
            </a:r>
            <a:r>
              <a:rPr lang="en-US" sz="2400" b="1" baseline="30000" dirty="0">
                <a:latin typeface="Arial Narrow" panose="020B0606020202030204" pitchFamily="34" charset="0"/>
              </a:rPr>
              <a:t> </a:t>
            </a:r>
            <a:r>
              <a:rPr lang="en-US" sz="2400" b="1" dirty="0">
                <a:latin typeface="Arial Narrow" panose="020B0606020202030204" pitchFamily="34" charset="0"/>
              </a:rPr>
              <a:t>And the </a:t>
            </a:r>
            <a:r>
              <a:rPr lang="en-US" sz="2400" b="1" cap="small" dirty="0">
                <a:latin typeface="Arial Narrow" panose="020B0606020202030204" pitchFamily="34" charset="0"/>
              </a:rPr>
              <a:t>Lord</a:t>
            </a:r>
            <a:r>
              <a:rPr lang="en-US" sz="2400" b="1" dirty="0">
                <a:latin typeface="Arial Narrow" panose="020B0606020202030204" pitchFamily="34" charset="0"/>
              </a:rPr>
              <a:t> said to Joshua, “This day I will begin to </a:t>
            </a:r>
            <a:r>
              <a:rPr lang="en-US" sz="2400" b="1" dirty="0" smtClean="0">
                <a:latin typeface="Arial Narrow" panose="020B0606020202030204" pitchFamily="34" charset="0"/>
              </a:rPr>
              <a:t>exalt</a:t>
            </a:r>
            <a:r>
              <a:rPr lang="en-US" sz="2400" b="1" baseline="30000" dirty="0">
                <a:latin typeface="Arial Narrow" panose="020B0606020202030204" pitchFamily="34" charset="0"/>
              </a:rPr>
              <a:t> </a:t>
            </a:r>
            <a:r>
              <a:rPr lang="en-US" sz="2400" b="1" dirty="0" smtClean="0">
                <a:latin typeface="Arial Narrow" panose="020B0606020202030204" pitchFamily="34" charset="0"/>
              </a:rPr>
              <a:t>you </a:t>
            </a:r>
            <a:r>
              <a:rPr lang="en-US" sz="2400" b="1" dirty="0">
                <a:latin typeface="Arial Narrow" panose="020B0606020202030204" pitchFamily="34" charset="0"/>
              </a:rPr>
              <a:t>in the sight of all Israel, that they may know that, as I was with Moses, </a:t>
            </a:r>
            <a:r>
              <a:rPr lang="en-US" sz="2400" b="1" i="1" dirty="0">
                <a:latin typeface="Arial Narrow" panose="020B0606020202030204" pitchFamily="34" charset="0"/>
              </a:rPr>
              <a:t>so</a:t>
            </a:r>
            <a:r>
              <a:rPr lang="en-US" sz="2400" b="1" dirty="0">
                <a:latin typeface="Arial Narrow" panose="020B0606020202030204" pitchFamily="34" charset="0"/>
              </a:rPr>
              <a:t> I will be with you. </a:t>
            </a:r>
            <a:r>
              <a:rPr lang="en-US" sz="2400" b="1" baseline="30000" dirty="0">
                <a:latin typeface="Arial Narrow" panose="020B0606020202030204" pitchFamily="34" charset="0"/>
              </a:rPr>
              <a:t>8 </a:t>
            </a:r>
            <a:r>
              <a:rPr lang="en-US" sz="2400" b="1" dirty="0">
                <a:latin typeface="Arial Narrow" panose="020B0606020202030204" pitchFamily="34" charset="0"/>
              </a:rPr>
              <a:t>You shall command the priests who bear the ark of the covenant, saying, ‘When you have come to the edge of the water of the Jordan, you shall stand in the Jordan.’ </a:t>
            </a:r>
            <a:r>
              <a:rPr lang="en-US" sz="2400" b="1" dirty="0" smtClean="0">
                <a:latin typeface="Arial Narrow" panose="020B0606020202030204" pitchFamily="34" charset="0"/>
              </a:rPr>
              <a:t>” (NKJV)</a:t>
            </a:r>
            <a:endParaRPr lang="en-US" sz="2400" b="1" dirty="0">
              <a:latin typeface="Arial Narrow" panose="020B0606020202030204" pitchFamily="34" charset="0"/>
            </a:endParaRPr>
          </a:p>
        </p:txBody>
      </p:sp>
    </p:spTree>
    <p:extLst>
      <p:ext uri="{BB962C8B-B14F-4D97-AF65-F5344CB8AC3E}">
        <p14:creationId xmlns:p14="http://schemas.microsoft.com/office/powerpoint/2010/main" val="2560105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7772400" cy="2905125"/>
          </a:xfrm>
        </p:spPr>
        <p:txBody>
          <a:bodyPr>
            <a:normAutofit fontScale="90000"/>
          </a:bodyPr>
          <a:lstStyle/>
          <a:p>
            <a:pPr algn="ctr" eaLnBrk="1" fontAlgn="auto" hangingPunct="1">
              <a:spcAft>
                <a:spcPts val="0"/>
              </a:spcAft>
              <a:defRPr/>
            </a:pP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zh-CN" altLang="en-US" dirty="0" smtClean="0">
                <a:solidFill>
                  <a:schemeClr val="tx1"/>
                </a:solidFill>
                <a:effectLst/>
              </a:rPr>
              <a:t>跨過生命中的約旦河</a:t>
            </a:r>
            <a:r>
              <a:rPr lang="en-US" altLang="zh-CN" sz="5100" dirty="0" smtClean="0">
                <a:solidFill>
                  <a:schemeClr val="tx1"/>
                </a:solidFill>
                <a:effectLst/>
                <a:latin typeface="宋体" pitchFamily="2" charset="-122"/>
                <a:ea typeface="宋体" pitchFamily="2" charset="-122"/>
              </a:rPr>
              <a:t/>
            </a:r>
            <a:br>
              <a:rPr lang="en-US" altLang="zh-CN" sz="5100" dirty="0" smtClean="0">
                <a:solidFill>
                  <a:schemeClr val="tx1"/>
                </a:solidFill>
                <a:effectLst/>
                <a:latin typeface="宋体" pitchFamily="2" charset="-122"/>
                <a:ea typeface="宋体" pitchFamily="2" charset="-122"/>
              </a:rPr>
            </a:br>
            <a:r>
              <a:rPr lang="en-US" altLang="zh-CN" sz="5100" dirty="0" smtClean="0">
                <a:solidFill>
                  <a:schemeClr val="tx1"/>
                </a:solidFill>
                <a:effectLst/>
                <a:latin typeface="宋体" pitchFamily="2" charset="-122"/>
                <a:ea typeface="宋体" pitchFamily="2" charset="-122"/>
              </a:rPr>
              <a:t>  -</a:t>
            </a:r>
            <a:r>
              <a:rPr lang="zh-CN" altLang="en-US" sz="5100" dirty="0" smtClean="0">
                <a:solidFill>
                  <a:schemeClr val="tx1"/>
                </a:solidFill>
                <a:effectLst/>
                <a:latin typeface="宋体" pitchFamily="2" charset="-122"/>
                <a:ea typeface="宋体" pitchFamily="2" charset="-122"/>
              </a:rPr>
              <a:t>進入應許之地（三）</a:t>
            </a:r>
            <a:r>
              <a:rPr lang="en-US" altLang="zh-CN" sz="5300" dirty="0" smtClean="0">
                <a:solidFill>
                  <a:schemeClr val="tx1"/>
                </a:solidFill>
                <a:effectLst/>
                <a:latin typeface="宋体" pitchFamily="2" charset="-122"/>
                <a:ea typeface="宋体" pitchFamily="2" charset="-122"/>
              </a:rPr>
              <a:t/>
            </a:r>
            <a:br>
              <a:rPr lang="en-US" altLang="zh-CN" sz="5300" dirty="0" smtClean="0">
                <a:solidFill>
                  <a:schemeClr val="tx1"/>
                </a:solidFill>
                <a:effectLst/>
                <a:latin typeface="宋体" pitchFamily="2" charset="-122"/>
                <a:ea typeface="宋体" pitchFamily="2" charset="-122"/>
              </a:rPr>
            </a:br>
            <a:r>
              <a:rPr lang="en-US" altLang="zh-CN" sz="5300" dirty="0" smtClean="0">
                <a:solidFill>
                  <a:schemeClr val="tx1"/>
                </a:solidFill>
                <a:effectLst/>
                <a:latin typeface="宋体" pitchFamily="2" charset="-122"/>
                <a:ea typeface="宋体" pitchFamily="2" charset="-122"/>
              </a:rPr>
              <a:t> </a:t>
            </a:r>
            <a:r>
              <a:rPr lang="en-US" altLang="zh-CN" sz="4400" dirty="0" smtClean="0">
                <a:solidFill>
                  <a:schemeClr val="tx1"/>
                </a:solidFill>
                <a:effectLst/>
                <a:latin typeface="Times New Roman" pitchFamily="18" charset="0"/>
                <a:ea typeface="宋体" pitchFamily="2" charset="-122"/>
                <a:cs typeface="Times New Roman" pitchFamily="18" charset="0"/>
              </a:rPr>
              <a:t>Crossing the Jordan in Life</a:t>
            </a:r>
            <a:br>
              <a:rPr lang="en-US" altLang="zh-CN" sz="4400" dirty="0" smtClean="0">
                <a:solidFill>
                  <a:schemeClr val="tx1"/>
                </a:solidFill>
                <a:effectLst/>
                <a:latin typeface="Times New Roman" pitchFamily="18" charset="0"/>
                <a:ea typeface="宋体" pitchFamily="2" charset="-122"/>
                <a:cs typeface="Times New Roman" pitchFamily="18" charset="0"/>
              </a:rPr>
            </a:br>
            <a:r>
              <a:rPr lang="en-US" altLang="zh-CN" sz="4400" dirty="0" smtClean="0">
                <a:solidFill>
                  <a:schemeClr val="tx1"/>
                </a:solidFill>
                <a:effectLst/>
                <a:latin typeface="Times New Roman" pitchFamily="18" charset="0"/>
                <a:ea typeface="宋体" pitchFamily="2" charset="-122"/>
                <a:cs typeface="Times New Roman" pitchFamily="18" charset="0"/>
              </a:rPr>
              <a:t>-Entering the Promised Land (III) </a:t>
            </a:r>
            <a:endParaRPr lang="en-US" sz="4400" b="0" dirty="0">
              <a:solidFill>
                <a:schemeClr val="tx1"/>
              </a:solidFill>
              <a:effectLst/>
              <a:latin typeface="Times New Roman" pitchFamily="18" charset="0"/>
              <a:ea typeface="楷体" pitchFamily="49" charset="-122"/>
              <a:cs typeface="Times New Roman" pitchFamily="18" charset="0"/>
            </a:endParaRPr>
          </a:p>
        </p:txBody>
      </p:sp>
      <p:sp>
        <p:nvSpPr>
          <p:cNvPr id="5123" name="Subtitle 2"/>
          <p:cNvSpPr>
            <a:spLocks noGrp="1"/>
          </p:cNvSpPr>
          <p:nvPr>
            <p:ph type="subTitle" idx="1"/>
          </p:nvPr>
        </p:nvSpPr>
        <p:spPr>
          <a:xfrm>
            <a:off x="228600" y="3581400"/>
            <a:ext cx="8686800" cy="2743200"/>
          </a:xfrm>
        </p:spPr>
        <p:txBody>
          <a:bodyPr/>
          <a:lstStyle/>
          <a:p>
            <a:pPr marR="0" algn="ctr" eaLnBrk="1" hangingPunct="1"/>
            <a:endParaRPr lang="en-US" altLang="zh-CN" dirty="0" smtClean="0"/>
          </a:p>
          <a:p>
            <a:pPr marR="0" algn="ctr" eaLnBrk="1" hangingPunct="1"/>
            <a:r>
              <a:rPr lang="zh-CN" altLang="en-US" sz="3600" b="1" dirty="0"/>
              <a:t>約書</a:t>
            </a:r>
            <a:r>
              <a:rPr lang="zh-CN" altLang="en-US" sz="3600" b="1" dirty="0" smtClean="0"/>
              <a:t>亞記</a:t>
            </a:r>
            <a:r>
              <a:rPr lang="en-US" sz="3600" b="1" dirty="0" smtClean="0"/>
              <a:t> </a:t>
            </a:r>
            <a:r>
              <a:rPr lang="zh-CN" altLang="en-US" sz="3600" b="1" dirty="0" smtClean="0"/>
              <a:t>三</a:t>
            </a:r>
            <a:r>
              <a:rPr lang="en-US" altLang="zh-CN" sz="3600" b="1" dirty="0" smtClean="0"/>
              <a:t>-</a:t>
            </a:r>
            <a:r>
              <a:rPr lang="zh-CN" altLang="en-US" sz="3600" b="1" dirty="0" smtClean="0"/>
              <a:t>四章 </a:t>
            </a:r>
            <a:r>
              <a:rPr lang="en-US" sz="3600" b="1" dirty="0" smtClean="0"/>
              <a:t>Joshua </a:t>
            </a:r>
            <a:r>
              <a:rPr lang="en-US" altLang="zh-CN" sz="3600" b="1" dirty="0" smtClean="0"/>
              <a:t>3-4</a:t>
            </a:r>
            <a:endParaRPr lang="en-US" sz="3600" b="1" dirty="0" smtClean="0"/>
          </a:p>
          <a:p>
            <a:pPr marR="0" algn="ctr" eaLnBrk="1" hangingPunct="1"/>
            <a:endParaRPr lang="en-US" altLang="zh-CN" sz="2000" dirty="0" smtClean="0"/>
          </a:p>
          <a:p>
            <a:pPr marR="0" algn="ctr" eaLnBrk="1" hangingPunct="1"/>
            <a:r>
              <a:rPr lang="zh-CN" altLang="en-US" sz="2800" b="1" dirty="0" smtClean="0"/>
              <a:t>讲员：冯伟牧师</a:t>
            </a:r>
            <a:endParaRPr lang="en-US" altLang="zh-CN" sz="2800" b="1" dirty="0" smtClean="0"/>
          </a:p>
          <a:p>
            <a:pPr marR="0" algn="ctr" eaLnBrk="1" hangingPunct="1"/>
            <a:r>
              <a:rPr lang="en-US" sz="2800" b="1" dirty="0" smtClean="0"/>
              <a:t>Preacher: Rev. Wei </a:t>
            </a:r>
            <a:r>
              <a:rPr lang="en-US" sz="2800" b="1" dirty="0" err="1" smtClean="0"/>
              <a:t>Feng</a:t>
            </a:r>
            <a:endParaRPr lang="en-US" sz="28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165225"/>
          </a:xfrm>
        </p:spPr>
        <p:txBody>
          <a:bodyPr>
            <a:normAutofit fontScale="90000"/>
          </a:bodyPr>
          <a:lstStyle/>
          <a:p>
            <a:pPr algn="ctr" eaLnBrk="1" fontAlgn="auto" hangingPunct="1">
              <a:spcAft>
                <a:spcPts val="0"/>
              </a:spcAft>
              <a:defRPr/>
            </a:pP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dirty="0">
                <a:solidFill>
                  <a:srgbClr val="FFFF00"/>
                </a:solidFill>
                <a:latin typeface="宋体" pitchFamily="2" charset="-122"/>
                <a:ea typeface="宋体" pitchFamily="2" charset="-122"/>
              </a:rPr>
              <a:t/>
            </a:r>
            <a:br>
              <a:rPr lang="en-US" dirty="0">
                <a:solidFill>
                  <a:srgbClr val="FFFF00"/>
                </a:solidFill>
                <a:latin typeface="宋体" pitchFamily="2" charset="-122"/>
                <a:ea typeface="宋体" pitchFamily="2" charset="-122"/>
              </a:rPr>
            </a:br>
            <a:endParaRPr lang="en-US" sz="6000" dirty="0">
              <a:solidFill>
                <a:srgbClr val="FFFF00"/>
              </a:solidFill>
              <a:latin typeface="楷体" pitchFamily="49" charset="-122"/>
              <a:ea typeface="楷体" pitchFamily="49" charset="-122"/>
            </a:endParaRPr>
          </a:p>
        </p:txBody>
      </p:sp>
      <p:sp>
        <p:nvSpPr>
          <p:cNvPr id="5123" name="Subtitle 2"/>
          <p:cNvSpPr>
            <a:spLocks noGrp="1"/>
          </p:cNvSpPr>
          <p:nvPr>
            <p:ph type="subTitle" idx="1"/>
          </p:nvPr>
        </p:nvSpPr>
        <p:spPr>
          <a:xfrm>
            <a:off x="152400" y="152400"/>
            <a:ext cx="8915400" cy="5791200"/>
          </a:xfrm>
        </p:spPr>
        <p:txBody>
          <a:bodyPr/>
          <a:lstStyle/>
          <a:p>
            <a:pPr algn="l"/>
            <a:r>
              <a:rPr lang="zh-CN" altLang="en-US" sz="2800" b="1" u="sng" dirty="0" smtClean="0"/>
              <a:t>前言</a:t>
            </a:r>
            <a:r>
              <a:rPr lang="en-US" sz="2800" b="1" u="sng" dirty="0" smtClean="0"/>
              <a:t>Introduction</a:t>
            </a:r>
            <a:r>
              <a:rPr lang="en-US" sz="2800" b="1" dirty="0" smtClean="0"/>
              <a:t>:</a:t>
            </a:r>
          </a:p>
          <a:p>
            <a:pPr algn="l"/>
            <a:endParaRPr lang="en-US" altLang="zh-CN" sz="2800" b="1" dirty="0" smtClean="0"/>
          </a:p>
          <a:p>
            <a:pPr algn="l"/>
            <a:r>
              <a:rPr lang="zh-CN" altLang="en-US" b="1" dirty="0" smtClean="0"/>
              <a:t>四十年前过了红海，现在又要过约旦河？</a:t>
            </a:r>
            <a:endParaRPr lang="en-US" altLang="zh-CN" b="1" dirty="0" smtClean="0"/>
          </a:p>
          <a:p>
            <a:pPr algn="l"/>
            <a:r>
              <a:rPr lang="en-US" altLang="zh-CN" b="1" dirty="0" smtClean="0"/>
              <a:t>Crossed the Red Sea forty years ago, now Jordan River again?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304800"/>
            <a:ext cx="8153400" cy="228600"/>
          </a:xfrm>
        </p:spPr>
        <p:txBody>
          <a:bodyPr/>
          <a:lstStyle/>
          <a:p>
            <a:endParaRPr lang="en-US" sz="3400" dirty="0" smtClean="0"/>
          </a:p>
        </p:txBody>
      </p:sp>
      <p:sp>
        <p:nvSpPr>
          <p:cNvPr id="8195" name="Content Placeholder 2"/>
          <p:cNvSpPr>
            <a:spLocks noGrp="1"/>
          </p:cNvSpPr>
          <p:nvPr>
            <p:ph idx="1"/>
          </p:nvPr>
        </p:nvSpPr>
        <p:spPr>
          <a:xfrm>
            <a:off x="152400" y="304800"/>
            <a:ext cx="8610600" cy="5943600"/>
          </a:xfrm>
        </p:spPr>
        <p:txBody>
          <a:bodyPr numCol="1"/>
          <a:lstStyle/>
          <a:p>
            <a:pPr marL="0" indent="0">
              <a:buNone/>
            </a:pPr>
            <a:r>
              <a:rPr lang="en-US" sz="2800" b="1" dirty="0" smtClean="0"/>
              <a:t>I. </a:t>
            </a:r>
            <a:r>
              <a:rPr lang="zh-CN" altLang="en-US" sz="2800" b="1" dirty="0" smtClean="0"/>
              <a:t>过红海与过约旦河的异同</a:t>
            </a:r>
            <a:r>
              <a:rPr lang="en-US" b="1" dirty="0" smtClean="0"/>
              <a:t>– </a:t>
            </a:r>
            <a:r>
              <a:rPr lang="en-US" altLang="zh-CN" b="1" dirty="0" smtClean="0"/>
              <a:t>Similarities and differences between crossing Red Sea and Jordan River</a:t>
            </a:r>
            <a:r>
              <a:rPr lang="en-US" b="1" dirty="0"/>
              <a:t> </a:t>
            </a:r>
            <a:endParaRPr lang="en-US" b="1" dirty="0" smtClean="0"/>
          </a:p>
          <a:p>
            <a:pPr marL="0" indent="0">
              <a:buNone/>
            </a:pPr>
            <a:endParaRPr lang="en-US" b="1" dirty="0" smtClean="0"/>
          </a:p>
          <a:p>
            <a:pPr marL="0" indent="0">
              <a:buNone/>
            </a:pPr>
            <a:r>
              <a:rPr lang="en-US" b="1" dirty="0" smtClean="0"/>
              <a:t> - </a:t>
            </a:r>
            <a:r>
              <a:rPr lang="zh-CN" altLang="en-US" b="1" dirty="0" smtClean="0"/>
              <a:t>相同：神迹</a:t>
            </a:r>
            <a:r>
              <a:rPr lang="en-US" altLang="zh-CN" b="1" dirty="0"/>
              <a:t>!</a:t>
            </a:r>
            <a:r>
              <a:rPr lang="zh-CN" altLang="en-US" b="1" dirty="0" smtClean="0"/>
              <a:t> </a:t>
            </a:r>
            <a:r>
              <a:rPr lang="en-US" b="1" dirty="0" smtClean="0"/>
              <a:t>Similarity: </a:t>
            </a:r>
            <a:r>
              <a:rPr lang="en-US" altLang="zh-CN" b="1" dirty="0" smtClean="0"/>
              <a:t>Miracle!</a:t>
            </a:r>
            <a:r>
              <a:rPr lang="en-US" b="1" dirty="0"/>
              <a:t>	</a:t>
            </a:r>
            <a:endParaRPr lang="en-US" b="1" dirty="0" smtClean="0"/>
          </a:p>
          <a:p>
            <a:pPr marL="0" indent="0">
              <a:buNone/>
            </a:pPr>
            <a:endParaRPr lang="en-US" b="1" dirty="0"/>
          </a:p>
          <a:p>
            <a:pPr marL="0" indent="0">
              <a:buNone/>
            </a:pPr>
            <a:r>
              <a:rPr lang="en-US" b="1" dirty="0"/>
              <a:t> </a:t>
            </a:r>
            <a:r>
              <a:rPr lang="en-US" altLang="zh-CN" b="1" dirty="0" smtClean="0"/>
              <a:t>- </a:t>
            </a:r>
            <a:r>
              <a:rPr lang="zh-CN" altLang="en-US" b="1" dirty="0" smtClean="0"/>
              <a:t>不同 </a:t>
            </a:r>
            <a:r>
              <a:rPr lang="en-US" altLang="zh-CN" b="1" dirty="0" smtClean="0"/>
              <a:t>Differences</a:t>
            </a:r>
            <a:r>
              <a:rPr lang="zh-CN" altLang="en-US" b="1" dirty="0" smtClean="0"/>
              <a:t>：</a:t>
            </a:r>
            <a:endParaRPr lang="en-US" altLang="zh-CN" b="1" dirty="0" smtClean="0"/>
          </a:p>
          <a:p>
            <a:pPr marL="0" indent="0">
              <a:buNone/>
              <a:tabLst>
                <a:tab pos="346075" algn="l"/>
              </a:tabLst>
            </a:pPr>
            <a:r>
              <a:rPr lang="en-US" b="1" dirty="0" smtClean="0"/>
              <a:t>	1. </a:t>
            </a:r>
            <a:r>
              <a:rPr lang="zh-CN" altLang="en-US" b="1" dirty="0" smtClean="0"/>
              <a:t>敌人在哪里 </a:t>
            </a:r>
            <a:r>
              <a:rPr lang="en-US" altLang="zh-CN" b="1" dirty="0" smtClean="0"/>
              <a:t>Where are the enemies</a:t>
            </a:r>
          </a:p>
          <a:p>
            <a:pPr marL="0" indent="0">
              <a:buNone/>
              <a:tabLst>
                <a:tab pos="346075" algn="l"/>
              </a:tabLst>
            </a:pPr>
            <a:r>
              <a:rPr lang="en-US" b="1" dirty="0" smtClean="0"/>
              <a:t>	2. </a:t>
            </a:r>
            <a:r>
              <a:rPr lang="zh-CN" altLang="en-US" b="1" dirty="0"/>
              <a:t>约</a:t>
            </a:r>
            <a:r>
              <a:rPr lang="zh-CN" altLang="en-US" b="1" dirty="0" smtClean="0"/>
              <a:t>柜和祭司 </a:t>
            </a:r>
            <a:r>
              <a:rPr lang="en-US" altLang="zh-CN" b="1" dirty="0" smtClean="0"/>
              <a:t>The Ark and the priests</a:t>
            </a:r>
          </a:p>
          <a:p>
            <a:pPr marL="0" indent="0">
              <a:buNone/>
              <a:tabLst>
                <a:tab pos="346075" algn="l"/>
              </a:tabLst>
            </a:pPr>
            <a:r>
              <a:rPr lang="en-US" b="1" dirty="0"/>
              <a:t>	</a:t>
            </a:r>
            <a:r>
              <a:rPr lang="en-US" b="1" dirty="0" smtClean="0"/>
              <a:t>3. </a:t>
            </a:r>
            <a:r>
              <a:rPr lang="zh-CN" altLang="en-US" b="1" dirty="0" smtClean="0"/>
              <a:t>杖分红海与脚入急流 </a:t>
            </a:r>
            <a:r>
              <a:rPr lang="en-US" altLang="zh-CN" b="1" dirty="0" smtClean="0"/>
              <a:t>Moses’ staff vs. Priests’ feet</a:t>
            </a:r>
          </a:p>
          <a:p>
            <a:pPr marL="0" indent="0">
              <a:buNone/>
              <a:tabLst>
                <a:tab pos="346075" algn="l"/>
              </a:tabLst>
            </a:pPr>
            <a:r>
              <a:rPr lang="en-US" b="1" dirty="0"/>
              <a:t>	</a:t>
            </a:r>
            <a:r>
              <a:rPr lang="en-US" b="1" dirty="0" smtClean="0"/>
              <a:t>4. </a:t>
            </a:r>
            <a:r>
              <a:rPr lang="zh-CN" altLang="en-US" b="1" dirty="0" smtClean="0"/>
              <a:t>从埃及到旷野与从旷野到迦南 </a:t>
            </a:r>
            <a:r>
              <a:rPr lang="en-US" altLang="zh-CN" b="1" dirty="0" smtClean="0"/>
              <a:t>From Egypt to the desert vs. from the desert to Canaan</a:t>
            </a:r>
            <a:r>
              <a:rPr lang="en-US" b="1" dirty="0" smtClean="0"/>
              <a:t>	</a:t>
            </a:r>
            <a:endParaRPr lang="en-US" b="1" dirty="0"/>
          </a:p>
        </p:txBody>
      </p:sp>
    </p:spTree>
    <p:extLst>
      <p:ext uri="{BB962C8B-B14F-4D97-AF65-F5344CB8AC3E}">
        <p14:creationId xmlns:p14="http://schemas.microsoft.com/office/powerpoint/2010/main" val="3108855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304800"/>
            <a:ext cx="8153400" cy="228600"/>
          </a:xfrm>
        </p:spPr>
        <p:txBody>
          <a:bodyPr/>
          <a:lstStyle/>
          <a:p>
            <a:endParaRPr lang="en-US" sz="3400" dirty="0" smtClean="0"/>
          </a:p>
        </p:txBody>
      </p:sp>
      <p:sp>
        <p:nvSpPr>
          <p:cNvPr id="8195" name="Content Placeholder 2"/>
          <p:cNvSpPr>
            <a:spLocks noGrp="1"/>
          </p:cNvSpPr>
          <p:nvPr>
            <p:ph idx="1"/>
          </p:nvPr>
        </p:nvSpPr>
        <p:spPr>
          <a:xfrm>
            <a:off x="152400" y="304800"/>
            <a:ext cx="8610600" cy="5943600"/>
          </a:xfrm>
        </p:spPr>
        <p:txBody>
          <a:bodyPr numCol="1"/>
          <a:lstStyle/>
          <a:p>
            <a:pPr marL="0" indent="0">
              <a:buNone/>
            </a:pPr>
            <a:r>
              <a:rPr lang="en-US" sz="2800" b="1" dirty="0" smtClean="0"/>
              <a:t>I. </a:t>
            </a:r>
            <a:r>
              <a:rPr lang="zh-CN" altLang="en-US" sz="2800" b="1" dirty="0" smtClean="0"/>
              <a:t>过红海与过约旦河的异同</a:t>
            </a:r>
            <a:r>
              <a:rPr lang="en-US" b="1" dirty="0" smtClean="0"/>
              <a:t>– </a:t>
            </a:r>
            <a:r>
              <a:rPr lang="en-US" altLang="zh-CN" b="1" dirty="0" smtClean="0"/>
              <a:t>Similarities and differences between crossing Red Sea and Jordan River</a:t>
            </a:r>
            <a:r>
              <a:rPr lang="en-US" b="1" dirty="0"/>
              <a:t> </a:t>
            </a:r>
            <a:endParaRPr lang="en-US" b="1" dirty="0" smtClean="0"/>
          </a:p>
          <a:p>
            <a:pPr marL="0" indent="0">
              <a:buNone/>
            </a:pPr>
            <a:endParaRPr lang="en-US" b="1" dirty="0" smtClean="0"/>
          </a:p>
          <a:p>
            <a:pPr marL="0" indent="0">
              <a:buNone/>
            </a:pPr>
            <a:r>
              <a:rPr lang="en-US" b="1" dirty="0" smtClean="0"/>
              <a:t>  </a:t>
            </a:r>
            <a:r>
              <a:rPr lang="zh-CN" altLang="en-US" b="1" dirty="0" smtClean="0"/>
              <a:t>过红海预表受洗 </a:t>
            </a:r>
            <a:r>
              <a:rPr lang="en-US" altLang="zh-CN" b="1" dirty="0" smtClean="0"/>
              <a:t>Crossing Red Sea symbolizes baptism</a:t>
            </a:r>
          </a:p>
          <a:p>
            <a:pPr marL="0" indent="0">
              <a:buNone/>
            </a:pPr>
            <a:endParaRPr lang="en-US" b="1" dirty="0"/>
          </a:p>
          <a:p>
            <a:pPr marL="0" indent="0">
              <a:buNone/>
            </a:pPr>
            <a:r>
              <a:rPr lang="zh-CN" altLang="en-US" b="1" dirty="0" smtClean="0"/>
              <a:t>林前</a:t>
            </a:r>
            <a:r>
              <a:rPr lang="en-US" altLang="zh-CN" b="1" dirty="0" smtClean="0"/>
              <a:t>10</a:t>
            </a:r>
            <a:r>
              <a:rPr lang="zh-CN" altLang="en-US" b="1" dirty="0" smtClean="0"/>
              <a:t>：</a:t>
            </a:r>
            <a:r>
              <a:rPr lang="en-US" altLang="zh-CN" b="1" dirty="0" smtClean="0"/>
              <a:t>1-2 </a:t>
            </a:r>
            <a:r>
              <a:rPr lang="zh-CN" altLang="en-US" b="1" dirty="0" smtClean="0"/>
              <a:t>弟兄们</a:t>
            </a:r>
            <a:r>
              <a:rPr lang="zh-CN" altLang="en-US" b="1" dirty="0"/>
              <a:t>，我不愿意你们不晓得，我们的祖宗从前都在云下，都从海中经过</a:t>
            </a:r>
            <a:r>
              <a:rPr lang="zh-CN" altLang="en-US" b="1" dirty="0" smtClean="0"/>
              <a:t>。</a:t>
            </a:r>
            <a:r>
              <a:rPr lang="en-US" altLang="zh-CN" b="1" dirty="0" smtClean="0"/>
              <a:t>2</a:t>
            </a:r>
            <a:r>
              <a:rPr lang="zh-CN" altLang="en-US" b="1" dirty="0" smtClean="0"/>
              <a:t>都</a:t>
            </a:r>
            <a:r>
              <a:rPr lang="zh-CN" altLang="en-US" b="1" dirty="0"/>
              <a:t>在云里海里受洗归了摩西</a:t>
            </a:r>
            <a:r>
              <a:rPr lang="zh-CN" altLang="en-US" dirty="0"/>
              <a:t>。</a:t>
            </a:r>
          </a:p>
          <a:p>
            <a:pPr marL="0" indent="0">
              <a:buNone/>
            </a:pPr>
            <a:r>
              <a:rPr lang="en-US" b="1" dirty="0" smtClean="0"/>
              <a:t>1 Cor. 10: 1-2 </a:t>
            </a:r>
            <a:r>
              <a:rPr lang="en-US" dirty="0"/>
              <a:t>Moreover, brethren, I do not want you to be unaware that all our fathers were under the cloud, all passed through the sea, </a:t>
            </a:r>
            <a:r>
              <a:rPr lang="en-US" b="1" baseline="30000" dirty="0"/>
              <a:t>2 </a:t>
            </a:r>
            <a:r>
              <a:rPr lang="en-US" dirty="0"/>
              <a:t>all were baptized into Moses in the cloud and in the sea</a:t>
            </a:r>
            <a:endParaRPr lang="en-US" b="1" dirty="0"/>
          </a:p>
        </p:txBody>
      </p:sp>
    </p:spTree>
    <p:extLst>
      <p:ext uri="{BB962C8B-B14F-4D97-AF65-F5344CB8AC3E}">
        <p14:creationId xmlns:p14="http://schemas.microsoft.com/office/powerpoint/2010/main" val="1259521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304800"/>
            <a:ext cx="8153400" cy="228600"/>
          </a:xfrm>
        </p:spPr>
        <p:txBody>
          <a:bodyPr/>
          <a:lstStyle/>
          <a:p>
            <a:endParaRPr lang="en-US" sz="3400" dirty="0" smtClean="0"/>
          </a:p>
        </p:txBody>
      </p:sp>
      <p:sp>
        <p:nvSpPr>
          <p:cNvPr id="8195" name="Content Placeholder 2"/>
          <p:cNvSpPr>
            <a:spLocks noGrp="1"/>
          </p:cNvSpPr>
          <p:nvPr>
            <p:ph idx="1"/>
          </p:nvPr>
        </p:nvSpPr>
        <p:spPr>
          <a:xfrm>
            <a:off x="152400" y="304800"/>
            <a:ext cx="8610600" cy="5943600"/>
          </a:xfrm>
        </p:spPr>
        <p:txBody>
          <a:bodyPr numCol="1"/>
          <a:lstStyle/>
          <a:p>
            <a:pPr marL="0" indent="0">
              <a:buNone/>
            </a:pPr>
            <a:r>
              <a:rPr lang="en-US" sz="2800" b="1" dirty="0" smtClean="0"/>
              <a:t>I. </a:t>
            </a:r>
            <a:r>
              <a:rPr lang="zh-CN" altLang="en-US" sz="2800" b="1" dirty="0" smtClean="0"/>
              <a:t>过红海与过约旦河的异同</a:t>
            </a:r>
            <a:r>
              <a:rPr lang="en-US" b="1" dirty="0" smtClean="0"/>
              <a:t>– </a:t>
            </a:r>
            <a:r>
              <a:rPr lang="en-US" altLang="zh-CN" b="1" dirty="0" smtClean="0"/>
              <a:t>Similarities and differences between crossing Red Sea and Jordan River</a:t>
            </a:r>
            <a:r>
              <a:rPr lang="en-US" b="1" dirty="0"/>
              <a:t> </a:t>
            </a:r>
            <a:endParaRPr lang="en-US" b="1" dirty="0" smtClean="0"/>
          </a:p>
          <a:p>
            <a:pPr marL="0" indent="0">
              <a:buNone/>
            </a:pPr>
            <a:endParaRPr lang="en-US" b="1" dirty="0" smtClean="0"/>
          </a:p>
          <a:p>
            <a:pPr marL="0" indent="0">
              <a:buNone/>
            </a:pPr>
            <a:r>
              <a:rPr lang="en-US" b="1" dirty="0" smtClean="0"/>
              <a:t>  </a:t>
            </a:r>
            <a:r>
              <a:rPr lang="zh-CN" altLang="en-US" b="1" dirty="0" smtClean="0"/>
              <a:t>过约旦河象征基督徒进入神的应许之地，丰盛生命。</a:t>
            </a:r>
            <a:endParaRPr lang="en-US" altLang="zh-CN" b="1" dirty="0" smtClean="0"/>
          </a:p>
          <a:p>
            <a:pPr marL="0" indent="0">
              <a:buNone/>
            </a:pPr>
            <a:r>
              <a:rPr lang="en-US" b="1" dirty="0"/>
              <a:t> </a:t>
            </a:r>
            <a:r>
              <a:rPr lang="en-US" b="1" dirty="0" smtClean="0"/>
              <a:t> </a:t>
            </a:r>
            <a:r>
              <a:rPr lang="en-US" altLang="zh-CN" b="1" dirty="0" smtClean="0"/>
              <a:t>Crossing Jordan symbolizes Christians entering God’s promised land – Abundant Life.</a:t>
            </a:r>
          </a:p>
          <a:p>
            <a:pPr marL="0" indent="0">
              <a:buNone/>
            </a:pPr>
            <a:endParaRPr lang="en-US" b="1" dirty="0"/>
          </a:p>
          <a:p>
            <a:pPr marL="0" indent="0">
              <a:buNone/>
            </a:pPr>
            <a:r>
              <a:rPr lang="en-US" b="1" dirty="0"/>
              <a:t> </a:t>
            </a:r>
            <a:r>
              <a:rPr lang="zh-CN" altLang="en-US" b="1" dirty="0" smtClean="0"/>
              <a:t>过红海一次 </a:t>
            </a:r>
            <a:r>
              <a:rPr lang="en-US" altLang="zh-CN" b="1" dirty="0" smtClean="0"/>
              <a:t>Crossing Red Sea Once</a:t>
            </a:r>
          </a:p>
          <a:p>
            <a:pPr marL="0" indent="0">
              <a:buNone/>
            </a:pPr>
            <a:r>
              <a:rPr lang="en-US" b="1" dirty="0"/>
              <a:t> </a:t>
            </a:r>
            <a:r>
              <a:rPr lang="zh-CN" altLang="en-US" b="1" dirty="0" smtClean="0"/>
              <a:t>过约旦河可能多次 </a:t>
            </a:r>
            <a:r>
              <a:rPr lang="en-US" altLang="zh-CN" b="1" dirty="0" smtClean="0"/>
              <a:t>Crossing Jordan Might be Multiple Times</a:t>
            </a:r>
            <a:endParaRPr lang="en-US" b="1" dirty="0"/>
          </a:p>
        </p:txBody>
      </p:sp>
    </p:spTree>
    <p:extLst>
      <p:ext uri="{BB962C8B-B14F-4D97-AF65-F5344CB8AC3E}">
        <p14:creationId xmlns:p14="http://schemas.microsoft.com/office/powerpoint/2010/main" val="1818637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304800"/>
            <a:ext cx="8153400" cy="228600"/>
          </a:xfrm>
        </p:spPr>
        <p:txBody>
          <a:bodyPr/>
          <a:lstStyle/>
          <a:p>
            <a:endParaRPr lang="en-US" sz="3400" dirty="0" smtClean="0"/>
          </a:p>
        </p:txBody>
      </p:sp>
      <p:sp>
        <p:nvSpPr>
          <p:cNvPr id="8195" name="Content Placeholder 2"/>
          <p:cNvSpPr>
            <a:spLocks noGrp="1"/>
          </p:cNvSpPr>
          <p:nvPr>
            <p:ph idx="1"/>
          </p:nvPr>
        </p:nvSpPr>
        <p:spPr>
          <a:xfrm>
            <a:off x="152400" y="304800"/>
            <a:ext cx="8610600" cy="5943600"/>
          </a:xfrm>
        </p:spPr>
        <p:txBody>
          <a:bodyPr numCol="1"/>
          <a:lstStyle/>
          <a:p>
            <a:pPr marL="0" indent="0">
              <a:buNone/>
            </a:pPr>
            <a:r>
              <a:rPr lang="en-US" sz="2800" b="1" dirty="0" smtClean="0"/>
              <a:t>I. </a:t>
            </a:r>
            <a:r>
              <a:rPr lang="zh-CN" altLang="en-US" sz="2800" b="1" dirty="0" smtClean="0"/>
              <a:t>过红海与过约旦河的异同</a:t>
            </a:r>
            <a:r>
              <a:rPr lang="en-US" b="1" dirty="0" smtClean="0"/>
              <a:t>– </a:t>
            </a:r>
            <a:r>
              <a:rPr lang="en-US" altLang="zh-CN" b="1" dirty="0" smtClean="0"/>
              <a:t>Similarities and differences between crossing Red Sea and Jordan River</a:t>
            </a:r>
            <a:r>
              <a:rPr lang="en-US" b="1" dirty="0"/>
              <a:t> </a:t>
            </a:r>
            <a:endParaRPr lang="en-US" b="1" dirty="0" smtClean="0"/>
          </a:p>
          <a:p>
            <a:pPr marL="0" indent="0">
              <a:buNone/>
            </a:pPr>
            <a:endParaRPr lang="en-US" b="1" dirty="0" smtClean="0"/>
          </a:p>
          <a:p>
            <a:pPr marL="0" indent="0">
              <a:buNone/>
            </a:pPr>
            <a:r>
              <a:rPr lang="zh-CN" altLang="en-US" b="1" dirty="0" smtClean="0"/>
              <a:t>来</a:t>
            </a:r>
            <a:r>
              <a:rPr lang="en-US" altLang="zh-CN" b="1" dirty="0" smtClean="0"/>
              <a:t>4</a:t>
            </a:r>
            <a:r>
              <a:rPr lang="zh-CN" altLang="en-US" b="1" dirty="0" smtClean="0"/>
              <a:t>：</a:t>
            </a:r>
            <a:r>
              <a:rPr lang="en-US" altLang="zh-CN" b="1" dirty="0" smtClean="0"/>
              <a:t>5-11 </a:t>
            </a:r>
            <a:r>
              <a:rPr lang="zh-CN" altLang="en-US" b="1" dirty="0" smtClean="0"/>
              <a:t>又</a:t>
            </a:r>
            <a:r>
              <a:rPr lang="zh-CN" altLang="en-US" b="1" dirty="0"/>
              <a:t>有一处说，他们断不可进入我的安息</a:t>
            </a:r>
            <a:r>
              <a:rPr lang="zh-CN" altLang="en-US" b="1" dirty="0" smtClean="0"/>
              <a:t>。</a:t>
            </a:r>
            <a:r>
              <a:rPr lang="en-US" altLang="zh-CN" b="1" dirty="0" smtClean="0"/>
              <a:t>6</a:t>
            </a:r>
            <a:r>
              <a:rPr lang="zh-CN" altLang="en-US" b="1" dirty="0" smtClean="0"/>
              <a:t>既有</a:t>
            </a:r>
            <a:r>
              <a:rPr lang="zh-CN" altLang="en-US" b="1" dirty="0"/>
              <a:t>必进安息的人，</a:t>
            </a:r>
            <a:r>
              <a:rPr lang="zh-CN" altLang="en-US" b="1" dirty="0">
                <a:solidFill>
                  <a:srgbClr val="00B050"/>
                </a:solidFill>
              </a:rPr>
              <a:t>那先前听见福音的，因为不信从，不得进去</a:t>
            </a:r>
            <a:r>
              <a:rPr lang="zh-CN" altLang="en-US" b="1" dirty="0" smtClean="0"/>
              <a:t>。</a:t>
            </a:r>
            <a:r>
              <a:rPr lang="en-US" altLang="zh-CN" b="1" dirty="0" smtClean="0"/>
              <a:t>7</a:t>
            </a:r>
            <a:r>
              <a:rPr lang="zh-CN" altLang="en-US" b="1" dirty="0" smtClean="0"/>
              <a:t>所以</a:t>
            </a:r>
            <a:r>
              <a:rPr lang="zh-CN" altLang="en-US" b="1" dirty="0"/>
              <a:t>过了多年，就在大卫的书上，又限定一日，如以上所引的说，你们今日若听他的话，就不可硬着心</a:t>
            </a:r>
            <a:r>
              <a:rPr lang="zh-CN" altLang="en-US" b="1" dirty="0" smtClean="0"/>
              <a:t>。</a:t>
            </a:r>
            <a:r>
              <a:rPr lang="en-US" altLang="zh-CN" b="1" dirty="0" smtClean="0"/>
              <a:t>8</a:t>
            </a:r>
            <a:r>
              <a:rPr lang="zh-CN" altLang="en-US" b="1" dirty="0" smtClean="0">
                <a:solidFill>
                  <a:srgbClr val="00B050"/>
                </a:solidFill>
              </a:rPr>
              <a:t>若是</a:t>
            </a:r>
            <a:r>
              <a:rPr lang="zh-CN" altLang="en-US" b="1" dirty="0">
                <a:solidFill>
                  <a:srgbClr val="00B050"/>
                </a:solidFill>
              </a:rPr>
              <a:t>约书亚已叫他们享了安息</a:t>
            </a:r>
            <a:r>
              <a:rPr lang="zh-CN" altLang="en-US" b="1" dirty="0"/>
              <a:t>，后来神就不再提别的日子</a:t>
            </a:r>
            <a:r>
              <a:rPr lang="zh-CN" altLang="en-US" b="1" dirty="0" smtClean="0"/>
              <a:t>了</a:t>
            </a:r>
            <a:r>
              <a:rPr lang="en-US" altLang="zh-CN" b="1" dirty="0" smtClean="0"/>
              <a:t>9</a:t>
            </a:r>
            <a:r>
              <a:rPr lang="zh-CN" altLang="en-US" b="1" dirty="0" smtClean="0"/>
              <a:t>这样</a:t>
            </a:r>
            <a:r>
              <a:rPr lang="zh-CN" altLang="en-US" b="1" dirty="0"/>
              <a:t>看来，必另有一安息日的安息，为神的子民存留</a:t>
            </a:r>
            <a:r>
              <a:rPr lang="zh-CN" altLang="en-US" b="1" dirty="0" smtClean="0"/>
              <a:t>。</a:t>
            </a:r>
            <a:r>
              <a:rPr lang="en-US" altLang="zh-CN" b="1" dirty="0" smtClean="0"/>
              <a:t>10</a:t>
            </a:r>
            <a:r>
              <a:rPr lang="zh-CN" altLang="en-US" b="1" dirty="0" smtClean="0"/>
              <a:t>因为</a:t>
            </a:r>
            <a:r>
              <a:rPr lang="zh-CN" altLang="en-US" b="1" dirty="0"/>
              <a:t>那进入安息的，乃是歇了自己的工，正如神歇了他的工一样</a:t>
            </a:r>
            <a:r>
              <a:rPr lang="zh-CN" altLang="en-US" b="1" dirty="0" smtClean="0"/>
              <a:t>。</a:t>
            </a:r>
            <a:r>
              <a:rPr lang="en-US" altLang="zh-CN" b="1" dirty="0" smtClean="0"/>
              <a:t>11</a:t>
            </a:r>
            <a:r>
              <a:rPr lang="zh-CN" altLang="en-US" b="1" dirty="0" smtClean="0">
                <a:solidFill>
                  <a:srgbClr val="00B050"/>
                </a:solidFill>
              </a:rPr>
              <a:t>所以</a:t>
            </a:r>
            <a:r>
              <a:rPr lang="zh-CN" altLang="en-US" b="1" dirty="0">
                <a:solidFill>
                  <a:srgbClr val="00B050"/>
                </a:solidFill>
              </a:rPr>
              <a:t>我们务必竭力进入那安息</a:t>
            </a:r>
            <a:r>
              <a:rPr lang="zh-CN" altLang="en-US" b="1" dirty="0"/>
              <a:t>，免得有人学那不信从的样子跌倒</a:t>
            </a:r>
            <a:r>
              <a:rPr lang="zh-CN" altLang="en-US" b="1" dirty="0" smtClean="0"/>
              <a:t>了</a:t>
            </a:r>
            <a:r>
              <a:rPr lang="en-US" altLang="zh-CN" b="1" dirty="0" smtClean="0"/>
              <a:t>.</a:t>
            </a:r>
            <a:endParaRPr lang="zh-CN" altLang="en-US" b="1" dirty="0"/>
          </a:p>
        </p:txBody>
      </p:sp>
    </p:spTree>
    <p:extLst>
      <p:ext uri="{BB962C8B-B14F-4D97-AF65-F5344CB8AC3E}">
        <p14:creationId xmlns:p14="http://schemas.microsoft.com/office/powerpoint/2010/main" val="887736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304800"/>
            <a:ext cx="8153400" cy="228600"/>
          </a:xfrm>
        </p:spPr>
        <p:txBody>
          <a:bodyPr/>
          <a:lstStyle/>
          <a:p>
            <a:endParaRPr lang="en-US" sz="3400" dirty="0" smtClean="0"/>
          </a:p>
        </p:txBody>
      </p:sp>
      <p:sp>
        <p:nvSpPr>
          <p:cNvPr id="8195" name="Content Placeholder 2"/>
          <p:cNvSpPr>
            <a:spLocks noGrp="1"/>
          </p:cNvSpPr>
          <p:nvPr>
            <p:ph idx="1"/>
          </p:nvPr>
        </p:nvSpPr>
        <p:spPr>
          <a:xfrm>
            <a:off x="76200" y="152400"/>
            <a:ext cx="8915400" cy="7543800"/>
          </a:xfrm>
        </p:spPr>
        <p:txBody>
          <a:bodyPr numCol="1"/>
          <a:lstStyle/>
          <a:p>
            <a:pPr marL="0" indent="0">
              <a:buNone/>
            </a:pPr>
            <a:r>
              <a:rPr lang="en-US" sz="2800" b="1" dirty="0" smtClean="0"/>
              <a:t>I. </a:t>
            </a:r>
            <a:r>
              <a:rPr lang="zh-CN" altLang="en-US" sz="2800" b="1" dirty="0" smtClean="0"/>
              <a:t>过红海与过约旦河的异同</a:t>
            </a:r>
            <a:r>
              <a:rPr lang="en-US" b="1" dirty="0" smtClean="0"/>
              <a:t>– </a:t>
            </a:r>
            <a:r>
              <a:rPr lang="en-US" altLang="zh-CN" b="1" dirty="0" smtClean="0"/>
              <a:t>Similarities and differences between crossing Red Sea and Jordan River</a:t>
            </a:r>
            <a:r>
              <a:rPr lang="en-US" b="1" dirty="0"/>
              <a:t> </a:t>
            </a:r>
            <a:endParaRPr lang="en-US" b="1" dirty="0" smtClean="0"/>
          </a:p>
          <a:p>
            <a:pPr marL="0" indent="0">
              <a:buNone/>
            </a:pPr>
            <a:endParaRPr lang="en-US" altLang="zh-CN" sz="1100" b="1" dirty="0" smtClean="0"/>
          </a:p>
          <a:p>
            <a:pPr marL="0" indent="0">
              <a:buNone/>
            </a:pPr>
            <a:r>
              <a:rPr lang="en-US" altLang="zh-CN" b="1" dirty="0" smtClean="0"/>
              <a:t>Hebrews 4</a:t>
            </a:r>
            <a:r>
              <a:rPr lang="zh-CN" altLang="en-US" b="1" dirty="0" smtClean="0"/>
              <a:t>：</a:t>
            </a:r>
            <a:r>
              <a:rPr lang="en-US" altLang="zh-CN" b="1" dirty="0" smtClean="0"/>
              <a:t>5-11 </a:t>
            </a:r>
            <a:r>
              <a:rPr lang="en-US" altLang="zh-CN" b="1" baseline="30000" dirty="0"/>
              <a:t> </a:t>
            </a:r>
            <a:r>
              <a:rPr lang="en-US" b="1" baseline="30000" dirty="0"/>
              <a:t> </a:t>
            </a:r>
            <a:r>
              <a:rPr lang="en-US" dirty="0"/>
              <a:t>and again in this </a:t>
            </a:r>
            <a:r>
              <a:rPr lang="en-US" i="1" dirty="0"/>
              <a:t>place:</a:t>
            </a:r>
            <a:r>
              <a:rPr lang="en-US" dirty="0"/>
              <a:t> “They shall not enter My rest</a:t>
            </a:r>
            <a:r>
              <a:rPr lang="en-US" dirty="0" smtClean="0"/>
              <a:t>.”</a:t>
            </a:r>
            <a:r>
              <a:rPr lang="en-US" b="1" baseline="30000" dirty="0" smtClean="0"/>
              <a:t>6</a:t>
            </a:r>
            <a:r>
              <a:rPr lang="en-US" b="1" baseline="30000" dirty="0"/>
              <a:t> </a:t>
            </a:r>
            <a:r>
              <a:rPr lang="en-US" dirty="0"/>
              <a:t>Since therefore it remains that </a:t>
            </a:r>
            <a:r>
              <a:rPr lang="en-US" dirty="0" smtClean="0"/>
              <a:t>some</a:t>
            </a:r>
            <a:r>
              <a:rPr lang="en-US" dirty="0"/>
              <a:t> </a:t>
            </a:r>
            <a:r>
              <a:rPr lang="en-US" i="1" dirty="0"/>
              <a:t>must</a:t>
            </a:r>
            <a:r>
              <a:rPr lang="en-US" dirty="0"/>
              <a:t> enter it, and </a:t>
            </a:r>
            <a:r>
              <a:rPr lang="en-US" dirty="0">
                <a:solidFill>
                  <a:srgbClr val="00B050"/>
                </a:solidFill>
              </a:rPr>
              <a:t>those to whom it was first preached did not enter because of disobedience</a:t>
            </a:r>
            <a:r>
              <a:rPr lang="en-US" dirty="0"/>
              <a:t>, </a:t>
            </a:r>
            <a:r>
              <a:rPr lang="en-US" b="1" baseline="30000" dirty="0"/>
              <a:t>7 </a:t>
            </a:r>
            <a:r>
              <a:rPr lang="en-US" dirty="0"/>
              <a:t>again He designates a certain day, saying in David, “Today,” after such a long time, as it has been </a:t>
            </a:r>
            <a:r>
              <a:rPr lang="en-US" dirty="0" err="1"/>
              <a:t>said</a:t>
            </a:r>
            <a:r>
              <a:rPr lang="en-US" dirty="0" err="1" smtClean="0"/>
              <a:t>:“</a:t>
            </a:r>
            <a:r>
              <a:rPr lang="en-US" dirty="0" err="1"/>
              <a:t>Today</a:t>
            </a:r>
            <a:r>
              <a:rPr lang="en-US" dirty="0"/>
              <a:t>, if you will hear His </a:t>
            </a:r>
            <a:r>
              <a:rPr lang="en-US" dirty="0" smtClean="0"/>
              <a:t>voice, Do </a:t>
            </a:r>
            <a:r>
              <a:rPr lang="en-US" dirty="0"/>
              <a:t>not harden your hearts</a:t>
            </a:r>
            <a:r>
              <a:rPr lang="en-US" dirty="0" smtClean="0"/>
              <a:t>.”</a:t>
            </a:r>
            <a:r>
              <a:rPr lang="en-US" b="1" baseline="30000" dirty="0" smtClean="0"/>
              <a:t>8</a:t>
            </a:r>
            <a:r>
              <a:rPr lang="en-US" b="1" baseline="30000" dirty="0"/>
              <a:t> </a:t>
            </a:r>
            <a:r>
              <a:rPr lang="en-US" dirty="0">
                <a:solidFill>
                  <a:srgbClr val="00B050"/>
                </a:solidFill>
              </a:rPr>
              <a:t>For if </a:t>
            </a:r>
            <a:r>
              <a:rPr lang="en-US" dirty="0" smtClean="0">
                <a:solidFill>
                  <a:srgbClr val="00B050"/>
                </a:solidFill>
              </a:rPr>
              <a:t>Joshua </a:t>
            </a:r>
            <a:r>
              <a:rPr lang="en-US" dirty="0">
                <a:solidFill>
                  <a:srgbClr val="00B050"/>
                </a:solidFill>
              </a:rPr>
              <a:t>had given them rest</a:t>
            </a:r>
            <a:r>
              <a:rPr lang="en-US" dirty="0"/>
              <a:t>, then He would not afterward have spoken of another day. </a:t>
            </a:r>
            <a:r>
              <a:rPr lang="en-US" b="1" baseline="30000" dirty="0"/>
              <a:t>9 </a:t>
            </a:r>
            <a:r>
              <a:rPr lang="en-US" dirty="0"/>
              <a:t>There remains therefore a rest for the people of God. </a:t>
            </a:r>
            <a:r>
              <a:rPr lang="en-US" b="1" baseline="30000" dirty="0"/>
              <a:t>10 </a:t>
            </a:r>
            <a:r>
              <a:rPr lang="en-US" dirty="0"/>
              <a:t>For he who has entered His rest has himself also ceased from his works as God </a:t>
            </a:r>
            <a:r>
              <a:rPr lang="en-US" i="1" dirty="0"/>
              <a:t>did</a:t>
            </a:r>
            <a:r>
              <a:rPr lang="en-US" dirty="0"/>
              <a:t> from </a:t>
            </a:r>
            <a:r>
              <a:rPr lang="en-US" b="1" baseline="30000" dirty="0" smtClean="0"/>
              <a:t>11</a:t>
            </a:r>
            <a:r>
              <a:rPr lang="en-US" b="1" baseline="30000" dirty="0"/>
              <a:t> </a:t>
            </a:r>
            <a:r>
              <a:rPr lang="en-US" dirty="0">
                <a:solidFill>
                  <a:srgbClr val="00B050"/>
                </a:solidFill>
              </a:rPr>
              <a:t>Let us therefore be diligent to enter that rest</a:t>
            </a:r>
            <a:r>
              <a:rPr lang="en-US" dirty="0"/>
              <a:t>, lest anyone fall according to the same example of </a:t>
            </a:r>
            <a:r>
              <a:rPr lang="en-US" dirty="0" smtClean="0"/>
              <a:t>disobedience</a:t>
            </a:r>
            <a:r>
              <a:rPr lang="en-US" altLang="zh-CN" b="1" dirty="0" smtClean="0"/>
              <a:t>.</a:t>
            </a:r>
            <a:endParaRPr lang="zh-CN" altLang="en-US" b="1" dirty="0"/>
          </a:p>
        </p:txBody>
      </p:sp>
    </p:spTree>
    <p:extLst>
      <p:ext uri="{BB962C8B-B14F-4D97-AF65-F5344CB8AC3E}">
        <p14:creationId xmlns:p14="http://schemas.microsoft.com/office/powerpoint/2010/main" val="22104451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Trek</Template>
  <TotalTime>45804</TotalTime>
  <Words>588</Words>
  <Application>Microsoft Office PowerPoint</Application>
  <PresentationFormat>On-screen Show (4:3)</PresentationFormat>
  <Paragraphs>119</Paragraphs>
  <Slides>18</Slides>
  <Notes>18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18</vt:i4>
      </vt:variant>
    </vt:vector>
  </HeadingPairs>
  <TitlesOfParts>
    <vt:vector size="30" baseType="lpstr">
      <vt:lpstr>隶书</vt:lpstr>
      <vt:lpstr>微軟正黑體</vt:lpstr>
      <vt:lpstr>新細明體</vt:lpstr>
      <vt:lpstr>宋体</vt:lpstr>
      <vt:lpstr>楷体</vt:lpstr>
      <vt:lpstr>Arial</vt:lpstr>
      <vt:lpstr>Arial Narrow</vt:lpstr>
      <vt:lpstr>Calibri</vt:lpstr>
      <vt:lpstr>Constantia</vt:lpstr>
      <vt:lpstr>Times New Roman</vt:lpstr>
      <vt:lpstr>Wingdings 2</vt:lpstr>
      <vt:lpstr>Flow</vt:lpstr>
      <vt:lpstr>PowerPoint Presentation</vt:lpstr>
      <vt:lpstr>PowerPoint Presentation</vt:lpstr>
      <vt:lpstr>   跨過生命中的約旦河   -進入應許之地（三）  Crossing the Jordan in Life -Entering the Promised Land (III)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結論与应用 Conclusion and Response: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伐木 [詩經 · 小雅]</dc:title>
  <dc:creator>Pastor Wei</dc:creator>
  <cp:lastModifiedBy>WeiFeng</cp:lastModifiedBy>
  <cp:revision>140</cp:revision>
  <dcterms:created xsi:type="dcterms:W3CDTF">2010-09-06T05:33:25Z</dcterms:created>
  <dcterms:modified xsi:type="dcterms:W3CDTF">2020-08-02T18:52:53Z</dcterms:modified>
</cp:coreProperties>
</file>