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29" r:id="rId2"/>
    <p:sldId id="674" r:id="rId3"/>
    <p:sldId id="588" r:id="rId4"/>
    <p:sldId id="594" r:id="rId5"/>
    <p:sldId id="502" r:id="rId6"/>
    <p:sldId id="596" r:id="rId7"/>
    <p:sldId id="632" r:id="rId8"/>
    <p:sldId id="633" r:id="rId9"/>
    <p:sldId id="635" r:id="rId10"/>
    <p:sldId id="638" r:id="rId11"/>
    <p:sldId id="668" r:id="rId12"/>
    <p:sldId id="676" r:id="rId13"/>
    <p:sldId id="639" r:id="rId14"/>
    <p:sldId id="640" r:id="rId15"/>
    <p:sldId id="601" r:id="rId16"/>
    <p:sldId id="603" r:id="rId17"/>
    <p:sldId id="647" r:id="rId18"/>
    <p:sldId id="648" r:id="rId19"/>
    <p:sldId id="671" r:id="rId20"/>
    <p:sldId id="650" r:id="rId21"/>
    <p:sldId id="664" r:id="rId22"/>
    <p:sldId id="665" r:id="rId23"/>
    <p:sldId id="666" r:id="rId24"/>
    <p:sldId id="654" r:id="rId25"/>
    <p:sldId id="667" r:id="rId26"/>
    <p:sldId id="669" r:id="rId27"/>
    <p:sldId id="670" r:id="rId28"/>
    <p:sldId id="64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8305-3C43-416A-894A-4375DAFBD31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A5B8-2D2D-4A53-8DA7-E84639EB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5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耶和華的話臨到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列王記上</a:t>
            </a:r>
            <a:r>
              <a:rPr lang="en-US" altLang="zh-CN" b="1" dirty="0" smtClean="0"/>
              <a:t>17</a:t>
            </a:r>
            <a:endParaRPr lang="zh-CN" altLang="en-US" b="1" dirty="0" smtClean="0"/>
          </a:p>
          <a:p>
            <a:r>
              <a:rPr lang="en-US" altLang="zh-CN" b="1" dirty="0" smtClean="0"/>
              <a:t>2020/05/24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0647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60"/>
            <a:ext cx="3558959" cy="50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3800" y="133350"/>
            <a:ext cx="5234049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以利亞和撒勒法的寡婦</a:t>
            </a:r>
            <a:endParaRPr lang="zh-CN" altLang="en-US" sz="2600" b="1" dirty="0"/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200" b="1" dirty="0"/>
              <a:t>7 </a:t>
            </a:r>
            <a:r>
              <a:rPr lang="zh-CN" altLang="en-US" sz="2200" b="1" dirty="0" smtClean="0"/>
              <a:t>過了些日子，溪水就幹了，因為雨沒有下在地上。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8 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耶和華的話臨到他說：</a:t>
            </a:r>
            <a:r>
              <a:rPr lang="zh-CN" altLang="en-US" sz="2200" b="1" dirty="0" smtClean="0"/>
              <a:t> </a:t>
            </a:r>
            <a:r>
              <a:rPr lang="en-US" altLang="zh-CN" sz="2200" b="1" dirty="0"/>
              <a:t>9 </a:t>
            </a:r>
            <a:r>
              <a:rPr lang="zh-CN" altLang="en-US" sz="2200" b="1" dirty="0" smtClean="0"/>
              <a:t>「你起身往西頓的撒勒法去，住在那裡；我已吩咐那裡的一個寡婦供養你。」</a:t>
            </a:r>
            <a:endParaRPr lang="en-US" altLang="zh-CN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200" b="1" dirty="0" smtClean="0"/>
              <a:t>暗利的兒子亞哈</a:t>
            </a:r>
            <a:r>
              <a:rPr lang="en-US" altLang="zh-CN" sz="2200" b="1" dirty="0" smtClean="0"/>
              <a:t>······</a:t>
            </a:r>
            <a:r>
              <a:rPr lang="zh-CN" altLang="en-US" sz="2200" b="1" dirty="0" smtClean="0"/>
              <a:t>又娶了西頓王謁巴力的女兒耶洗別為妻，去事奉敬拜巴力，</a:t>
            </a:r>
            <a:r>
              <a:rPr lang="en-US" altLang="zh-CN" sz="2200" b="1" dirty="0" smtClean="0"/>
              <a:t>······</a:t>
            </a:r>
            <a:r>
              <a:rPr lang="zh-CN" altLang="en-US" sz="2200" b="1" dirty="0" smtClean="0"/>
              <a:t>（列王紀上</a:t>
            </a:r>
            <a:r>
              <a:rPr lang="en-US" altLang="zh-CN" sz="2200" b="1" dirty="0" smtClean="0"/>
              <a:t>16:31</a:t>
            </a:r>
            <a:r>
              <a:rPr lang="zh-CN" altLang="en-US" sz="2200" b="1" dirty="0" smtClean="0"/>
              <a:t>）</a:t>
            </a:r>
            <a:endParaRPr lang="en-US" altLang="zh-CN" sz="2200" b="1" dirty="0" smtClean="0"/>
          </a:p>
          <a:p>
            <a:pPr>
              <a:spcBef>
                <a:spcPts val="0"/>
              </a:spcBef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200" b="1" dirty="0" smtClean="0"/>
              <a:t>約沙法行他父親亞撒所行的道，不偏離左右，行耶和華眼中看為正的事。（列王紀上</a:t>
            </a:r>
            <a:r>
              <a:rPr lang="en-US" altLang="zh-CN" sz="2200" b="1" dirty="0" smtClean="0"/>
              <a:t>22:43</a:t>
            </a:r>
            <a:r>
              <a:rPr lang="zh-CN" altLang="en-US" sz="2200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088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60"/>
            <a:ext cx="3558959" cy="50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3800" y="133350"/>
            <a:ext cx="5234049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以利亞和撒勒法的寡婦</a:t>
            </a:r>
            <a:endParaRPr lang="zh-CN" altLang="en-US" sz="2600" b="1" dirty="0"/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200" b="1" dirty="0"/>
              <a:t>7 </a:t>
            </a:r>
            <a:r>
              <a:rPr lang="zh-CN" altLang="en-US" sz="2200" b="1" dirty="0" smtClean="0"/>
              <a:t>過了些日子，溪水就幹了，因為雨沒有下在地上。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8 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耶和華的話臨到他說：</a:t>
            </a:r>
            <a:r>
              <a:rPr lang="zh-CN" altLang="en-US" sz="2200" b="1" dirty="0" smtClean="0"/>
              <a:t> </a:t>
            </a:r>
            <a:r>
              <a:rPr lang="en-US" altLang="zh-CN" sz="2200" b="1" dirty="0"/>
              <a:t>9 </a:t>
            </a:r>
            <a:r>
              <a:rPr lang="zh-CN" altLang="en-US" sz="2200" b="1" dirty="0" smtClean="0"/>
              <a:t>「你起身往西頓的撒勒法去，住在那裡；我已吩咐那裡的一個寡婦供養你。」</a:t>
            </a:r>
            <a:endParaRPr lang="en-US" altLang="zh-CN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200" b="1" dirty="0" smtClean="0"/>
              <a:t>以色列全地的祭司和利未人都從四方來歸羅波安。利未人撇下他們的郊野和產業，來到猶大與耶路撒冷，是因耶羅波安和他的兒子拒絕他們，不許他們供祭司職分事奉耶和華。（歷代志下</a:t>
            </a:r>
            <a:r>
              <a:rPr lang="en-US" altLang="zh-CN" sz="2200" b="1" dirty="0" smtClean="0"/>
              <a:t>11:13-14</a:t>
            </a:r>
            <a:r>
              <a:rPr lang="zh-CN" altLang="en-US" sz="2200" b="1" dirty="0" smtClean="0"/>
              <a:t>）</a:t>
            </a:r>
            <a:endParaRPr lang="en-US" altLang="zh-CN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4581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60"/>
            <a:ext cx="3558959" cy="50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3800" y="133350"/>
            <a:ext cx="5234049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以利亞和撒勒法的寡婦</a:t>
            </a:r>
            <a:endParaRPr lang="zh-CN" altLang="en-US" sz="2600" b="1" dirty="0"/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/>
              <a:t>10 </a:t>
            </a:r>
            <a:r>
              <a:rPr lang="zh-CN" altLang="en-US" sz="2400" b="1" dirty="0" smtClean="0"/>
              <a:t>以利亞就起身往撒勒法去。到了城門，見有一個寡婦在那裡撿柴，以利亞呼叫她說：「求你用器皿取點水來給我喝。」</a:t>
            </a:r>
            <a:r>
              <a:rPr lang="en-US" altLang="zh-CN" sz="2400" b="1" dirty="0" smtClean="0"/>
              <a:t>11 </a:t>
            </a:r>
            <a:r>
              <a:rPr lang="zh-CN" altLang="en-US" sz="2400" b="1" dirty="0" smtClean="0"/>
              <a:t>她去取水的時候，以利亞又呼叫她說：「也求你拿點餅來給我！」</a:t>
            </a:r>
            <a:r>
              <a:rPr lang="en-US" altLang="zh-CN" sz="2400" b="1" dirty="0" smtClean="0"/>
              <a:t>12 </a:t>
            </a:r>
            <a:r>
              <a:rPr lang="zh-CN" altLang="en-US" sz="2400" b="1" dirty="0" smtClean="0"/>
              <a:t>她說：「我指著永生耶和華</a:t>
            </a:r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你的　神起誓，我沒有餅，壇內只有一把面，瓶裡只有一點油；我現在找兩根柴，回家要為我和我兒子做餅；我們吃了，死就死吧！」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062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以利亞和撒勒法的寡婦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/>
              <a:t>13 </a:t>
            </a:r>
            <a:r>
              <a:rPr lang="zh-CN" altLang="en-US" sz="2400" b="1" dirty="0" smtClean="0"/>
              <a:t>以利亞對她說：「不要懼怕！可以照你所說的去做吧！只要先為我做一個小餅拿來給我，然後為你和你的兒子做餅。</a:t>
            </a:r>
            <a:r>
              <a:rPr lang="en-US" altLang="zh-CN" sz="2400" b="1" dirty="0" smtClean="0"/>
              <a:t>14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因為耶和華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—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以色列的　神如此說：</a:t>
            </a:r>
            <a:r>
              <a:rPr lang="zh-CN" altLang="en-US" sz="2400" b="1" dirty="0" smtClean="0"/>
              <a:t>壇內的面必不減少，瓶裡的油必不缺短，直到耶和華使雨降在地上的日子。」</a:t>
            </a:r>
            <a:endParaRPr lang="en-US" altLang="zh-CN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你們需用的這一切東西，你們的天父是知道的。你們要先求他的國和他的義，這些東西都要加給你們了。（馬太福音 </a:t>
            </a:r>
            <a:r>
              <a:rPr lang="en-US" altLang="zh-CN" sz="2400" b="1" dirty="0" smtClean="0"/>
              <a:t>6:32-33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spcBef>
                <a:spcPts val="0"/>
              </a:spcBef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你們也知道，凡與你們有益的，我沒有一樣避諱不說的，或在眾人面前，或在各人家裡，我都教導你們。（使徒行傳</a:t>
            </a:r>
            <a:r>
              <a:rPr lang="en-US" altLang="zh-CN" sz="2400" b="1" dirty="0" smtClean="0"/>
              <a:t>20:20</a:t>
            </a:r>
            <a:r>
              <a:rPr lang="zh-CN" altLang="en-US" sz="2400" b="1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156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>
                <a:solidFill>
                  <a:schemeClr val="bg1"/>
                </a:solidFill>
              </a:rPr>
              <a:t>以利亞和撒勒法的寡婦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zh-CN" altLang="en-US" sz="16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600" b="1" dirty="0" smtClean="0">
                <a:solidFill>
                  <a:schemeClr val="bg1"/>
                </a:solidFill>
              </a:rPr>
              <a:t>15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婦人就照以利亞的話去行。她和她家中的人，並以利亞，吃了許多日子。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16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壇內的面果不減少，瓶裡的油也不缺短，正如耶和華藉以利亞所說的話。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4" descr="4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4" y="2190750"/>
            <a:ext cx="2731326" cy="272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2650" y="2587587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神</a:t>
            </a:r>
            <a:endParaRPr lang="en-US" sz="2000" dirty="0"/>
          </a:p>
          <a:p>
            <a:r>
              <a:rPr lang="zh-CN" altLang="en-US" sz="2000" b="1" dirty="0" smtClean="0"/>
              <a:t>壇</a:t>
            </a:r>
            <a:endParaRPr lang="en-US" altLang="zh-CN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10700" y="3692664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神</a:t>
            </a:r>
            <a:endParaRPr lang="en-US" sz="2000" dirty="0"/>
          </a:p>
          <a:p>
            <a:r>
              <a:rPr lang="zh-CN" altLang="en-US" sz="2000" b="1" dirty="0" smtClean="0"/>
              <a:t>瓶</a:t>
            </a:r>
            <a:endParaRPr lang="en-US" altLang="zh-CN" sz="2000" b="1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72" r="18790" b="5457"/>
          <a:stretch/>
        </p:blipFill>
        <p:spPr bwMode="auto">
          <a:xfrm>
            <a:off x="6388865" y="2190750"/>
            <a:ext cx="2049137" cy="27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76" y="2190750"/>
            <a:ext cx="1936824" cy="27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04800" y="539750"/>
            <a:ext cx="1981193" cy="1016000"/>
          </a:xfrm>
          <a:custGeom>
            <a:avLst/>
            <a:gdLst>
              <a:gd name="connsiteX0" fmla="*/ 0 w 1981193"/>
              <a:gd name="connsiteY0" fmla="*/ 101600 h 1016000"/>
              <a:gd name="connsiteX1" fmla="*/ 101600 w 1981193"/>
              <a:gd name="connsiteY1" fmla="*/ 0 h 1016000"/>
              <a:gd name="connsiteX2" fmla="*/ 1879593 w 1981193"/>
              <a:gd name="connsiteY2" fmla="*/ 0 h 1016000"/>
              <a:gd name="connsiteX3" fmla="*/ 1981193 w 1981193"/>
              <a:gd name="connsiteY3" fmla="*/ 101600 h 1016000"/>
              <a:gd name="connsiteX4" fmla="*/ 1981193 w 1981193"/>
              <a:gd name="connsiteY4" fmla="*/ 914400 h 1016000"/>
              <a:gd name="connsiteX5" fmla="*/ 1879593 w 1981193"/>
              <a:gd name="connsiteY5" fmla="*/ 1016000 h 1016000"/>
              <a:gd name="connsiteX6" fmla="*/ 101600 w 1981193"/>
              <a:gd name="connsiteY6" fmla="*/ 1016000 h 1016000"/>
              <a:gd name="connsiteX7" fmla="*/ 0 w 1981193"/>
              <a:gd name="connsiteY7" fmla="*/ 914400 h 1016000"/>
              <a:gd name="connsiteX8" fmla="*/ 0 w 1981193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193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879593" y="0"/>
                </a:lnTo>
                <a:cubicBezTo>
                  <a:pt x="1935705" y="0"/>
                  <a:pt x="1981193" y="45488"/>
                  <a:pt x="1981193" y="101600"/>
                </a:cubicBezTo>
                <a:lnTo>
                  <a:pt x="1981193" y="914400"/>
                </a:lnTo>
                <a:cubicBezTo>
                  <a:pt x="1981193" y="970512"/>
                  <a:pt x="1935705" y="1016000"/>
                  <a:pt x="1879593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008" tIns="125008" rIns="125008" bIns="1250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b="1" kern="1200" dirty="0" smtClean="0"/>
              <a:t>先知以利亞的信心</a:t>
            </a:r>
            <a:endParaRPr lang="en-US" sz="25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1066796" y="1619249"/>
            <a:ext cx="457201" cy="3810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1" tIns="0" rIns="91440" bIns="11430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b="1" kern="1200"/>
          </a:p>
        </p:txBody>
      </p:sp>
      <p:sp>
        <p:nvSpPr>
          <p:cNvPr id="8" name="Freeform 7"/>
          <p:cNvSpPr/>
          <p:nvPr/>
        </p:nvSpPr>
        <p:spPr>
          <a:xfrm>
            <a:off x="304800" y="2063749"/>
            <a:ext cx="1981193" cy="1016000"/>
          </a:xfrm>
          <a:custGeom>
            <a:avLst/>
            <a:gdLst>
              <a:gd name="connsiteX0" fmla="*/ 0 w 1981193"/>
              <a:gd name="connsiteY0" fmla="*/ 101600 h 1016000"/>
              <a:gd name="connsiteX1" fmla="*/ 101600 w 1981193"/>
              <a:gd name="connsiteY1" fmla="*/ 0 h 1016000"/>
              <a:gd name="connsiteX2" fmla="*/ 1879593 w 1981193"/>
              <a:gd name="connsiteY2" fmla="*/ 0 h 1016000"/>
              <a:gd name="connsiteX3" fmla="*/ 1981193 w 1981193"/>
              <a:gd name="connsiteY3" fmla="*/ 101600 h 1016000"/>
              <a:gd name="connsiteX4" fmla="*/ 1981193 w 1981193"/>
              <a:gd name="connsiteY4" fmla="*/ 914400 h 1016000"/>
              <a:gd name="connsiteX5" fmla="*/ 1879593 w 1981193"/>
              <a:gd name="connsiteY5" fmla="*/ 1016000 h 1016000"/>
              <a:gd name="connsiteX6" fmla="*/ 101600 w 1981193"/>
              <a:gd name="connsiteY6" fmla="*/ 1016000 h 1016000"/>
              <a:gd name="connsiteX7" fmla="*/ 0 w 1981193"/>
              <a:gd name="connsiteY7" fmla="*/ 914400 h 1016000"/>
              <a:gd name="connsiteX8" fmla="*/ 0 w 1981193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193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879593" y="0"/>
                </a:lnTo>
                <a:cubicBezTo>
                  <a:pt x="1935705" y="0"/>
                  <a:pt x="1981193" y="45488"/>
                  <a:pt x="1981193" y="101600"/>
                </a:cubicBezTo>
                <a:lnTo>
                  <a:pt x="1981193" y="914400"/>
                </a:lnTo>
                <a:cubicBezTo>
                  <a:pt x="1981193" y="970512"/>
                  <a:pt x="1935705" y="1016000"/>
                  <a:pt x="1879593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008" tIns="125008" rIns="125008" bIns="1250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b="1" kern="1200" dirty="0" smtClean="0"/>
              <a:t>撒勒法婦人的信心</a:t>
            </a:r>
            <a:endParaRPr lang="en-US" sz="25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1066797" y="3143249"/>
            <a:ext cx="457200" cy="381000"/>
          </a:xfrm>
          <a:custGeom>
            <a:avLst/>
            <a:gdLst>
              <a:gd name="connsiteX0" fmla="*/ 0 w 381000"/>
              <a:gd name="connsiteY0" fmla="*/ 91440 h 457200"/>
              <a:gd name="connsiteX1" fmla="*/ 190500 w 381000"/>
              <a:gd name="connsiteY1" fmla="*/ 91440 h 457200"/>
              <a:gd name="connsiteX2" fmla="*/ 190500 w 381000"/>
              <a:gd name="connsiteY2" fmla="*/ 0 h 457200"/>
              <a:gd name="connsiteX3" fmla="*/ 381000 w 381000"/>
              <a:gd name="connsiteY3" fmla="*/ 228600 h 457200"/>
              <a:gd name="connsiteX4" fmla="*/ 190500 w 381000"/>
              <a:gd name="connsiteY4" fmla="*/ 457200 h 457200"/>
              <a:gd name="connsiteX5" fmla="*/ 190500 w 381000"/>
              <a:gd name="connsiteY5" fmla="*/ 365760 h 457200"/>
              <a:gd name="connsiteX6" fmla="*/ 0 w 381000"/>
              <a:gd name="connsiteY6" fmla="*/ 365760 h 457200"/>
              <a:gd name="connsiteX7" fmla="*/ 0 w 381000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457200">
                <a:moveTo>
                  <a:pt x="304800" y="0"/>
                </a:moveTo>
                <a:lnTo>
                  <a:pt x="304800" y="228600"/>
                </a:lnTo>
                <a:lnTo>
                  <a:pt x="381000" y="228600"/>
                </a:lnTo>
                <a:lnTo>
                  <a:pt x="190500" y="457200"/>
                </a:lnTo>
                <a:lnTo>
                  <a:pt x="0" y="228600"/>
                </a:lnTo>
                <a:lnTo>
                  <a:pt x="76200" y="228600"/>
                </a:lnTo>
                <a:lnTo>
                  <a:pt x="76200" y="0"/>
                </a:lnTo>
                <a:lnTo>
                  <a:pt x="304800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0" rIns="91440" bIns="11430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b="1" kern="1200"/>
          </a:p>
        </p:txBody>
      </p:sp>
      <p:sp>
        <p:nvSpPr>
          <p:cNvPr id="10" name="Freeform 9"/>
          <p:cNvSpPr/>
          <p:nvPr/>
        </p:nvSpPr>
        <p:spPr>
          <a:xfrm>
            <a:off x="304800" y="3587749"/>
            <a:ext cx="1981193" cy="1016000"/>
          </a:xfrm>
          <a:custGeom>
            <a:avLst/>
            <a:gdLst>
              <a:gd name="connsiteX0" fmla="*/ 0 w 1981193"/>
              <a:gd name="connsiteY0" fmla="*/ 101600 h 1016000"/>
              <a:gd name="connsiteX1" fmla="*/ 101600 w 1981193"/>
              <a:gd name="connsiteY1" fmla="*/ 0 h 1016000"/>
              <a:gd name="connsiteX2" fmla="*/ 1879593 w 1981193"/>
              <a:gd name="connsiteY2" fmla="*/ 0 h 1016000"/>
              <a:gd name="connsiteX3" fmla="*/ 1981193 w 1981193"/>
              <a:gd name="connsiteY3" fmla="*/ 101600 h 1016000"/>
              <a:gd name="connsiteX4" fmla="*/ 1981193 w 1981193"/>
              <a:gd name="connsiteY4" fmla="*/ 914400 h 1016000"/>
              <a:gd name="connsiteX5" fmla="*/ 1879593 w 1981193"/>
              <a:gd name="connsiteY5" fmla="*/ 1016000 h 1016000"/>
              <a:gd name="connsiteX6" fmla="*/ 101600 w 1981193"/>
              <a:gd name="connsiteY6" fmla="*/ 1016000 h 1016000"/>
              <a:gd name="connsiteX7" fmla="*/ 0 w 1981193"/>
              <a:gd name="connsiteY7" fmla="*/ 914400 h 1016000"/>
              <a:gd name="connsiteX8" fmla="*/ 0 w 1981193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193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879593" y="0"/>
                </a:lnTo>
                <a:cubicBezTo>
                  <a:pt x="1935705" y="0"/>
                  <a:pt x="1981193" y="45488"/>
                  <a:pt x="1981193" y="101600"/>
                </a:cubicBezTo>
                <a:lnTo>
                  <a:pt x="1981193" y="914400"/>
                </a:lnTo>
                <a:cubicBezTo>
                  <a:pt x="1981193" y="970512"/>
                  <a:pt x="1935705" y="1016000"/>
                  <a:pt x="1879593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008" tIns="125008" rIns="125008" bIns="1250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b="1" kern="1200" dirty="0" smtClean="0"/>
              <a:t>面壇、油瓶的神跡</a:t>
            </a:r>
            <a:endParaRPr lang="en-US" sz="2500" b="1" kern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38351" y="514349"/>
            <a:ext cx="6377049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2600" b="1" dirty="0" smtClean="0"/>
              <a:t>又說：「我實在告訴你們，沒有先知在自己家鄉被人悅納的。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我對你們說實話，當以利亞的時候，天閉塞了三年零六個月，遍地有大饑荒，那時，以色列中有許多寡婦，以利亞並沒有奉差往她們一個人那裡去，只奉差往西頓的撒勒法一個寡婦那裡去。</a:t>
            </a:r>
            <a:r>
              <a:rPr lang="zh-CN" altLang="en-US" sz="2600" b="1" dirty="0" smtClean="0"/>
              <a:t>先知以利沙的時候，以色列中有許多長大麻風的，但內中除了敘利亞國的乃縵，沒有一個得潔淨的。」</a:t>
            </a:r>
            <a:endParaRPr lang="en-US" altLang="zh-CN" sz="2600" b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altLang="zh-CN" sz="2600" b="1" dirty="0" smtClean="0"/>
              <a:t>------</a:t>
            </a:r>
            <a:r>
              <a:rPr lang="zh-CN" altLang="en-US" sz="2600" b="1" dirty="0"/>
              <a:t>路加福音</a:t>
            </a:r>
            <a:r>
              <a:rPr lang="en-US" altLang="zh-CN" sz="2600" b="1" dirty="0" smtClean="0"/>
              <a:t>4:24-27</a:t>
            </a:r>
            <a:endParaRPr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782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/>
              <a:t>神借</a:t>
            </a:r>
            <a:r>
              <a:rPr lang="zh-CN" altLang="en-US" sz="2600" b="1" dirty="0" smtClean="0"/>
              <a:t>小人物成</a:t>
            </a:r>
            <a:r>
              <a:rPr lang="zh-CN" altLang="en-US" sz="2600" b="1" dirty="0"/>
              <a:t>就大</a:t>
            </a:r>
            <a:r>
              <a:rPr lang="zh-CN" altLang="en-US" sz="2600" b="1" dirty="0" smtClean="0"/>
              <a:t>事情</a:t>
            </a:r>
            <a:endParaRPr lang="en-US" altLang="zh-CN" sz="2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09" y="946176"/>
            <a:ext cx="2917585" cy="35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"/>
          <a:stretch/>
        </p:blipFill>
        <p:spPr>
          <a:xfrm>
            <a:off x="110925" y="946176"/>
            <a:ext cx="3318956" cy="352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06" y="952204"/>
            <a:ext cx="2634419" cy="35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/>
              <a:t>以</a:t>
            </a:r>
            <a:r>
              <a:rPr lang="zh-CN" altLang="en-US" sz="2600" b="1" dirty="0" smtClean="0"/>
              <a:t>利亞使死人復活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/>
              <a:t>17 </a:t>
            </a:r>
            <a:r>
              <a:rPr lang="zh-CN" altLang="en-US" sz="2400" b="1" dirty="0" smtClean="0"/>
              <a:t>這事以後，作那家主母的婦人，她兒子病了；病得甚重，以致身無氣息。</a:t>
            </a:r>
            <a:r>
              <a:rPr lang="en-US" altLang="zh-CN" sz="2400" b="1" dirty="0" smtClean="0"/>
              <a:t>18 </a:t>
            </a:r>
            <a:r>
              <a:rPr lang="zh-CN" altLang="en-US" sz="2400" b="1" dirty="0" smtClean="0"/>
              <a:t>婦人對以利亞說：「神人哪，我與你何干？你竟到我這裡來，使　神想念我的罪，以致我的兒子死呢？」</a:t>
            </a:r>
            <a:r>
              <a:rPr lang="en-US" altLang="zh-CN" sz="2400" b="1" dirty="0" smtClean="0"/>
              <a:t>19 </a:t>
            </a:r>
            <a:r>
              <a:rPr lang="zh-CN" altLang="en-US" sz="2400" b="1" dirty="0" smtClean="0"/>
              <a:t>以利亞對她說：「把你兒子交給我。」以利亞就從婦人懷中將孩子接過來，抱到他所住的樓中，放在自己的床上， </a:t>
            </a:r>
            <a:r>
              <a:rPr lang="en-US" altLang="zh-CN" sz="2400" b="1" dirty="0" smtClean="0"/>
              <a:t>20 </a:t>
            </a:r>
            <a:r>
              <a:rPr lang="zh-CN" altLang="en-US" sz="2400" b="1" dirty="0" smtClean="0"/>
              <a:t>就求告耶和華說：「耶和華</a:t>
            </a:r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我的　神啊，我寄居在這寡婦的家裡，你就降禍與她，使她的兒子死了嗎？」</a:t>
            </a:r>
            <a:endParaRPr lang="en-US" altLang="zh-CN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寡婦喪子這件事情，神沒有任何的預警</a:t>
            </a:r>
            <a:endParaRPr lang="en-US" altLang="zh-CN" sz="2400" b="1" dirty="0" smtClean="0"/>
          </a:p>
          <a:p>
            <a:pPr>
              <a:spcBef>
                <a:spcPts val="0"/>
              </a:spcBef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/>
              <a:t>以</a:t>
            </a:r>
            <a:r>
              <a:rPr lang="zh-CN" altLang="en-US" sz="2400" b="1" dirty="0" smtClean="0"/>
              <a:t>利亞也不完全明白上帝為什麼會讓此事發生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49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/>
              <a:t>以</a:t>
            </a:r>
            <a:r>
              <a:rPr lang="zh-CN" altLang="en-US" sz="2600" b="1" dirty="0" smtClean="0"/>
              <a:t>利亞使死人復活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400" b="1" dirty="0" smtClean="0"/>
              <a:t>21 </a:t>
            </a:r>
            <a:r>
              <a:rPr lang="zh-CN" altLang="en-US" sz="2400" b="1" dirty="0" smtClean="0"/>
              <a:t>以利亞三次伏在孩子的身上，求告耶和華說：「耶和華</a:t>
            </a:r>
            <a:r>
              <a:rPr lang="en-US" altLang="zh-CN" sz="2400" b="1" dirty="0" smtClean="0"/>
              <a:t>—</a:t>
            </a:r>
            <a:r>
              <a:rPr lang="zh-CN" altLang="en-US" sz="2400" b="1" dirty="0" smtClean="0"/>
              <a:t>我的　神啊，求你使這孩子的靈魂仍入他的身體！」</a:t>
            </a:r>
            <a:r>
              <a:rPr lang="en-US" altLang="zh-CN" sz="2400" b="1" dirty="0" smtClean="0"/>
              <a:t>22 </a:t>
            </a:r>
            <a:r>
              <a:rPr lang="zh-CN" altLang="en-US" sz="2400" b="1" dirty="0" smtClean="0"/>
              <a:t>耶和華應允以利亞的話，孩子的靈魂仍入他的身體，他就活了。</a:t>
            </a:r>
            <a:r>
              <a:rPr lang="en-US" altLang="zh-CN" sz="2400" b="1" dirty="0" smtClean="0"/>
              <a:t>23 </a:t>
            </a:r>
            <a:r>
              <a:rPr lang="zh-CN" altLang="en-US" sz="2400" b="1" dirty="0" smtClean="0"/>
              <a:t>以利亞將孩子從樓上抱下來，進屋子交給他母親，說：「看哪，你的兒子活了！」</a:t>
            </a:r>
            <a:r>
              <a:rPr lang="en-US" altLang="zh-CN" sz="2400" b="1" dirty="0" smtClean="0"/>
              <a:t>24 </a:t>
            </a:r>
            <a:r>
              <a:rPr lang="zh-CN" altLang="en-US" sz="2400" b="1" dirty="0" smtClean="0"/>
              <a:t>婦人對以利亞說：「現在我知道你是神人，耶和華借你口所說的話是真的。」</a:t>
            </a:r>
            <a:endParaRPr lang="en-US" altLang="zh-CN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這是聖經裡面講到第一個死人復活的事件</a:t>
            </a:r>
            <a:endParaRPr lang="en-US" altLang="zh-CN" sz="2400" b="1" dirty="0" smtClean="0"/>
          </a:p>
          <a:p>
            <a:pPr>
              <a:spcBef>
                <a:spcPts val="0"/>
              </a:spcBef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一連三次</a:t>
            </a:r>
            <a:r>
              <a:rPr lang="zh-CN" altLang="en-US" sz="2400" b="1" dirty="0"/>
              <a:t>的</a:t>
            </a:r>
            <a:r>
              <a:rPr lang="zh-CN" altLang="en-US" sz="2400" b="1" dirty="0" smtClean="0"/>
              <a:t>求告，讓先知以利亞經歷了信心與禱告操練的珠穆朗瑪峰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853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322"/>
            <a:ext cx="9138100" cy="466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858" y="1507169"/>
            <a:ext cx="9144000" cy="209288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</a:rPr>
              <a:t>鼎為煉銀，爐為煉金；惟有耶和華熬煉人心。（箴言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17:3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）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altLang="zh-CN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990600" y="133350"/>
            <a:ext cx="713904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講道大綱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zh-CN" altLang="en-US" sz="2600" b="1" dirty="0" smtClean="0"/>
          </a:p>
          <a:p>
            <a:pPr>
              <a:spcBef>
                <a:spcPts val="0"/>
              </a:spcBef>
            </a:pPr>
            <a:r>
              <a:rPr lang="zh-CN" altLang="en-US" sz="2600" b="1" dirty="0" smtClean="0"/>
              <a:t>以利亞被呼召作先知</a:t>
            </a:r>
            <a:endParaRPr lang="en-US" altLang="zh-CN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600" b="1" dirty="0" smtClean="0"/>
              <a:t>旱災</a:t>
            </a:r>
            <a:endParaRPr lang="en-US" altLang="zh-CN" sz="2600" b="1" dirty="0" smtClean="0"/>
          </a:p>
          <a:p>
            <a:pPr>
              <a:spcBef>
                <a:spcPts val="0"/>
              </a:spcBef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600" b="1" dirty="0" smtClean="0">
                <a:latin typeface="+mn-ea"/>
              </a:rPr>
              <a:t>撒</a:t>
            </a:r>
            <a:r>
              <a:rPr lang="zh-CN" altLang="en-US" sz="2600" b="1" dirty="0">
                <a:latin typeface="+mn-ea"/>
              </a:rPr>
              <a:t>勒法的</a:t>
            </a:r>
            <a:r>
              <a:rPr lang="zh-CN" altLang="en-US" sz="2600" b="1" dirty="0" smtClean="0">
                <a:latin typeface="+mn-ea"/>
              </a:rPr>
              <a:t>寡婦</a:t>
            </a:r>
            <a:endParaRPr lang="en-US" altLang="zh-CN" sz="1600" b="1" dirty="0"/>
          </a:p>
          <a:p>
            <a:pPr>
              <a:spcBef>
                <a:spcPts val="0"/>
              </a:spcBef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600" b="1" dirty="0" smtClean="0">
                <a:latin typeface="+mn-ea"/>
              </a:rPr>
              <a:t>以利亞使死人複活</a:t>
            </a:r>
          </a:p>
          <a:p>
            <a:pPr>
              <a:spcBef>
                <a:spcPts val="0"/>
              </a:spcBef>
            </a:pPr>
            <a:endParaRPr lang="en-US" altLang="zh-CN" sz="1600" b="1" dirty="0" smtClean="0"/>
          </a:p>
          <a:p>
            <a:pPr>
              <a:spcBef>
                <a:spcPts val="0"/>
              </a:spcBef>
            </a:pPr>
            <a:r>
              <a:rPr lang="zh-CN" altLang="en-US" sz="2600" b="1" dirty="0" smtClean="0">
                <a:latin typeface="+mn-ea"/>
              </a:rPr>
              <a:t>總結、應用與個人分享</a:t>
            </a:r>
            <a:endParaRPr lang="zh-CN" altLang="en-US" sz="2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19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33350"/>
            <a:ext cx="4114800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總結：以利亞的信心之旅</a:t>
            </a:r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/>
              <a:t>基列寄居的提斯比人以利亞對亞哈說：「我指著所事奉永生耶和華</a:t>
            </a:r>
            <a:r>
              <a:rPr lang="en-US" altLang="zh-CN" sz="2000" b="1" dirty="0" smtClean="0"/>
              <a:t>—</a:t>
            </a:r>
            <a:r>
              <a:rPr lang="zh-CN" altLang="en-US" sz="2000" b="1" dirty="0" smtClean="0"/>
              <a:t>以色列的　神起誓，這幾年我若不禱告，必不降露，不下雨。」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耶和華的話臨到以利亞說：</a:t>
            </a:r>
            <a:r>
              <a:rPr lang="zh-CN" altLang="en-US" sz="2000" b="1" dirty="0" smtClean="0"/>
              <a:t>「你離開這裡往東去，藏在約旦河東邊的基立溪旁。你要喝那溪裡的水，我已吩咐烏鴉在那裡供養你。」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於是以利亞照著耶和華的話，去住在約旦河東的基立溪旁。</a:t>
            </a:r>
            <a:r>
              <a:rPr lang="zh-CN" altLang="en-US" sz="2000" b="1" dirty="0" smtClean="0"/>
              <a:t>烏鴉早晚給他叼餅和肉來，他也喝那溪裡的水。</a:t>
            </a:r>
            <a:endParaRPr lang="zh-CN" alt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7"/>
          <a:stretch/>
        </p:blipFill>
        <p:spPr bwMode="auto">
          <a:xfrm>
            <a:off x="76200" y="41635"/>
            <a:ext cx="4800600" cy="50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69036" y="257175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信心的生活</a:t>
            </a:r>
          </a:p>
        </p:txBody>
      </p:sp>
    </p:spTree>
    <p:extLst>
      <p:ext uri="{BB962C8B-B14F-4D97-AF65-F5344CB8AC3E}">
        <p14:creationId xmlns:p14="http://schemas.microsoft.com/office/powerpoint/2010/main" val="22346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33350"/>
            <a:ext cx="4114800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總結：以利亞的信心之旅</a:t>
            </a:r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/>
              <a:t>過了些日子，溪水就幹了，因為雨沒有下在地上。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耶和華的話臨到他說：</a:t>
            </a:r>
            <a:r>
              <a:rPr lang="zh-CN" altLang="en-US" sz="2000" b="1" dirty="0" smtClean="0"/>
              <a:t>「你起身往西頓的撒勒法去，住在那裡；我已吩咐那裡的一個寡婦供養你。」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以利亞就起身往撒勒法去。到了城門，見有一個寡婦在那裡撿柴，</a:t>
            </a:r>
            <a:r>
              <a:rPr lang="zh-CN" altLang="en-US" sz="2000" b="1" dirty="0" smtClean="0"/>
              <a:t>以利亞呼叫她說：「求你用器皿取點水來給我喝。」</a:t>
            </a:r>
            <a:endParaRPr lang="zh-CN" alt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7"/>
          <a:stretch/>
        </p:blipFill>
        <p:spPr bwMode="auto">
          <a:xfrm>
            <a:off x="76200" y="41635"/>
            <a:ext cx="4800600" cy="50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69036" y="257175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信心的生活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9036" y="1736023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信心的道路</a:t>
            </a:r>
          </a:p>
        </p:txBody>
      </p:sp>
    </p:spTree>
    <p:extLst>
      <p:ext uri="{BB962C8B-B14F-4D97-AF65-F5344CB8AC3E}">
        <p14:creationId xmlns:p14="http://schemas.microsoft.com/office/powerpoint/2010/main" val="10677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33350"/>
            <a:ext cx="4114800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總結：以利亞的信心之旅</a:t>
            </a:r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/>
              <a:t>以利亞對她說：「不要懼怕！可以照你所說的去做吧！只要先為我做一個小餅拿來給我，然後為你和你的兒子做餅。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因為耶和華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—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以色列的　神如此說：</a:t>
            </a:r>
            <a:r>
              <a:rPr lang="zh-CN" altLang="en-US" sz="2000" b="1" dirty="0" smtClean="0"/>
              <a:t>壇內的面必不減少，瓶裡的油必不缺短，直到耶和華使雨降在地上的日子。」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婦人就照以利亞的話去行。她和她家中的人，並以利亞，吃了許多日子。</a:t>
            </a:r>
            <a:r>
              <a:rPr lang="zh-CN" altLang="en-US" sz="2000" b="1" dirty="0" smtClean="0"/>
              <a:t>壇內的面果不減少，瓶裡的油也不缺短，，正如耶和華藉以利亞所說的話。</a:t>
            </a:r>
            <a:endParaRPr lang="zh-CN" alt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7"/>
          <a:stretch/>
        </p:blipFill>
        <p:spPr bwMode="auto">
          <a:xfrm>
            <a:off x="76200" y="41635"/>
            <a:ext cx="4800600" cy="50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69036" y="257175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信心的生活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9036" y="1736023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信心的道路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4236" y="26971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</a:t>
            </a:r>
            <a:r>
              <a:rPr lang="zh-CN" altLang="en-US" sz="2400" b="1" dirty="0" smtClean="0"/>
              <a:t>的傳講</a:t>
            </a:r>
            <a:endParaRPr lang="zh-CN" alt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902825" y="13335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信心的奉獻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77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33350"/>
            <a:ext cx="4114800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總結：以利亞的信心之旅</a:t>
            </a:r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/>
              <a:t>這事以後，作那家主母的婦人，她兒子病了；病得甚重，以致身無氣息。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以利亞就求告耶和華說：</a:t>
            </a:r>
            <a:r>
              <a:rPr lang="zh-CN" altLang="en-US" sz="2000" b="1" dirty="0" smtClean="0"/>
              <a:t>「耶和華</a:t>
            </a:r>
            <a:r>
              <a:rPr lang="en-US" altLang="zh-CN" sz="2000" b="1" dirty="0" smtClean="0"/>
              <a:t>—</a:t>
            </a:r>
            <a:r>
              <a:rPr lang="zh-CN" altLang="en-US" sz="2000" b="1" dirty="0" smtClean="0"/>
              <a:t>我的　神啊，我寄居在這寡婦的家裡，你就降禍與她，使她的兒子死了嗎？」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以利亞三次伏在孩子的身上，求告耶和華說：</a:t>
            </a:r>
            <a:r>
              <a:rPr lang="zh-CN" altLang="en-US" sz="2000" b="1" dirty="0" smtClean="0"/>
              <a:t>「耶和華</a:t>
            </a:r>
            <a:r>
              <a:rPr lang="en-US" altLang="zh-CN" sz="2000" b="1" dirty="0" smtClean="0"/>
              <a:t>—</a:t>
            </a:r>
            <a:r>
              <a:rPr lang="zh-CN" altLang="en-US" sz="2000" b="1" dirty="0" smtClean="0"/>
              <a:t>我的　神啊，求你使這孩子的靈魂仍入他的身體！」</a:t>
            </a:r>
            <a:endParaRPr lang="en-US" altLang="zh-CN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耶和華應允以利亞的話，孩子的靈魂仍入他的身體，他就活了。</a:t>
            </a:r>
            <a:endParaRPr lang="zh-CN" alt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7"/>
          <a:stretch/>
        </p:blipFill>
        <p:spPr bwMode="auto">
          <a:xfrm>
            <a:off x="76200" y="41635"/>
            <a:ext cx="4800600" cy="50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69036" y="257175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信心的生活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9036" y="1736023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信心的道路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4236" y="26971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/>
              <a:t>信心</a:t>
            </a:r>
            <a:r>
              <a:rPr lang="zh-CN" altLang="en-US" sz="2400" b="1" dirty="0" smtClean="0"/>
              <a:t>的傳講</a:t>
            </a:r>
            <a:endParaRPr lang="zh-CN" alt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902825" y="13335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信心的奉獻</a:t>
            </a:r>
            <a:endParaRPr lang="zh-CN" alt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545036" y="796000"/>
            <a:ext cx="17315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/>
              <a:t>信心的試煉</a:t>
            </a:r>
            <a:endParaRPr lang="zh-CN" altLang="en-US" sz="2400" b="1" dirty="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 rot="3172988">
            <a:off x="1741704" y="1974887"/>
            <a:ext cx="666984" cy="24630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7" y="2154003"/>
            <a:ext cx="119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4" y="0"/>
            <a:ext cx="79490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應用與個人分享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zh-CN" altLang="en-US" sz="1600" b="1" dirty="0" smtClean="0"/>
          </a:p>
          <a:p>
            <a:pPr>
              <a:spcBef>
                <a:spcPts val="0"/>
              </a:spcBef>
            </a:pPr>
            <a:r>
              <a:rPr lang="en-US" altLang="zh-CN" sz="2600" b="1" dirty="0"/>
              <a:t>2020</a:t>
            </a:r>
            <a:r>
              <a:rPr lang="zh-CN" altLang="en-US" sz="2600" b="1" dirty="0"/>
              <a:t>年，</a:t>
            </a:r>
            <a:r>
              <a:rPr lang="zh-CN" altLang="en-US" sz="2600" b="1" dirty="0" smtClean="0"/>
              <a:t>我們的教會雙喜臨門！</a:t>
            </a:r>
            <a:endParaRPr lang="en-US" altLang="zh-CN" sz="2600" b="1" dirty="0" smtClean="0"/>
          </a:p>
        </p:txBody>
      </p:sp>
      <p:pic>
        <p:nvPicPr>
          <p:cNvPr id="3" name="Picture 4" descr="Quick Reviews – Mission: Impossible 1-5 – colbybryan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1" y="1504950"/>
            <a:ext cx="453813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50 Impossibly Awesome Facts About the 'Mission: Impossible' Fil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84" y="1504951"/>
            <a:ext cx="383971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4560" y="4171950"/>
            <a:ext cx="698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不可能的任務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碟中諜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職業特工隊</a:t>
            </a:r>
            <a:r>
              <a:rPr lang="en-US" altLang="zh-CN" sz="2400" b="1" dirty="0" smtClean="0"/>
              <a:t>》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16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m Cruise's Defining Role? 'Mission Impossible' Not 'Top G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75" y="16935"/>
            <a:ext cx="6217961" cy="51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9375" y="933612"/>
            <a:ext cx="6217961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altLang="zh-CN" sz="2600" b="1" dirty="0" smtClean="0"/>
          </a:p>
          <a:p>
            <a:pPr>
              <a:spcBef>
                <a:spcPts val="0"/>
              </a:spcBef>
            </a:pPr>
            <a:endParaRPr lang="en-US" altLang="zh-CN" sz="2600" b="1" dirty="0" smtClean="0"/>
          </a:p>
          <a:p>
            <a:pPr>
              <a:spcBef>
                <a:spcPts val="0"/>
              </a:spcBef>
            </a:pPr>
            <a:r>
              <a:rPr lang="zh-CN" altLang="en-US" sz="2600" b="1" dirty="0" smtClean="0"/>
              <a:t>叫你們的信心既被試驗，就比那被火試驗仍然能壞的金子更顯寶貴，可以在耶穌基督顯現的時候得著稱讚、榮耀、尊貴。（彼得前書</a:t>
            </a:r>
            <a:r>
              <a:rPr lang="en-US" altLang="zh-CN" sz="2600" b="1" dirty="0" smtClean="0"/>
              <a:t>1:7</a:t>
            </a:r>
            <a:r>
              <a:rPr lang="zh-CN" altLang="en-US" sz="2600" b="1" dirty="0" smtClean="0"/>
              <a:t>）</a:t>
            </a:r>
            <a:endParaRPr lang="en-US" altLang="zh-CN" sz="2600" b="1" dirty="0" smtClean="0"/>
          </a:p>
          <a:p>
            <a:pPr>
              <a:spcBef>
                <a:spcPts val="0"/>
              </a:spcBef>
            </a:pPr>
            <a:endParaRPr lang="en-US" altLang="zh-CN" sz="2600" b="1" dirty="0" smtClean="0"/>
          </a:p>
          <a:p>
            <a:pPr>
              <a:spcBef>
                <a:spcPts val="0"/>
              </a:spcBef>
            </a:pPr>
            <a:endParaRPr lang="en-US" altLang="zh-CN" sz="2600" b="1" dirty="0"/>
          </a:p>
        </p:txBody>
      </p:sp>
    </p:spTree>
    <p:extLst>
      <p:ext uri="{BB962C8B-B14F-4D97-AF65-F5344CB8AC3E}">
        <p14:creationId xmlns:p14="http://schemas.microsoft.com/office/powerpoint/2010/main" val="19178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新約時代的羅馬帝國| 《 DAILY SPIRITUAL FOOD FOR CHRISTIAN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"/>
          <a:stretch/>
        </p:blipFill>
        <p:spPr bwMode="auto">
          <a:xfrm>
            <a:off x="569091" y="1657350"/>
            <a:ext cx="5267114" cy="31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2200" b="1" dirty="0" smtClean="0"/>
              <a:t>耶穌進前來，對他們說：「天上地下所有的權柄都賜給我了。所以，你們要去，使萬民作我的門徒，奉父、子、聖靈的名給他們施洗。凡我所吩咐你們的，都教訓他們遵守，我就常與你們同在，直到世界的末了。」（馬太福音</a:t>
            </a:r>
            <a:r>
              <a:rPr lang="en-US" altLang="zh-CN" sz="2200" b="1" dirty="0" smtClean="0"/>
              <a:t>28:16-20</a:t>
            </a:r>
            <a:r>
              <a:rPr lang="zh-CN" altLang="en-US" sz="2200" b="1" dirty="0" smtClean="0"/>
              <a:t>）</a:t>
            </a:r>
            <a:endParaRPr lang="en-US" altLang="zh-CN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05" y="1657350"/>
            <a:ext cx="2621995" cy="31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3000" b="1" dirty="0"/>
              <a:t>1 </a:t>
            </a:r>
            <a:r>
              <a:rPr lang="zh-CN" altLang="en-US" sz="3000" b="1" dirty="0" smtClean="0"/>
              <a:t>基列寄居的提斯比人以利亞對亞哈說：「我指著所事奉永生耶和華</a:t>
            </a:r>
            <a:r>
              <a:rPr lang="en-US" altLang="zh-CN" sz="3000" b="1" dirty="0" smtClean="0"/>
              <a:t>—</a:t>
            </a:r>
            <a:r>
              <a:rPr lang="zh-CN" altLang="en-US" sz="3000" b="1" dirty="0"/>
              <a:t>以色列的　神</a:t>
            </a:r>
            <a:r>
              <a:rPr lang="zh-CN" altLang="en-US" sz="3000" b="1" dirty="0" smtClean="0"/>
              <a:t>起誓，這幾年我若不禱告，必不降露，不下雨。」</a:t>
            </a:r>
            <a:endParaRPr lang="en-US" altLang="zh-CN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3000" b="1" dirty="0" smtClean="0"/>
              <a:t>2 </a:t>
            </a:r>
            <a:r>
              <a:rPr lang="zh-CN" altLang="en-US" sz="3000" b="1" dirty="0" smtClean="0"/>
              <a:t>耶和華的話臨到以利亞說： </a:t>
            </a:r>
            <a:r>
              <a:rPr lang="en-US" altLang="zh-CN" sz="3000" b="1" dirty="0" smtClean="0"/>
              <a:t>3 </a:t>
            </a:r>
            <a:r>
              <a:rPr lang="zh-CN" altLang="en-US" sz="3000" b="1" dirty="0" smtClean="0"/>
              <a:t>「你離開這裡往東去，藏在約旦河東邊的基立溪旁。</a:t>
            </a:r>
            <a:r>
              <a:rPr lang="en-US" altLang="zh-CN" sz="3000" b="1" dirty="0" smtClean="0"/>
              <a:t>4 </a:t>
            </a:r>
            <a:r>
              <a:rPr lang="zh-CN" altLang="en-US" sz="3000" b="1" dirty="0" smtClean="0"/>
              <a:t>你要喝那溪裡的水，我已吩咐烏鴉在那裡供養你。」</a:t>
            </a:r>
            <a:endParaRPr lang="en-US" altLang="zh-CN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3000" b="1" dirty="0" smtClean="0"/>
              <a:t>5 </a:t>
            </a:r>
            <a:r>
              <a:rPr lang="zh-CN" altLang="en-US" sz="3000" b="1" dirty="0" smtClean="0"/>
              <a:t>於是以利亞照著耶和華的話，去住在約旦河東的基立溪旁。</a:t>
            </a:r>
            <a:r>
              <a:rPr lang="en-US" altLang="zh-CN" sz="3000" b="1" dirty="0" smtClean="0"/>
              <a:t>6 </a:t>
            </a:r>
            <a:r>
              <a:rPr lang="zh-CN" altLang="en-US" sz="3000" b="1" dirty="0" smtClean="0"/>
              <a:t>烏鴉早晚給他叼餅和肉來，他也喝那溪裡的水。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624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875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/>
              <a:t>以</a:t>
            </a:r>
            <a:r>
              <a:rPr lang="zh-CN" altLang="en-US" sz="2600" b="1" dirty="0" smtClean="0"/>
              <a:t>利亞被呼召作先知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" y="666750"/>
            <a:ext cx="3017134" cy="430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428750"/>
            <a:ext cx="5856287" cy="180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64875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以利亞被呼召作先知</a:t>
            </a:r>
            <a:endParaRPr lang="en-US" altLang="zh-CN" sz="2600" b="1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altLang="zh-CN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0070C0"/>
                </a:solidFill>
              </a:rPr>
              <a:t>暗利的兒子亞哈行耶和華眼中看為惡的事，比他以前的列王更甚，</a:t>
            </a: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又娶了西頓王謁巴力的女兒耶洗別為妻，去事奉敬拜巴力，</a:t>
            </a: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亞哈又做亞舍拉，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（列王紀上</a:t>
            </a:r>
            <a:r>
              <a:rPr lang="en-US" altLang="zh-CN" sz="2400" b="1" dirty="0" smtClean="0"/>
              <a:t>16:30-33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</p:txBody>
      </p:sp>
      <p:pic>
        <p:nvPicPr>
          <p:cNvPr id="6" name="Picture 2" descr="b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6" y="2495737"/>
            <a:ext cx="1937411" cy="205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ile:Baal Ugarit Louvre AO17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29" y="2495550"/>
            <a:ext cx="1072171" cy="2056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sher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02" y="2495738"/>
            <a:ext cx="1136099" cy="205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o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29" y="2495738"/>
            <a:ext cx="1371071" cy="205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3183" y="3154520"/>
            <a:ext cx="494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巴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力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391400" y="2924179"/>
            <a:ext cx="4940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亞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舍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2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785251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有孺子歌曰：滄浪之水清兮，可以濯我纓；滄浪之水濁兮，可以濯我足。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孔子曰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：小子聽之！清斯濯纓，濁斯濯足矣，自取之也。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君子處世，遇治則仕，遇亂則隱。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99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以利亞和旱災</a:t>
            </a:r>
            <a:endParaRPr lang="en-US" altLang="zh-CN" sz="2600" b="1" dirty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600" b="1" dirty="0" smtClean="0"/>
              <a:t>1 </a:t>
            </a:r>
            <a:r>
              <a:rPr lang="zh-CN" altLang="en-US" sz="2600" b="1" dirty="0" smtClean="0"/>
              <a:t>基列寄居的提斯比人以利亞對亞哈說：「我指著所事奉永生耶和華</a:t>
            </a:r>
            <a:r>
              <a:rPr lang="en-US" altLang="zh-CN" sz="2600" b="1" dirty="0" smtClean="0"/>
              <a:t>—</a:t>
            </a:r>
            <a:r>
              <a:rPr lang="zh-CN" altLang="en-US" sz="2600" b="1" dirty="0"/>
              <a:t>以色列的　神</a:t>
            </a:r>
            <a:r>
              <a:rPr lang="zh-CN" altLang="en-US" sz="2600" b="1" dirty="0" smtClean="0"/>
              <a:t>起誓，這幾年我若不禱告，必不</a:t>
            </a:r>
            <a:r>
              <a:rPr lang="zh-CN" altLang="en-US" sz="2600" b="1" dirty="0"/>
              <a:t>降露，不下雨</a:t>
            </a:r>
            <a:r>
              <a:rPr lang="zh-CN" altLang="en-US" sz="2600" b="1" dirty="0" smtClean="0"/>
              <a:t>。」</a:t>
            </a:r>
            <a:endParaRPr lang="en-US" altLang="zh-CN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以利亞與我們是一樣性情的人，他懇切禱告，求不要下雨，雨就三年零六個月不下在地上。他又禱告，天就降下雨來，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（雅各書</a:t>
            </a:r>
            <a:r>
              <a:rPr lang="en-US" altLang="zh-CN" sz="2400" b="1" dirty="0" smtClean="0"/>
              <a:t>5:17-18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spcBef>
                <a:spcPts val="0"/>
              </a:spcBef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你們若不聽從我，</a:t>
            </a: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背棄我的約，</a:t>
            </a: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我必斷絕你們因勢力而有的驕傲，又要使覆你們的天如鐵，載你們的地如銅。（利未記</a:t>
            </a:r>
            <a:r>
              <a:rPr lang="en-US" altLang="zh-CN" sz="2400" b="1" dirty="0" smtClean="0"/>
              <a:t>26:14-20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91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3800" y="133350"/>
            <a:ext cx="5234049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以利亞和旱災</a:t>
            </a:r>
            <a:endParaRPr lang="zh-CN" altLang="en-US" sz="2600" b="1" dirty="0"/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600" b="1" dirty="0" smtClean="0">
                <a:solidFill>
                  <a:srgbClr val="0070C0"/>
                </a:solidFill>
              </a:rPr>
              <a:t>2 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耶和華的話臨到以利亞說： </a:t>
            </a:r>
            <a:r>
              <a:rPr lang="en-US" altLang="zh-CN" sz="2600" b="1" dirty="0" smtClean="0"/>
              <a:t>3 </a:t>
            </a:r>
            <a:r>
              <a:rPr lang="zh-CN" altLang="en-US" sz="2600" b="1" dirty="0" smtClean="0"/>
              <a:t>「你離開這裡往東去，藏在約旦河東邊的基立溪旁。</a:t>
            </a:r>
            <a:r>
              <a:rPr lang="en-US" altLang="zh-CN" sz="2600" b="1" dirty="0" smtClean="0"/>
              <a:t>4 </a:t>
            </a:r>
            <a:r>
              <a:rPr lang="zh-CN" altLang="en-US" sz="2600" b="1" dirty="0" smtClean="0"/>
              <a:t>你要喝那溪裡的水，我已吩咐烏鴉在那裡供養你。」</a:t>
            </a:r>
            <a:endParaRPr lang="en-US" altLang="zh-CN" sz="2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60"/>
            <a:ext cx="3558958" cy="50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600" b="1" dirty="0" smtClean="0"/>
              <a:t>以利亞和旱災</a:t>
            </a:r>
            <a:endParaRPr lang="zh-CN" altLang="en-US" sz="2600" b="1" dirty="0"/>
          </a:p>
          <a:p>
            <a:pPr marL="0" indent="0">
              <a:spcBef>
                <a:spcPts val="0"/>
              </a:spcBef>
              <a:buNone/>
            </a:pPr>
            <a:endParaRPr lang="zh-CN" alt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600" b="1" dirty="0" smtClean="0"/>
              <a:t>5 </a:t>
            </a:r>
            <a:r>
              <a:rPr lang="zh-CN" altLang="en-US" sz="2600" b="1" dirty="0" smtClean="0"/>
              <a:t>於是以利亞照著耶和華的話，去住在約旦河東的基立溪旁。</a:t>
            </a:r>
            <a:r>
              <a:rPr lang="en-US" altLang="zh-CN" sz="2600" b="1" dirty="0" smtClean="0"/>
              <a:t>6 </a:t>
            </a:r>
            <a:r>
              <a:rPr lang="zh-CN" altLang="en-US" sz="2600" b="1" dirty="0" smtClean="0"/>
              <a:t>烏鴉早晚給他叼餅和肉來，他也喝那溪裡的水。</a:t>
            </a:r>
            <a:endParaRPr lang="en-US" altLang="zh-CN" sz="2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zh-CN" altLang="en-US" sz="2400" b="1" dirty="0" smtClean="0"/>
              <a:t>生年不滿百，常懷千歲憂。（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文選</a:t>
            </a:r>
            <a:r>
              <a:rPr lang="en-US" altLang="zh-CN" sz="2400" b="1" dirty="0" smtClean="0"/>
              <a:t>·</a:t>
            </a:r>
            <a:r>
              <a:rPr lang="zh-CN" altLang="en-US" sz="2400" b="1" dirty="0" smtClean="0"/>
              <a:t>古詩十九首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spcBef>
                <a:spcPts val="0"/>
              </a:spcBef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不要為生命憂慮吃什麼，喝什麼；為身體憂慮穿什麼。</a:t>
            </a: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你們看那天上的飛鳥，也不種，也不收，也不積蓄在倉裡，你們的天父尚且養活它。</a:t>
            </a:r>
            <a:r>
              <a:rPr lang="en-US" altLang="zh-CN" sz="2400" b="1" dirty="0" smtClean="0"/>
              <a:t>······ </a:t>
            </a:r>
            <a:r>
              <a:rPr lang="zh-CN" altLang="en-US" sz="2400" b="1" dirty="0" smtClean="0"/>
              <a:t>你想野地裡的百合花怎麼長起來；它也不勞苦，也不紡線。</a:t>
            </a:r>
            <a:r>
              <a:rPr lang="en-US" altLang="zh-CN" sz="2400" b="1" dirty="0" smtClean="0"/>
              <a:t>······</a:t>
            </a:r>
            <a:r>
              <a:rPr lang="zh-CN" altLang="en-US" sz="2400" b="1" dirty="0" smtClean="0"/>
              <a:t>（馬太</a:t>
            </a:r>
            <a:r>
              <a:rPr lang="zh-CN" altLang="en-US" sz="2400" b="1" dirty="0"/>
              <a:t>福音</a:t>
            </a:r>
            <a:r>
              <a:rPr lang="en-US" altLang="zh-CN" sz="2400" b="1" dirty="0"/>
              <a:t>6:25-29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spcBef>
                <a:spcPts val="0"/>
              </a:spcBef>
            </a:pPr>
            <a:endParaRPr lang="en-US" altLang="zh-CN" sz="1600" b="1" dirty="0"/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那些烏鴉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61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36946</TotalTime>
  <Words>2004</Words>
  <Application>Microsoft Office PowerPoint</Application>
  <PresentationFormat>On-screen Show (16:9)</PresentationFormat>
  <Paragraphs>148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耶和華的話臨到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有神吗？上帝存在吗？ （二）</dc:title>
  <dc:creator>Yehong Wan</dc:creator>
  <cp:lastModifiedBy>Windows User</cp:lastModifiedBy>
  <cp:revision>2370</cp:revision>
  <dcterms:created xsi:type="dcterms:W3CDTF">2006-08-16T00:00:00Z</dcterms:created>
  <dcterms:modified xsi:type="dcterms:W3CDTF">2020-05-24T12:26:13Z</dcterms:modified>
</cp:coreProperties>
</file>