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49"/>
  </p:notesMasterIdLst>
  <p:sldIdLst>
    <p:sldId id="893" r:id="rId4"/>
    <p:sldId id="1341" r:id="rId5"/>
    <p:sldId id="1373" r:id="rId6"/>
    <p:sldId id="1374" r:id="rId7"/>
    <p:sldId id="1375" r:id="rId8"/>
    <p:sldId id="1267" r:id="rId9"/>
    <p:sldId id="1137" r:id="rId10"/>
    <p:sldId id="1376" r:id="rId11"/>
    <p:sldId id="1191" r:id="rId12"/>
    <p:sldId id="1379" r:id="rId13"/>
    <p:sldId id="1020" r:id="rId14"/>
    <p:sldId id="1380" r:id="rId15"/>
    <p:sldId id="1381" r:id="rId16"/>
    <p:sldId id="1382" r:id="rId17"/>
    <p:sldId id="1383" r:id="rId18"/>
    <p:sldId id="1384" r:id="rId19"/>
    <p:sldId id="1385" r:id="rId20"/>
    <p:sldId id="1386" r:id="rId21"/>
    <p:sldId id="1387" r:id="rId22"/>
    <p:sldId id="1388" r:id="rId23"/>
    <p:sldId id="1389" r:id="rId24"/>
    <p:sldId id="1054" r:id="rId25"/>
    <p:sldId id="1390" r:id="rId26"/>
    <p:sldId id="1392" r:id="rId27"/>
    <p:sldId id="1393" r:id="rId28"/>
    <p:sldId id="1394" r:id="rId29"/>
    <p:sldId id="1395" r:id="rId30"/>
    <p:sldId id="1391" r:id="rId31"/>
    <p:sldId id="1378" r:id="rId32"/>
    <p:sldId id="1408" r:id="rId33"/>
    <p:sldId id="1409" r:id="rId34"/>
    <p:sldId id="1396" r:id="rId35"/>
    <p:sldId id="1397" r:id="rId36"/>
    <p:sldId id="1399" r:id="rId37"/>
    <p:sldId id="1400" r:id="rId38"/>
    <p:sldId id="1401" r:id="rId39"/>
    <p:sldId id="1402" r:id="rId40"/>
    <p:sldId id="1403" r:id="rId41"/>
    <p:sldId id="1404" r:id="rId42"/>
    <p:sldId id="1405" r:id="rId43"/>
    <p:sldId id="1406" r:id="rId44"/>
    <p:sldId id="1398" r:id="rId45"/>
    <p:sldId id="1407" r:id="rId46"/>
    <p:sldId id="1372" r:id="rId47"/>
    <p:sldId id="128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3" d="100"/>
          <a:sy n="73" d="100"/>
        </p:scale>
        <p:origin x="1296" y="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92960-1CE5-46DF-AA74-40A0F75845CC}" type="datetimeFigureOut">
              <a:rPr lang="en-US" smtClean="0"/>
              <a:pPr/>
              <a:t>5/3/2020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26B3E5-248B-4B21-9696-877E8917F9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26B3E5-248B-4B21-9696-877E8917F91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DE03D-83EA-40C3-A7B5-507213037B3D}"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9DE03D-83EA-40C3-A7B5-507213037B3D}"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9DE03D-83EA-40C3-A7B5-507213037B3D}"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9DE03D-83EA-40C3-A7B5-507213037B3D}"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9DE03D-83EA-40C3-A7B5-507213037B3D}"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DE03D-83EA-40C3-A7B5-507213037B3D}"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85B94-C270-4C28-8D66-44D6CF3D4A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pPr/>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9DE03D-83EA-40C3-A7B5-507213037B3D}" type="datetimeFigureOut">
              <a:rPr lang="en-US" smtClean="0">
                <a:solidFill>
                  <a:prstClr val="black">
                    <a:tint val="75000"/>
                  </a:prstClr>
                </a:solidFill>
              </a:rPr>
              <a:pPr/>
              <a:t>5/3/2020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85B94-C270-4C28-8D66-44D6CF3D4AC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59504"/>
            <a:ext cx="914400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0" b="1" i="1" dirty="0">
                <a:solidFill>
                  <a:srgbClr val="FF0000"/>
                </a:solidFill>
                <a:latin typeface="Calibri"/>
              </a:rPr>
              <a:t>Yet! </a:t>
            </a:r>
            <a:r>
              <a:rPr lang="en-US" altLang="zh-CN" sz="12000" b="1" i="1" dirty="0" err="1">
                <a:solidFill>
                  <a:srgbClr val="FF0000"/>
                </a:solidFill>
                <a:latin typeface="Calibri"/>
              </a:rPr>
              <a:t>Yeet</a:t>
            </a:r>
            <a:r>
              <a:rPr lang="en-US" altLang="zh-CN" sz="12000" b="1" i="1" dirty="0">
                <a:solidFill>
                  <a:srgbClr val="FF0000"/>
                </a:solidFill>
                <a:latin typeface="Calibri"/>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9600" b="1" i="1" u="none" strike="noStrike" kern="1200" cap="none" spc="0" normalizeH="0" baseline="0" noProof="0" dirty="0">
                <a:ln>
                  <a:noFill/>
                </a:ln>
                <a:solidFill>
                  <a:srgbClr val="FF0000"/>
                </a:solidFill>
                <a:effectLst/>
                <a:uLnTx/>
                <a:uFillTx/>
                <a:latin typeface="Calibri"/>
              </a:rPr>
              <a:t>然而！是的！</a:t>
            </a:r>
            <a:endParaRPr kumimoji="0" lang="en-US" sz="9600" b="1" i="1" u="none" strike="noStrike" kern="1200" cap="none" spc="0" normalizeH="0" baseline="0" noProof="0" dirty="0">
              <a:ln>
                <a:noFill/>
              </a:ln>
              <a:solidFill>
                <a:srgbClr val="FF0000"/>
              </a:solidFill>
              <a:effectLst/>
              <a:uLnTx/>
              <a:uFillTx/>
              <a:latin typeface="Calibri"/>
            </a:endParaRPr>
          </a:p>
        </p:txBody>
      </p:sp>
      <p:sp>
        <p:nvSpPr>
          <p:cNvPr id="3" name="TextBox 2"/>
          <p:cNvSpPr txBox="1"/>
          <p:nvPr/>
        </p:nvSpPr>
        <p:spPr>
          <a:xfrm>
            <a:off x="0" y="304800"/>
            <a:ext cx="9144000" cy="1754326"/>
          </a:xfrm>
          <a:prstGeom prst="rect">
            <a:avLst/>
          </a:prstGeom>
          <a:noFill/>
        </p:spPr>
        <p:txBody>
          <a:bodyPr wrap="square" rtlCol="0">
            <a:spAutoFit/>
          </a:bodyPr>
          <a:lstStyle/>
          <a:p>
            <a:pPr lvl="0" algn="ctr"/>
            <a:r>
              <a:rPr kumimoji="0" lang="en-US" sz="36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Series: </a:t>
            </a:r>
            <a:r>
              <a:rPr lang="en-US" sz="3600" b="1" i="1" dirty="0">
                <a:solidFill>
                  <a:prstClr val="black">
                    <a:lumMod val="50000"/>
                    <a:lumOff val="50000"/>
                  </a:prstClr>
                </a:solidFill>
              </a:rPr>
              <a:t>All is Not Well - Lamentations</a:t>
            </a:r>
            <a:endParaRPr kumimoji="0" lang="en-US" sz="3600" b="1" i="1"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8064A2">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064A2">
                    <a:lumMod val="50000"/>
                  </a:srgbClr>
                </a:solidFill>
                <a:effectLst/>
                <a:uLnTx/>
                <a:uFillTx/>
                <a:latin typeface="Calibri"/>
                <a:ea typeface="+mn-ea"/>
                <a:cs typeface="+mn-cs"/>
              </a:rPr>
              <a:t>Lamentations </a:t>
            </a:r>
            <a:r>
              <a:rPr kumimoji="0" lang="zh-CN" altLang="en-US" sz="2800" b="1" i="0" u="none" strike="noStrike" kern="1200" cap="none" spc="0" normalizeH="0" baseline="0" noProof="0" dirty="0">
                <a:ln>
                  <a:noFill/>
                </a:ln>
                <a:solidFill>
                  <a:srgbClr val="8064A2">
                    <a:lumMod val="50000"/>
                  </a:srgbClr>
                </a:solidFill>
                <a:effectLst/>
                <a:uLnTx/>
                <a:uFillTx/>
                <a:latin typeface="Calibri"/>
                <a:ea typeface="+mn-ea"/>
                <a:cs typeface="+mn-cs"/>
              </a:rPr>
              <a:t>耶利米哀歌</a:t>
            </a:r>
            <a:r>
              <a:rPr kumimoji="0" lang="zh-CN" altLang="en-US" sz="3600" b="1" i="0" u="none" strike="noStrike" kern="1200" cap="none" spc="0" normalizeH="0" baseline="0" noProof="0" dirty="0">
                <a:ln>
                  <a:noFill/>
                </a:ln>
                <a:solidFill>
                  <a:srgbClr val="8064A2">
                    <a:lumMod val="50000"/>
                  </a:srgbClr>
                </a:solidFill>
                <a:effectLst/>
                <a:uLnTx/>
                <a:uFillTx/>
                <a:latin typeface="Calibri"/>
                <a:ea typeface="+mn-ea"/>
                <a:cs typeface="+mn-cs"/>
              </a:rPr>
              <a:t> </a:t>
            </a:r>
            <a:r>
              <a:rPr kumimoji="0" lang="en-US" altLang="zh-CN" sz="3600" b="1" i="0" u="none" strike="noStrike" kern="1200" cap="none" spc="0" normalizeH="0" baseline="0" noProof="0" dirty="0">
                <a:ln>
                  <a:noFill/>
                </a:ln>
                <a:solidFill>
                  <a:srgbClr val="8064A2">
                    <a:lumMod val="50000"/>
                  </a:srgbClr>
                </a:solidFill>
                <a:effectLst/>
                <a:uLnTx/>
                <a:uFillTx/>
                <a:latin typeface="Calibri"/>
                <a:ea typeface="+mn-ea"/>
                <a:cs typeface="+mn-cs"/>
              </a:rPr>
              <a:t>3</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4401205"/>
          </a:xfrm>
          <a:prstGeom prst="rect">
            <a:avLst/>
          </a:prstGeom>
          <a:noFill/>
        </p:spPr>
        <p:txBody>
          <a:bodyPr wrap="square" rtlCol="0">
            <a:spAutoFit/>
          </a:bodyPr>
          <a:lstStyle/>
          <a:p>
            <a:pPr lvl="0"/>
            <a:r>
              <a:rPr lang="en-US" sz="4000" dirty="0">
                <a:solidFill>
                  <a:prstClr val="white"/>
                </a:solidFill>
              </a:rPr>
              <a:t>Totality of Pain</a:t>
            </a:r>
          </a:p>
          <a:p>
            <a:pPr lvl="0"/>
            <a:r>
              <a:rPr lang="he-IL" sz="4000" dirty="0">
                <a:solidFill>
                  <a:srgbClr val="FF0000"/>
                </a:solidFill>
              </a:rPr>
              <a:t>א</a:t>
            </a:r>
            <a:r>
              <a:rPr lang="en-US" sz="4000" dirty="0">
                <a:solidFill>
                  <a:prstClr val="white"/>
                </a:solidFill>
              </a:rPr>
              <a:t> (A [“A”])</a:t>
            </a:r>
          </a:p>
          <a:p>
            <a:pPr lvl="0"/>
            <a:r>
              <a:rPr lang="en-US" sz="4000" dirty="0">
                <a:solidFill>
                  <a:prstClr val="white"/>
                </a:solidFill>
              </a:rPr>
              <a:t>v. 1 </a:t>
            </a:r>
            <a:r>
              <a:rPr lang="he-IL" sz="4000" dirty="0">
                <a:solidFill>
                  <a:srgbClr val="FF0000"/>
                </a:solidFill>
              </a:rPr>
              <a:t>א</a:t>
            </a:r>
            <a:r>
              <a:rPr lang="he-IL" sz="4000" dirty="0">
                <a:solidFill>
                  <a:prstClr val="white"/>
                </a:solidFill>
              </a:rPr>
              <a:t>ני	</a:t>
            </a:r>
            <a:endParaRPr lang="en-US" sz="4000" dirty="0">
              <a:solidFill>
                <a:prstClr val="white"/>
              </a:solidFill>
            </a:endParaRPr>
          </a:p>
          <a:p>
            <a:pPr lvl="0"/>
            <a:r>
              <a:rPr lang="en-US" sz="4000" dirty="0">
                <a:solidFill>
                  <a:prstClr val="white"/>
                </a:solidFill>
              </a:rPr>
              <a:t>v. 2 </a:t>
            </a:r>
            <a:r>
              <a:rPr lang="he-IL" sz="4000" dirty="0">
                <a:solidFill>
                  <a:srgbClr val="FF0000"/>
                </a:solidFill>
              </a:rPr>
              <a:t>א</a:t>
            </a:r>
            <a:r>
              <a:rPr lang="he-IL" sz="4000" dirty="0">
                <a:solidFill>
                  <a:prstClr val="white"/>
                </a:solidFill>
              </a:rPr>
              <a:t>ותי</a:t>
            </a:r>
            <a:r>
              <a:rPr lang="en-US" sz="4000" dirty="0">
                <a:solidFill>
                  <a:prstClr val="white"/>
                </a:solidFill>
              </a:rPr>
              <a:t>		</a:t>
            </a:r>
          </a:p>
          <a:p>
            <a:pPr lvl="0"/>
            <a:r>
              <a:rPr lang="en-US" sz="4000" dirty="0">
                <a:solidFill>
                  <a:prstClr val="white"/>
                </a:solidFill>
              </a:rPr>
              <a:t>v. 3 </a:t>
            </a:r>
            <a:r>
              <a:rPr lang="he-IL" sz="4000" dirty="0">
                <a:solidFill>
                  <a:srgbClr val="FF0000"/>
                </a:solidFill>
              </a:rPr>
              <a:t>א</a:t>
            </a:r>
            <a:r>
              <a:rPr lang="he-IL" sz="4000" dirty="0">
                <a:solidFill>
                  <a:prstClr val="white"/>
                </a:solidFill>
              </a:rPr>
              <a:t>ך</a:t>
            </a:r>
            <a:endParaRPr lang="en-US" sz="4000" dirty="0">
              <a:solidFill>
                <a:prstClr val="white"/>
              </a:solidFill>
            </a:endParaRPr>
          </a:p>
          <a:p>
            <a:pPr lvl="0"/>
            <a:endParaRPr lang="en-US" sz="4000" dirty="0">
              <a:solidFill>
                <a:prstClr val="white"/>
              </a:solidFill>
            </a:endParaRPr>
          </a:p>
          <a:p>
            <a:pPr lvl="0"/>
            <a:r>
              <a:rPr lang="he-IL" sz="4000" dirty="0">
                <a:solidFill>
                  <a:prstClr val="white"/>
                </a:solidFill>
              </a:rPr>
              <a:t>ב</a:t>
            </a:r>
            <a:r>
              <a:rPr lang="en-US" sz="4000" dirty="0">
                <a:solidFill>
                  <a:prstClr val="white"/>
                </a:solidFill>
              </a:rPr>
              <a:t> (B) vv. 4, 5 6 ... …</a:t>
            </a:r>
            <a:r>
              <a:rPr lang="he-IL" sz="4000" dirty="0">
                <a:solidFill>
                  <a:prstClr val="white"/>
                </a:solidFill>
              </a:rPr>
              <a:t>ת </a:t>
            </a:r>
            <a:r>
              <a:rPr lang="en-US" sz="4000" dirty="0">
                <a:solidFill>
                  <a:prstClr val="white"/>
                </a:solidFill>
              </a:rPr>
              <a:t> (T [“Z”]) vv. 64, 65, 66</a:t>
            </a:r>
          </a:p>
        </p:txBody>
      </p:sp>
      <p:sp>
        <p:nvSpPr>
          <p:cNvPr id="3" name="TextBox 2"/>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sng" strike="noStrike" kern="1200" cap="none" spc="0" normalizeH="0" baseline="0" noProof="0">
                <a:ln>
                  <a:noFill/>
                </a:ln>
                <a:solidFill>
                  <a:prstClr val="white"/>
                </a:solidFill>
                <a:effectLst/>
                <a:uLnTx/>
                <a:uFillTx/>
                <a:latin typeface="Calibri"/>
                <a:ea typeface="宋体" panose="02010600030101010101" pitchFamily="2" charset="-122"/>
                <a:cs typeface="+mn-cs"/>
              </a:rPr>
              <a:t>The Killer Pain, To Him</a:t>
            </a:r>
            <a:endParaRPr kumimoji="0" lang="en-US" sz="4000" b="0" i="0" u="sng"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0D3DFEF0-6C8D-4C4B-B1AA-DCD5ECE55351}"/>
              </a:ext>
            </a:extLst>
          </p:cNvPr>
          <p:cNvGraphicFramePr>
            <a:graphicFrameLocks noGrp="1"/>
          </p:cNvGraphicFramePr>
          <p:nvPr/>
        </p:nvGraphicFramePr>
        <p:xfrm>
          <a:off x="3273552" y="3726021"/>
          <a:ext cx="2596896" cy="274320"/>
        </p:xfrm>
        <a:graphic>
          <a:graphicData uri="http://schemas.openxmlformats.org/drawingml/2006/table">
            <a:tbl>
              <a:tblPr/>
              <a:tblGrid>
                <a:gridCol w="2514600">
                  <a:extLst>
                    <a:ext uri="{9D8B030D-6E8A-4147-A177-3AD203B41FA5}">
                      <a16:colId xmlns:a16="http://schemas.microsoft.com/office/drawing/2014/main" val="4144799288"/>
                    </a:ext>
                  </a:extLst>
                </a:gridCol>
                <a:gridCol w="82296">
                  <a:extLst>
                    <a:ext uri="{9D8B030D-6E8A-4147-A177-3AD203B41FA5}">
                      <a16:colId xmlns:a16="http://schemas.microsoft.com/office/drawing/2014/main" val="1548297781"/>
                    </a:ext>
                  </a:extLst>
                </a:gridCol>
              </a:tblGrid>
              <a:tr h="0">
                <a:tc>
                  <a:txBody>
                    <a:bodyPr/>
                    <a:lstStyle/>
                    <a:p>
                      <a:pPr algn="r"/>
                      <a:r>
                        <a:rPr lang="he-IL"/>
                        <a:t>אֲנִ֤י</a:t>
                      </a:r>
                    </a:p>
                  </a:txBody>
                  <a:tcPr marL="0" marR="0" marT="0" marB="0" anchor="ctr">
                    <a:lnL>
                      <a:noFill/>
                    </a:lnL>
                    <a:lnR>
                      <a:noFill/>
                    </a:lnR>
                    <a:lnT>
                      <a:noFill/>
                    </a:lnT>
                    <a:lnB>
                      <a:noFill/>
                    </a:lnB>
                  </a:tcPr>
                </a:tc>
                <a:tc>
                  <a:txBody>
                    <a:bodyPr/>
                    <a:lstStyle/>
                    <a:p>
                      <a:pPr algn="r"/>
                      <a:r>
                        <a:rPr lang="en-US" dirty="0"/>
                        <a:t> </a:t>
                      </a:r>
                    </a:p>
                  </a:txBody>
                  <a:tcPr marL="0" marR="0" marT="0" marB="0" anchor="ctr">
                    <a:lnL>
                      <a:noFill/>
                    </a:lnL>
                    <a:lnR>
                      <a:noFill/>
                    </a:lnR>
                    <a:lnT>
                      <a:noFill/>
                    </a:lnT>
                    <a:lnB>
                      <a:noFill/>
                    </a:lnB>
                  </a:tcPr>
                </a:tc>
                <a:extLst>
                  <a:ext uri="{0D108BD9-81ED-4DB2-BD59-A6C34878D82A}">
                    <a16:rowId xmlns:a16="http://schemas.microsoft.com/office/drawing/2014/main" val="3456392671"/>
                  </a:ext>
                </a:extLst>
              </a:tr>
            </a:tbl>
          </a:graphicData>
        </a:graphic>
      </p:graphicFrame>
    </p:spTree>
    <p:extLst>
      <p:ext uri="{BB962C8B-B14F-4D97-AF65-F5344CB8AC3E}">
        <p14:creationId xmlns:p14="http://schemas.microsoft.com/office/powerpoint/2010/main" val="30440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5170646"/>
          </a:xfrm>
          <a:prstGeom prst="rect">
            <a:avLst/>
          </a:prstGeom>
          <a:noFill/>
        </p:spPr>
        <p:txBody>
          <a:bodyPr wrap="square" rtlCol="0">
            <a:spAutoFit/>
          </a:bodyPr>
          <a:lstStyle/>
          <a:p>
            <a:pPr lvl="0"/>
            <a:r>
              <a:rPr lang="en-US" sz="3300" dirty="0">
                <a:solidFill>
                  <a:prstClr val="white"/>
                </a:solidFill>
              </a:rPr>
              <a:t>1 I am the man who has seen affliction by the rod of the LORD’s wrath. 2 He has driven me away and made me walk in darkness rather than light; 3 indeed, he has turned his hand against me again and again, all day long. </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3647152"/>
          </a:xfrm>
          <a:prstGeom prst="rect">
            <a:avLst/>
          </a:prstGeom>
          <a:noFill/>
        </p:spPr>
        <p:txBody>
          <a:bodyPr wrap="square" rtlCol="0">
            <a:spAutoFit/>
          </a:bodyPr>
          <a:lstStyle/>
          <a:p>
            <a:pPr lvl="0"/>
            <a:r>
              <a:rPr lang="en-US" sz="3300" dirty="0">
                <a:solidFill>
                  <a:prstClr val="white"/>
                </a:solidFill>
              </a:rPr>
              <a:t>1 </a:t>
            </a:r>
            <a:r>
              <a:rPr lang="zh-CN" altLang="en-US" sz="3300" dirty="0">
                <a:solidFill>
                  <a:prstClr val="white"/>
                </a:solidFill>
              </a:rPr>
              <a:t>我 是 因 耶 和 華 忿 怒 的 杖 ， 遭 遇 困 苦 的 人 。</a:t>
            </a:r>
            <a:r>
              <a:rPr lang="en-US" altLang="zh-CN" sz="3300" dirty="0">
                <a:solidFill>
                  <a:prstClr val="white"/>
                </a:solidFill>
              </a:rPr>
              <a:t>2 </a:t>
            </a:r>
            <a:r>
              <a:rPr lang="zh-CN" altLang="en-US" sz="3300" dirty="0">
                <a:solidFill>
                  <a:prstClr val="white"/>
                </a:solidFill>
              </a:rPr>
              <a:t>他 引 導 我 ， 使 我 行 在 黑 暗 中 ， 不 行 在 光 明 裡 。</a:t>
            </a:r>
            <a:r>
              <a:rPr lang="en-US" altLang="zh-CN" sz="3300" dirty="0">
                <a:solidFill>
                  <a:prstClr val="white"/>
                </a:solidFill>
              </a:rPr>
              <a:t>3 </a:t>
            </a:r>
            <a:r>
              <a:rPr lang="zh-CN" altLang="en-US" sz="3300" dirty="0">
                <a:solidFill>
                  <a:prstClr val="white"/>
                </a:solidFill>
              </a:rPr>
              <a:t>他 真 是 終 日 再 三 反 手 攻 擊 我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3139321"/>
          </a:xfrm>
          <a:prstGeom prst="rect">
            <a:avLst/>
          </a:prstGeom>
          <a:noFill/>
        </p:spPr>
        <p:txBody>
          <a:bodyPr wrap="square" rtlCol="0">
            <a:spAutoFit/>
          </a:bodyPr>
          <a:lstStyle/>
          <a:p>
            <a:pPr lvl="0"/>
            <a:r>
              <a:rPr lang="en-US" sz="3300" dirty="0">
                <a:solidFill>
                  <a:prstClr val="white"/>
                </a:solidFill>
              </a:rPr>
              <a:t>17 I have been deprived of peace; I have forgotten what prosperity is. 18 So I say, “My splendor is gone and all that I had hoped from the LORD.”</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2631490"/>
          </a:xfrm>
          <a:prstGeom prst="rect">
            <a:avLst/>
          </a:prstGeom>
          <a:noFill/>
        </p:spPr>
        <p:txBody>
          <a:bodyPr wrap="square" rtlCol="0">
            <a:spAutoFit/>
          </a:bodyPr>
          <a:lstStyle/>
          <a:p>
            <a:pPr lvl="0"/>
            <a:r>
              <a:rPr lang="en-US" sz="3300" dirty="0">
                <a:solidFill>
                  <a:prstClr val="white"/>
                </a:solidFill>
              </a:rPr>
              <a:t>17 </a:t>
            </a:r>
            <a:r>
              <a:rPr lang="zh-CN" altLang="en-US" sz="3300" dirty="0">
                <a:solidFill>
                  <a:prstClr val="white"/>
                </a:solidFill>
              </a:rPr>
              <a:t>你 使 我 遠 離 平 安 ， 我 忘 記 好 處 。</a:t>
            </a:r>
            <a:r>
              <a:rPr lang="en-US" altLang="zh-CN" sz="3300" dirty="0">
                <a:solidFill>
                  <a:prstClr val="white"/>
                </a:solidFill>
              </a:rPr>
              <a:t>18 </a:t>
            </a:r>
            <a:r>
              <a:rPr lang="zh-CN" altLang="en-US" sz="3300" dirty="0">
                <a:solidFill>
                  <a:prstClr val="white"/>
                </a:solidFill>
              </a:rPr>
              <a:t>我 就 說 ： 我 的 力 量 衰 敗 ； 我 在 耶 和 華 那 裡 毫 無 指 望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290259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3139321"/>
          </a:xfrm>
          <a:prstGeom prst="rect">
            <a:avLst/>
          </a:prstGeom>
          <a:noFill/>
        </p:spPr>
        <p:txBody>
          <a:bodyPr wrap="square" rtlCol="0">
            <a:spAutoFit/>
          </a:bodyPr>
          <a:lstStyle/>
          <a:p>
            <a:pPr lvl="0"/>
            <a:r>
              <a:rPr lang="en-US" sz="3300" dirty="0">
                <a:solidFill>
                  <a:prstClr val="white"/>
                </a:solidFill>
              </a:rPr>
              <a:t>10 Like a bear lying in wait, like a lion in hiding, 11 he dragged me from the path and mangled me and left me without help. </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2631490"/>
          </a:xfrm>
          <a:prstGeom prst="rect">
            <a:avLst/>
          </a:prstGeom>
          <a:noFill/>
        </p:spPr>
        <p:txBody>
          <a:bodyPr wrap="square" rtlCol="0">
            <a:spAutoFit/>
          </a:bodyPr>
          <a:lstStyle/>
          <a:p>
            <a:pPr lvl="0"/>
            <a:r>
              <a:rPr lang="en-US" sz="3300" dirty="0">
                <a:solidFill>
                  <a:prstClr val="white"/>
                </a:solidFill>
              </a:rPr>
              <a:t>10 </a:t>
            </a:r>
            <a:r>
              <a:rPr lang="zh-CN" altLang="en-US" sz="3300" dirty="0">
                <a:solidFill>
                  <a:prstClr val="white"/>
                </a:solidFill>
              </a:rPr>
              <a:t>他 向 我 如 熊 埋 伏 ， 如 獅 子 在 隱 密 處 。</a:t>
            </a:r>
            <a:r>
              <a:rPr lang="en-US" altLang="zh-CN" sz="3300" dirty="0">
                <a:solidFill>
                  <a:prstClr val="white"/>
                </a:solidFill>
              </a:rPr>
              <a:t>11 </a:t>
            </a:r>
            <a:r>
              <a:rPr lang="zh-CN" altLang="en-US" sz="3300" dirty="0">
                <a:solidFill>
                  <a:prstClr val="white"/>
                </a:solidFill>
              </a:rPr>
              <a:t>他 使 我 轉 離 正 路 ， 將 我 撕 碎 ， 使 我 淒 涼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228557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2631490"/>
          </a:xfrm>
          <a:prstGeom prst="rect">
            <a:avLst/>
          </a:prstGeom>
          <a:noFill/>
        </p:spPr>
        <p:txBody>
          <a:bodyPr wrap="square" rtlCol="0">
            <a:spAutoFit/>
          </a:bodyPr>
          <a:lstStyle/>
          <a:p>
            <a:pPr lvl="0"/>
            <a:r>
              <a:rPr lang="en-US" sz="3300" dirty="0">
                <a:solidFill>
                  <a:prstClr val="white"/>
                </a:solidFill>
              </a:rPr>
              <a:t>12 He drew his bow and made me the target for his arrows. 13 He pierced my heart with arrows from his quiver. </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2123658"/>
          </a:xfrm>
          <a:prstGeom prst="rect">
            <a:avLst/>
          </a:prstGeom>
          <a:noFill/>
        </p:spPr>
        <p:txBody>
          <a:bodyPr wrap="square" rtlCol="0">
            <a:spAutoFit/>
          </a:bodyPr>
          <a:lstStyle/>
          <a:p>
            <a:pPr lvl="0"/>
            <a:r>
              <a:rPr lang="en-US" sz="3300" dirty="0">
                <a:solidFill>
                  <a:prstClr val="white"/>
                </a:solidFill>
              </a:rPr>
              <a:t>12 </a:t>
            </a:r>
            <a:r>
              <a:rPr lang="zh-CN" altLang="en-US" sz="3300" dirty="0">
                <a:solidFill>
                  <a:prstClr val="white"/>
                </a:solidFill>
              </a:rPr>
              <a:t>他 張 弓 將 我 當 作 箭 靶 子 。</a:t>
            </a:r>
            <a:r>
              <a:rPr lang="en-US" altLang="zh-CN" sz="3300" dirty="0">
                <a:solidFill>
                  <a:prstClr val="white"/>
                </a:solidFill>
              </a:rPr>
              <a:t>13 </a:t>
            </a:r>
            <a:r>
              <a:rPr lang="zh-CN" altLang="en-US" sz="3300" dirty="0">
                <a:solidFill>
                  <a:prstClr val="white"/>
                </a:solidFill>
              </a:rPr>
              <a:t>他 把 箭 袋 中 的 箭 射 入 我 的 肺 腑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356327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4662815"/>
          </a:xfrm>
          <a:prstGeom prst="rect">
            <a:avLst/>
          </a:prstGeom>
          <a:noFill/>
        </p:spPr>
        <p:txBody>
          <a:bodyPr wrap="square" rtlCol="0">
            <a:spAutoFit/>
          </a:bodyPr>
          <a:lstStyle/>
          <a:p>
            <a:pPr lvl="0"/>
            <a:r>
              <a:rPr lang="en-US" sz="3300" dirty="0">
                <a:solidFill>
                  <a:prstClr val="white"/>
                </a:solidFill>
              </a:rPr>
              <a:t>7 He has walled me in so I cannot escape; he has weighed me down with chains. 8 Even when I call out or cry for help, he shuts out my prayer. 9 He has barred my way with blocks of stone; he has made my paths crooked. </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4154984"/>
          </a:xfrm>
          <a:prstGeom prst="rect">
            <a:avLst/>
          </a:prstGeom>
          <a:noFill/>
        </p:spPr>
        <p:txBody>
          <a:bodyPr wrap="square" rtlCol="0">
            <a:spAutoFit/>
          </a:bodyPr>
          <a:lstStyle/>
          <a:p>
            <a:pPr lvl="0"/>
            <a:r>
              <a:rPr lang="en-US" sz="3300" dirty="0">
                <a:solidFill>
                  <a:prstClr val="white"/>
                </a:solidFill>
              </a:rPr>
              <a:t>7 </a:t>
            </a:r>
            <a:r>
              <a:rPr lang="zh-CN" altLang="en-US" sz="3300" dirty="0">
                <a:solidFill>
                  <a:prstClr val="white"/>
                </a:solidFill>
              </a:rPr>
              <a:t>他 用 籬 笆 圍 住 我 ， 使 我 不 能 出 去 ； 他 使 我 的 銅 鍊 沉 重 。</a:t>
            </a:r>
            <a:r>
              <a:rPr lang="en-US" altLang="zh-CN" sz="3300" dirty="0">
                <a:solidFill>
                  <a:prstClr val="white"/>
                </a:solidFill>
              </a:rPr>
              <a:t>8 </a:t>
            </a:r>
            <a:r>
              <a:rPr lang="zh-CN" altLang="en-US" sz="3300" dirty="0">
                <a:solidFill>
                  <a:prstClr val="white"/>
                </a:solidFill>
              </a:rPr>
              <a:t>我 哀 號 求 救 ； 他 使 我 的 禱 告 不 得 上 達 。</a:t>
            </a:r>
            <a:r>
              <a:rPr lang="en-US" altLang="zh-CN" sz="3300" dirty="0">
                <a:solidFill>
                  <a:prstClr val="white"/>
                </a:solidFill>
              </a:rPr>
              <a:t>9 </a:t>
            </a:r>
            <a:r>
              <a:rPr lang="zh-CN" altLang="en-US" sz="3300" dirty="0">
                <a:solidFill>
                  <a:prstClr val="white"/>
                </a:solidFill>
              </a:rPr>
              <a:t>他 用 鑿 過 的 石 頭 擋 住 我 的 道 ； 他 使 我 的 路 彎 曲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218090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3647152"/>
          </a:xfrm>
          <a:prstGeom prst="rect">
            <a:avLst/>
          </a:prstGeom>
          <a:noFill/>
        </p:spPr>
        <p:txBody>
          <a:bodyPr wrap="square" rtlCol="0">
            <a:spAutoFit/>
          </a:bodyPr>
          <a:lstStyle/>
          <a:p>
            <a:pPr lvl="0"/>
            <a:r>
              <a:rPr lang="en-US" altLang="zh-CN" sz="3300" dirty="0">
                <a:solidFill>
                  <a:prstClr val="white"/>
                </a:solidFill>
              </a:rPr>
              <a:t>18 </a:t>
            </a:r>
            <a:r>
              <a:rPr lang="en-US" sz="3300" u="sng" dirty="0">
                <a:solidFill>
                  <a:prstClr val="white"/>
                </a:solidFill>
              </a:rPr>
              <a:t>The LORD is righteous, yet I rebelled against his command</a:t>
            </a:r>
            <a:r>
              <a:rPr lang="en-US" sz="3300" dirty="0">
                <a:solidFill>
                  <a:prstClr val="white"/>
                </a:solidFill>
              </a:rPr>
              <a:t>. Listen, all you peoples; look on my suffering. My young men and young women have gone into exile. </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3647152"/>
          </a:xfrm>
          <a:prstGeom prst="rect">
            <a:avLst/>
          </a:prstGeom>
          <a:noFill/>
        </p:spPr>
        <p:txBody>
          <a:bodyPr wrap="square" rtlCol="0">
            <a:spAutoFit/>
          </a:bodyPr>
          <a:lstStyle/>
          <a:p>
            <a:pPr lvl="0"/>
            <a:r>
              <a:rPr lang="en-US" sz="3300" dirty="0">
                <a:solidFill>
                  <a:prstClr val="white"/>
                </a:solidFill>
              </a:rPr>
              <a:t>18 </a:t>
            </a:r>
            <a:r>
              <a:rPr lang="zh-CN" altLang="en-US" sz="3300" u="sng" dirty="0">
                <a:solidFill>
                  <a:prstClr val="white"/>
                </a:solidFill>
              </a:rPr>
              <a:t>耶 和 華 是 公 義 的 ！ 他 這 樣 待 我 ， 是 因 我 違 背 他 的 命 令 </a:t>
            </a:r>
            <a:r>
              <a:rPr lang="zh-CN" altLang="en-US" sz="3300" dirty="0">
                <a:solidFill>
                  <a:prstClr val="white"/>
                </a:solidFill>
              </a:rPr>
              <a:t>。 眾 民 哪 ， 請 聽 我 的 話 ， 看 我 的 痛 苦 ； 我 的 處 女 和 少 年 人 都 被 擄 去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6" name="TextBox 5">
            <a:extLst>
              <a:ext uri="{FF2B5EF4-FFF2-40B4-BE49-F238E27FC236}">
                <a16:creationId xmlns:a16="http://schemas.microsoft.com/office/drawing/2014/main" id="{0265566E-3A3B-462E-9FE5-D14510B9480E}"/>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1</a:t>
            </a:r>
          </a:p>
        </p:txBody>
      </p:sp>
    </p:spTree>
    <p:extLst>
      <p:ext uri="{BB962C8B-B14F-4D97-AF65-F5344CB8AC3E}">
        <p14:creationId xmlns:p14="http://schemas.microsoft.com/office/powerpoint/2010/main" val="201396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4154984"/>
          </a:xfrm>
          <a:prstGeom prst="rect">
            <a:avLst/>
          </a:prstGeom>
          <a:noFill/>
        </p:spPr>
        <p:txBody>
          <a:bodyPr wrap="square" rtlCol="0">
            <a:spAutoFit/>
          </a:bodyPr>
          <a:lstStyle/>
          <a:p>
            <a:pPr lvl="0"/>
            <a:r>
              <a:rPr lang="en-US" altLang="zh-CN" sz="3300" dirty="0">
                <a:solidFill>
                  <a:prstClr val="white"/>
                </a:solidFill>
              </a:rPr>
              <a:t>20 See, LORD, how distressed I am! I am in torment within, and in my heart I am disturbed, </a:t>
            </a:r>
            <a:r>
              <a:rPr lang="en-US" altLang="zh-CN" sz="3300" u="sng" dirty="0">
                <a:solidFill>
                  <a:prstClr val="white"/>
                </a:solidFill>
              </a:rPr>
              <a:t>for I have been most rebellious</a:t>
            </a:r>
            <a:r>
              <a:rPr lang="en-US" altLang="zh-CN" sz="3300" dirty="0">
                <a:solidFill>
                  <a:prstClr val="white"/>
                </a:solidFill>
              </a:rPr>
              <a:t>. Outside, the sword bereaves; inside, there is only death. </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3647152"/>
          </a:xfrm>
          <a:prstGeom prst="rect">
            <a:avLst/>
          </a:prstGeom>
          <a:noFill/>
        </p:spPr>
        <p:txBody>
          <a:bodyPr wrap="square" rtlCol="0">
            <a:spAutoFit/>
          </a:bodyPr>
          <a:lstStyle/>
          <a:p>
            <a:pPr lvl="0"/>
            <a:r>
              <a:rPr lang="en-US" altLang="zh-CN" sz="3300" dirty="0">
                <a:solidFill>
                  <a:prstClr val="white"/>
                </a:solidFill>
              </a:rPr>
              <a:t>20 </a:t>
            </a:r>
            <a:r>
              <a:rPr lang="zh-CN" altLang="en-US" sz="3300" dirty="0">
                <a:solidFill>
                  <a:prstClr val="white"/>
                </a:solidFill>
              </a:rPr>
              <a:t>耶 和 華 啊 ， 求 你 觀 看 ， 因 為 我 在 急 難 中 。 我 心 腸 擾 亂 ； 我 心 在 我 裡 面 翻 轉 ， </a:t>
            </a:r>
            <a:r>
              <a:rPr lang="zh-CN" altLang="en-US" sz="3300" u="sng" dirty="0">
                <a:solidFill>
                  <a:prstClr val="white"/>
                </a:solidFill>
              </a:rPr>
              <a:t>因 我 大 大 悖 逆 </a:t>
            </a:r>
            <a:r>
              <a:rPr lang="zh-CN" altLang="en-US" sz="3300" dirty="0">
                <a:solidFill>
                  <a:prstClr val="white"/>
                </a:solidFill>
              </a:rPr>
              <a:t>。 在 外 ， 刀 劍 使 人 喪 子 ； 在 家 ， 猶 如 死 亡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6" name="TextBox 5">
            <a:extLst>
              <a:ext uri="{FF2B5EF4-FFF2-40B4-BE49-F238E27FC236}">
                <a16:creationId xmlns:a16="http://schemas.microsoft.com/office/drawing/2014/main" id="{0265566E-3A3B-462E-9FE5-D14510B9480E}"/>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1</a:t>
            </a:r>
          </a:p>
        </p:txBody>
      </p:sp>
    </p:spTree>
    <p:extLst>
      <p:ext uri="{BB962C8B-B14F-4D97-AF65-F5344CB8AC3E}">
        <p14:creationId xmlns:p14="http://schemas.microsoft.com/office/powerpoint/2010/main" val="222687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785652"/>
          </a:xfrm>
          <a:prstGeom prst="rect">
            <a:avLst/>
          </a:prstGeom>
          <a:noFill/>
        </p:spPr>
        <p:txBody>
          <a:bodyPr wrap="square" rtlCol="0">
            <a:spAutoFit/>
          </a:bodyPr>
          <a:lstStyle/>
          <a:p>
            <a:pPr lvl="0"/>
            <a:r>
              <a:rPr lang="en-US" sz="4000" dirty="0">
                <a:solidFill>
                  <a:prstClr val="white"/>
                </a:solidFill>
              </a:rPr>
              <a:t>Going from “He” to “You” is also to make clear that Sin is not a distant, abstract offence against a distant, abstract concept</a:t>
            </a:r>
          </a:p>
          <a:p>
            <a:pPr lvl="0"/>
            <a:r>
              <a:rPr lang="en-US" sz="4000" dirty="0">
                <a:solidFill>
                  <a:prstClr val="white"/>
                </a:solidFill>
              </a:rPr>
              <a:t>BUT</a:t>
            </a:r>
            <a:br>
              <a:rPr lang="en-US" sz="4000" dirty="0">
                <a:solidFill>
                  <a:prstClr val="white"/>
                </a:solidFill>
              </a:rPr>
            </a:br>
            <a:r>
              <a:rPr lang="en-US" sz="4000" dirty="0">
                <a:solidFill>
                  <a:prstClr val="white"/>
                </a:solidFill>
              </a:rPr>
              <a:t>a real, relational assault on a real, relational God.</a:t>
            </a:r>
          </a:p>
        </p:txBody>
      </p:sp>
      <p:sp>
        <p:nvSpPr>
          <p:cNvPr id="3" name="TextBox 2"/>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sng" strike="noStrike" kern="1200" cap="none" spc="0" normalizeH="0" baseline="0" noProof="0">
                <a:ln>
                  <a:noFill/>
                </a:ln>
                <a:solidFill>
                  <a:prstClr val="white"/>
                </a:solidFill>
                <a:effectLst/>
                <a:uLnTx/>
                <a:uFillTx/>
                <a:latin typeface="Calibri"/>
                <a:ea typeface="宋体" panose="02010600030101010101" pitchFamily="2" charset="-122"/>
                <a:cs typeface="+mn-cs"/>
              </a:rPr>
              <a:t>The Killer Pain, To Him</a:t>
            </a:r>
            <a:endParaRPr kumimoji="0" lang="en-US" sz="4000" b="0" i="0" u="sng"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0D3DFEF0-6C8D-4C4B-B1AA-DCD5ECE55351}"/>
              </a:ext>
            </a:extLst>
          </p:cNvPr>
          <p:cNvGraphicFramePr>
            <a:graphicFrameLocks noGrp="1"/>
          </p:cNvGraphicFramePr>
          <p:nvPr/>
        </p:nvGraphicFramePr>
        <p:xfrm>
          <a:off x="3273552" y="3726021"/>
          <a:ext cx="2596896" cy="274320"/>
        </p:xfrm>
        <a:graphic>
          <a:graphicData uri="http://schemas.openxmlformats.org/drawingml/2006/table">
            <a:tbl>
              <a:tblPr/>
              <a:tblGrid>
                <a:gridCol w="2514600">
                  <a:extLst>
                    <a:ext uri="{9D8B030D-6E8A-4147-A177-3AD203B41FA5}">
                      <a16:colId xmlns:a16="http://schemas.microsoft.com/office/drawing/2014/main" val="4144799288"/>
                    </a:ext>
                  </a:extLst>
                </a:gridCol>
                <a:gridCol w="82296">
                  <a:extLst>
                    <a:ext uri="{9D8B030D-6E8A-4147-A177-3AD203B41FA5}">
                      <a16:colId xmlns:a16="http://schemas.microsoft.com/office/drawing/2014/main" val="1548297781"/>
                    </a:ext>
                  </a:extLst>
                </a:gridCol>
              </a:tblGrid>
              <a:tr h="0">
                <a:tc>
                  <a:txBody>
                    <a:bodyPr/>
                    <a:lstStyle/>
                    <a:p>
                      <a:pPr algn="r"/>
                      <a:r>
                        <a:rPr lang="he-IL"/>
                        <a:t>אֲנִ֤י</a:t>
                      </a:r>
                    </a:p>
                  </a:txBody>
                  <a:tcPr marL="0" marR="0" marT="0" marB="0" anchor="ctr">
                    <a:lnL>
                      <a:noFill/>
                    </a:lnL>
                    <a:lnR>
                      <a:noFill/>
                    </a:lnR>
                    <a:lnT>
                      <a:noFill/>
                    </a:lnT>
                    <a:lnB>
                      <a:noFill/>
                    </a:lnB>
                  </a:tcPr>
                </a:tc>
                <a:tc>
                  <a:txBody>
                    <a:bodyPr/>
                    <a:lstStyle/>
                    <a:p>
                      <a:pPr algn="r"/>
                      <a:r>
                        <a:rPr lang="en-US" dirty="0"/>
                        <a:t> </a:t>
                      </a:r>
                    </a:p>
                  </a:txBody>
                  <a:tcPr marL="0" marR="0" marT="0" marB="0" anchor="ctr">
                    <a:lnL>
                      <a:noFill/>
                    </a:lnL>
                    <a:lnR>
                      <a:noFill/>
                    </a:lnR>
                    <a:lnT>
                      <a:noFill/>
                    </a:lnT>
                    <a:lnB>
                      <a:noFill/>
                    </a:lnB>
                  </a:tcPr>
                </a:tc>
                <a:extLst>
                  <a:ext uri="{0D108BD9-81ED-4DB2-BD59-A6C34878D82A}">
                    <a16:rowId xmlns:a16="http://schemas.microsoft.com/office/drawing/2014/main" val="3456392671"/>
                  </a:ext>
                </a:extLst>
              </a:tr>
            </a:tbl>
          </a:graphicData>
        </a:graphic>
      </p:graphicFrame>
    </p:spTree>
    <p:extLst>
      <p:ext uri="{BB962C8B-B14F-4D97-AF65-F5344CB8AC3E}">
        <p14:creationId xmlns:p14="http://schemas.microsoft.com/office/powerpoint/2010/main" val="243988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938992"/>
          </a:xfrm>
          <a:prstGeom prst="rect">
            <a:avLst/>
          </a:prstGeom>
          <a:noFill/>
        </p:spPr>
        <p:txBody>
          <a:bodyPr wrap="square" rtlCol="0">
            <a:spAutoFit/>
          </a:bodyPr>
          <a:lstStyle/>
          <a:p>
            <a:pPr lvl="0"/>
            <a:r>
              <a:rPr lang="en-US" sz="4000" dirty="0">
                <a:solidFill>
                  <a:prstClr val="white"/>
                </a:solidFill>
              </a:rPr>
              <a:t>Whatever the griefs we have from all kinds of causes, God invites us to lift up all our words to Him.</a:t>
            </a:r>
          </a:p>
        </p:txBody>
      </p:sp>
      <p:sp>
        <p:nvSpPr>
          <p:cNvPr id="3" name="TextBox 2"/>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sng" strike="noStrike" kern="1200" cap="none" spc="0" normalizeH="0" baseline="0" noProof="0">
                <a:ln>
                  <a:noFill/>
                </a:ln>
                <a:solidFill>
                  <a:prstClr val="white"/>
                </a:solidFill>
                <a:effectLst/>
                <a:uLnTx/>
                <a:uFillTx/>
                <a:latin typeface="Calibri"/>
                <a:ea typeface="宋体" panose="02010600030101010101" pitchFamily="2" charset="-122"/>
                <a:cs typeface="+mn-cs"/>
              </a:rPr>
              <a:t>The Killer Pain, To Him</a:t>
            </a:r>
            <a:endParaRPr kumimoji="0" lang="en-US" sz="4000" b="0" i="0" u="sng"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0D3DFEF0-6C8D-4C4B-B1AA-DCD5ECE55351}"/>
              </a:ext>
            </a:extLst>
          </p:cNvPr>
          <p:cNvGraphicFramePr>
            <a:graphicFrameLocks noGrp="1"/>
          </p:cNvGraphicFramePr>
          <p:nvPr/>
        </p:nvGraphicFramePr>
        <p:xfrm>
          <a:off x="3273552" y="3726021"/>
          <a:ext cx="2596896" cy="274320"/>
        </p:xfrm>
        <a:graphic>
          <a:graphicData uri="http://schemas.openxmlformats.org/drawingml/2006/table">
            <a:tbl>
              <a:tblPr/>
              <a:tblGrid>
                <a:gridCol w="2514600">
                  <a:extLst>
                    <a:ext uri="{9D8B030D-6E8A-4147-A177-3AD203B41FA5}">
                      <a16:colId xmlns:a16="http://schemas.microsoft.com/office/drawing/2014/main" val="4144799288"/>
                    </a:ext>
                  </a:extLst>
                </a:gridCol>
                <a:gridCol w="82296">
                  <a:extLst>
                    <a:ext uri="{9D8B030D-6E8A-4147-A177-3AD203B41FA5}">
                      <a16:colId xmlns:a16="http://schemas.microsoft.com/office/drawing/2014/main" val="1548297781"/>
                    </a:ext>
                  </a:extLst>
                </a:gridCol>
              </a:tblGrid>
              <a:tr h="0">
                <a:tc>
                  <a:txBody>
                    <a:bodyPr/>
                    <a:lstStyle/>
                    <a:p>
                      <a:pPr algn="r"/>
                      <a:r>
                        <a:rPr lang="he-IL"/>
                        <a:t>אֲנִ֤י</a:t>
                      </a:r>
                    </a:p>
                  </a:txBody>
                  <a:tcPr marL="0" marR="0" marT="0" marB="0" anchor="ctr">
                    <a:lnL>
                      <a:noFill/>
                    </a:lnL>
                    <a:lnR>
                      <a:noFill/>
                    </a:lnR>
                    <a:lnT>
                      <a:noFill/>
                    </a:lnT>
                    <a:lnB>
                      <a:noFill/>
                    </a:lnB>
                  </a:tcPr>
                </a:tc>
                <a:tc>
                  <a:txBody>
                    <a:bodyPr/>
                    <a:lstStyle/>
                    <a:p>
                      <a:pPr algn="r"/>
                      <a:r>
                        <a:rPr lang="en-US" dirty="0"/>
                        <a:t> </a:t>
                      </a:r>
                    </a:p>
                  </a:txBody>
                  <a:tcPr marL="0" marR="0" marT="0" marB="0" anchor="ctr">
                    <a:lnL>
                      <a:noFill/>
                    </a:lnL>
                    <a:lnR>
                      <a:noFill/>
                    </a:lnR>
                    <a:lnT>
                      <a:noFill/>
                    </a:lnT>
                    <a:lnB>
                      <a:noFill/>
                    </a:lnB>
                  </a:tcPr>
                </a:tc>
                <a:extLst>
                  <a:ext uri="{0D108BD9-81ED-4DB2-BD59-A6C34878D82A}">
                    <a16:rowId xmlns:a16="http://schemas.microsoft.com/office/drawing/2014/main" val="3456392671"/>
                  </a:ext>
                </a:extLst>
              </a:tr>
            </a:tbl>
          </a:graphicData>
        </a:graphic>
      </p:graphicFrame>
    </p:spTree>
    <p:extLst>
      <p:ext uri="{BB962C8B-B14F-4D97-AF65-F5344CB8AC3E}">
        <p14:creationId xmlns:p14="http://schemas.microsoft.com/office/powerpoint/2010/main" val="82982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Our Pain Management</a:t>
            </a:r>
          </a:p>
        </p:txBody>
      </p:sp>
    </p:spTree>
    <p:extLst>
      <p:ext uri="{BB962C8B-B14F-4D97-AF65-F5344CB8AC3E}">
        <p14:creationId xmlns:p14="http://schemas.microsoft.com/office/powerpoint/2010/main" val="2955351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3170099"/>
          </a:xfrm>
          <a:prstGeom prst="rect">
            <a:avLst/>
          </a:prstGeom>
          <a:noFill/>
        </p:spPr>
        <p:txBody>
          <a:bodyPr wrap="square" rtlCol="0">
            <a:spAutoFit/>
          </a:bodyPr>
          <a:lstStyle/>
          <a:p>
            <a:pPr lvl="0"/>
            <a:r>
              <a:rPr lang="en-US" sz="4000" dirty="0">
                <a:solidFill>
                  <a:prstClr val="white"/>
                </a:solidFill>
              </a:rPr>
              <a:t>The Lord is the “You” to our “me,”</a:t>
            </a:r>
          </a:p>
          <a:p>
            <a:pPr lvl="0"/>
            <a:r>
              <a:rPr lang="en-US" sz="4000" dirty="0">
                <a:solidFill>
                  <a:prstClr val="white"/>
                </a:solidFill>
              </a:rPr>
              <a:t>the ever willing Companion and Comforter,</a:t>
            </a:r>
          </a:p>
          <a:p>
            <a:pPr lvl="0"/>
            <a:r>
              <a:rPr lang="en-US" sz="4000" dirty="0">
                <a:solidFill>
                  <a:prstClr val="white"/>
                </a:solidFill>
              </a:rPr>
              <a:t>the Shepherd who would rather the rod of protection (</a:t>
            </a:r>
            <a:r>
              <a:rPr lang="en-US" sz="4000" dirty="0" err="1">
                <a:solidFill>
                  <a:prstClr val="white"/>
                </a:solidFill>
              </a:rPr>
              <a:t>Psa</a:t>
            </a:r>
            <a:r>
              <a:rPr lang="en-US" sz="4000" dirty="0">
                <a:solidFill>
                  <a:prstClr val="white"/>
                </a:solidFill>
              </a:rPr>
              <a:t> 23:4) than the rod of discipline (La 3:1).</a:t>
            </a:r>
          </a:p>
        </p:txBody>
      </p:sp>
      <p:sp>
        <p:nvSpPr>
          <p:cNvPr id="3" name="TextBox 2"/>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sng" strike="noStrike" kern="1200" cap="none" spc="0" normalizeH="0" baseline="0" noProof="0">
                <a:ln>
                  <a:noFill/>
                </a:ln>
                <a:solidFill>
                  <a:prstClr val="white"/>
                </a:solidFill>
                <a:effectLst/>
                <a:uLnTx/>
                <a:uFillTx/>
                <a:latin typeface="Calibri"/>
                <a:ea typeface="宋体" panose="02010600030101010101" pitchFamily="2" charset="-122"/>
                <a:cs typeface="+mn-cs"/>
              </a:rPr>
              <a:t>The Killer Pain, To Him</a:t>
            </a:r>
            <a:endParaRPr kumimoji="0" lang="en-US" sz="4000" b="0" i="0" u="sng"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0D3DFEF0-6C8D-4C4B-B1AA-DCD5ECE55351}"/>
              </a:ext>
            </a:extLst>
          </p:cNvPr>
          <p:cNvGraphicFramePr>
            <a:graphicFrameLocks noGrp="1"/>
          </p:cNvGraphicFramePr>
          <p:nvPr/>
        </p:nvGraphicFramePr>
        <p:xfrm>
          <a:off x="3273552" y="3726021"/>
          <a:ext cx="2596896" cy="274320"/>
        </p:xfrm>
        <a:graphic>
          <a:graphicData uri="http://schemas.openxmlformats.org/drawingml/2006/table">
            <a:tbl>
              <a:tblPr/>
              <a:tblGrid>
                <a:gridCol w="2514600">
                  <a:extLst>
                    <a:ext uri="{9D8B030D-6E8A-4147-A177-3AD203B41FA5}">
                      <a16:colId xmlns:a16="http://schemas.microsoft.com/office/drawing/2014/main" val="4144799288"/>
                    </a:ext>
                  </a:extLst>
                </a:gridCol>
                <a:gridCol w="82296">
                  <a:extLst>
                    <a:ext uri="{9D8B030D-6E8A-4147-A177-3AD203B41FA5}">
                      <a16:colId xmlns:a16="http://schemas.microsoft.com/office/drawing/2014/main" val="1548297781"/>
                    </a:ext>
                  </a:extLst>
                </a:gridCol>
              </a:tblGrid>
              <a:tr h="0">
                <a:tc>
                  <a:txBody>
                    <a:bodyPr/>
                    <a:lstStyle/>
                    <a:p>
                      <a:pPr algn="r"/>
                      <a:r>
                        <a:rPr lang="he-IL"/>
                        <a:t>אֲנִ֤י</a:t>
                      </a:r>
                    </a:p>
                  </a:txBody>
                  <a:tcPr marL="0" marR="0" marT="0" marB="0" anchor="ctr">
                    <a:lnL>
                      <a:noFill/>
                    </a:lnL>
                    <a:lnR>
                      <a:noFill/>
                    </a:lnR>
                    <a:lnT>
                      <a:noFill/>
                    </a:lnT>
                    <a:lnB>
                      <a:noFill/>
                    </a:lnB>
                  </a:tcPr>
                </a:tc>
                <a:tc>
                  <a:txBody>
                    <a:bodyPr/>
                    <a:lstStyle/>
                    <a:p>
                      <a:pPr algn="r"/>
                      <a:r>
                        <a:rPr lang="en-US" dirty="0"/>
                        <a:t> </a:t>
                      </a:r>
                    </a:p>
                  </a:txBody>
                  <a:tcPr marL="0" marR="0" marT="0" marB="0" anchor="ctr">
                    <a:lnL>
                      <a:noFill/>
                    </a:lnL>
                    <a:lnR>
                      <a:noFill/>
                    </a:lnR>
                    <a:lnT>
                      <a:noFill/>
                    </a:lnT>
                    <a:lnB>
                      <a:noFill/>
                    </a:lnB>
                  </a:tcPr>
                </a:tc>
                <a:extLst>
                  <a:ext uri="{0D108BD9-81ED-4DB2-BD59-A6C34878D82A}">
                    <a16:rowId xmlns:a16="http://schemas.microsoft.com/office/drawing/2014/main" val="3456392671"/>
                  </a:ext>
                </a:extLst>
              </a:tr>
            </a:tbl>
          </a:graphicData>
        </a:graphic>
      </p:graphicFrame>
    </p:spTree>
    <p:extLst>
      <p:ext uri="{BB962C8B-B14F-4D97-AF65-F5344CB8AC3E}">
        <p14:creationId xmlns:p14="http://schemas.microsoft.com/office/powerpoint/2010/main" val="4001440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554545"/>
          </a:xfrm>
          <a:prstGeom prst="rect">
            <a:avLst/>
          </a:prstGeom>
          <a:noFill/>
        </p:spPr>
        <p:txBody>
          <a:bodyPr wrap="square" rtlCol="0">
            <a:spAutoFit/>
          </a:bodyPr>
          <a:lstStyle/>
          <a:p>
            <a:pPr lvl="0"/>
            <a:r>
              <a:rPr lang="en-US" sz="4000" i="1" dirty="0">
                <a:solidFill>
                  <a:prstClr val="white"/>
                </a:solidFill>
              </a:rPr>
              <a:t>Will you and I forfeit peace,</a:t>
            </a:r>
          </a:p>
          <a:p>
            <a:pPr lvl="0"/>
            <a:r>
              <a:rPr lang="en-US" sz="4000" i="1" dirty="0">
                <a:solidFill>
                  <a:prstClr val="white"/>
                </a:solidFill>
              </a:rPr>
              <a:t>or needlessly bear pain alone,</a:t>
            </a:r>
          </a:p>
          <a:p>
            <a:pPr lvl="0"/>
            <a:r>
              <a:rPr lang="en-US" sz="4000" i="1" dirty="0">
                <a:solidFill>
                  <a:prstClr val="white"/>
                </a:solidFill>
              </a:rPr>
              <a:t>because we do not carry every killer pain to God in prayer?</a:t>
            </a:r>
          </a:p>
        </p:txBody>
      </p:sp>
      <p:sp>
        <p:nvSpPr>
          <p:cNvPr id="3" name="TextBox 2"/>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sng" strike="noStrike" kern="1200" cap="none" spc="0" normalizeH="0" baseline="0" noProof="0">
                <a:ln>
                  <a:noFill/>
                </a:ln>
                <a:solidFill>
                  <a:prstClr val="white"/>
                </a:solidFill>
                <a:effectLst/>
                <a:uLnTx/>
                <a:uFillTx/>
                <a:latin typeface="Calibri"/>
                <a:ea typeface="宋体" panose="02010600030101010101" pitchFamily="2" charset="-122"/>
                <a:cs typeface="+mn-cs"/>
              </a:rPr>
              <a:t>The Killer Pain, To Him</a:t>
            </a:r>
            <a:endParaRPr kumimoji="0" lang="en-US" sz="4000" b="0" i="0" u="sng"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0D3DFEF0-6C8D-4C4B-B1AA-DCD5ECE55351}"/>
              </a:ext>
            </a:extLst>
          </p:cNvPr>
          <p:cNvGraphicFramePr>
            <a:graphicFrameLocks noGrp="1"/>
          </p:cNvGraphicFramePr>
          <p:nvPr/>
        </p:nvGraphicFramePr>
        <p:xfrm>
          <a:off x="3273552" y="3726021"/>
          <a:ext cx="2596896" cy="274320"/>
        </p:xfrm>
        <a:graphic>
          <a:graphicData uri="http://schemas.openxmlformats.org/drawingml/2006/table">
            <a:tbl>
              <a:tblPr/>
              <a:tblGrid>
                <a:gridCol w="2514600">
                  <a:extLst>
                    <a:ext uri="{9D8B030D-6E8A-4147-A177-3AD203B41FA5}">
                      <a16:colId xmlns:a16="http://schemas.microsoft.com/office/drawing/2014/main" val="4144799288"/>
                    </a:ext>
                  </a:extLst>
                </a:gridCol>
                <a:gridCol w="82296">
                  <a:extLst>
                    <a:ext uri="{9D8B030D-6E8A-4147-A177-3AD203B41FA5}">
                      <a16:colId xmlns:a16="http://schemas.microsoft.com/office/drawing/2014/main" val="1548297781"/>
                    </a:ext>
                  </a:extLst>
                </a:gridCol>
              </a:tblGrid>
              <a:tr h="0">
                <a:tc>
                  <a:txBody>
                    <a:bodyPr/>
                    <a:lstStyle/>
                    <a:p>
                      <a:pPr algn="r"/>
                      <a:r>
                        <a:rPr lang="he-IL"/>
                        <a:t>אֲנִ֤י</a:t>
                      </a:r>
                    </a:p>
                  </a:txBody>
                  <a:tcPr marL="0" marR="0" marT="0" marB="0" anchor="ctr">
                    <a:lnL>
                      <a:noFill/>
                    </a:lnL>
                    <a:lnR>
                      <a:noFill/>
                    </a:lnR>
                    <a:lnT>
                      <a:noFill/>
                    </a:lnT>
                    <a:lnB>
                      <a:noFill/>
                    </a:lnB>
                  </a:tcPr>
                </a:tc>
                <a:tc>
                  <a:txBody>
                    <a:bodyPr/>
                    <a:lstStyle/>
                    <a:p>
                      <a:pPr algn="r"/>
                      <a:r>
                        <a:rPr lang="en-US" dirty="0"/>
                        <a:t> </a:t>
                      </a:r>
                    </a:p>
                  </a:txBody>
                  <a:tcPr marL="0" marR="0" marT="0" marB="0" anchor="ctr">
                    <a:lnL>
                      <a:noFill/>
                    </a:lnL>
                    <a:lnR>
                      <a:noFill/>
                    </a:lnR>
                    <a:lnT>
                      <a:noFill/>
                    </a:lnT>
                    <a:lnB>
                      <a:noFill/>
                    </a:lnB>
                  </a:tcPr>
                </a:tc>
                <a:extLst>
                  <a:ext uri="{0D108BD9-81ED-4DB2-BD59-A6C34878D82A}">
                    <a16:rowId xmlns:a16="http://schemas.microsoft.com/office/drawing/2014/main" val="3456392671"/>
                  </a:ext>
                </a:extLst>
              </a:tr>
            </a:tbl>
          </a:graphicData>
        </a:graphic>
      </p:graphicFrame>
    </p:spTree>
    <p:extLst>
      <p:ext uri="{BB962C8B-B14F-4D97-AF65-F5344CB8AC3E}">
        <p14:creationId xmlns:p14="http://schemas.microsoft.com/office/powerpoint/2010/main" val="171572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323439"/>
          </a:xfrm>
          <a:prstGeom prst="rect">
            <a:avLst/>
          </a:prstGeom>
          <a:noFill/>
        </p:spPr>
        <p:txBody>
          <a:bodyPr wrap="square" rtlCol="0">
            <a:spAutoFit/>
          </a:bodyPr>
          <a:lstStyle/>
          <a:p>
            <a:pPr lvl="0"/>
            <a:r>
              <a:rPr lang="en-US" sz="4000" b="1" dirty="0">
                <a:solidFill>
                  <a:prstClr val="white"/>
                </a:solidFill>
              </a:rPr>
              <a:t>Our faithful Lord is our hope. </a:t>
            </a:r>
          </a:p>
          <a:p>
            <a:pPr lvl="0"/>
            <a:r>
              <a:rPr lang="zh-CN" altLang="en-US" sz="4000" b="1" dirty="0">
                <a:solidFill>
                  <a:prstClr val="white"/>
                </a:solidFill>
              </a:rPr>
              <a:t>我們信實的主是我們的盼望。</a:t>
            </a:r>
            <a:endParaRPr kumimoji="0" lang="zh-CN" altLang="en-US" sz="40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 name="TextBox 2"/>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white"/>
                </a:solidFill>
                <a:effectLst/>
                <a:uLnTx/>
                <a:uFillTx/>
                <a:latin typeface="Calibri"/>
                <a:ea typeface="+mn-ea"/>
                <a:cs typeface="+mn-cs"/>
              </a:rPr>
              <a:t>The God-centering answer of La </a:t>
            </a:r>
            <a:r>
              <a:rPr lang="zh-CN" altLang="en-US" sz="3600" u="sng" dirty="0">
                <a:solidFill>
                  <a:prstClr val="white"/>
                </a:solidFill>
                <a:latin typeface="Calibri"/>
              </a:rPr>
              <a:t>哀 </a:t>
            </a:r>
            <a:r>
              <a:rPr kumimoji="0" lang="en-US" sz="4000" b="0" i="0" u="sng" strike="noStrike" kern="1200" cap="none" spc="0" normalizeH="0" baseline="0" noProof="0" dirty="0">
                <a:ln>
                  <a:noFill/>
                </a:ln>
                <a:solidFill>
                  <a:prstClr val="white"/>
                </a:solidFill>
                <a:effectLst/>
                <a:uLnTx/>
                <a:uFillTx/>
                <a:latin typeface="Calibri"/>
                <a:ea typeface="+mn-ea"/>
                <a:cs typeface="+mn-cs"/>
              </a:rPr>
              <a:t>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The Pain Killer,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7000" b="1" dirty="0">
                <a:solidFill>
                  <a:prstClr val="white"/>
                </a:solidFill>
                <a:latin typeface="Calibri"/>
                <a:ea typeface="宋体" panose="02010600030101010101" pitchFamily="2" charset="-122"/>
              </a:rPr>
              <a:t>To Us</a:t>
            </a:r>
            <a:endParaRPr kumimoji="0" lang="en-US" altLang="zh-CN" sz="70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12925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4662815"/>
          </a:xfrm>
          <a:prstGeom prst="rect">
            <a:avLst/>
          </a:prstGeom>
          <a:noFill/>
        </p:spPr>
        <p:txBody>
          <a:bodyPr wrap="square" rtlCol="0">
            <a:spAutoFit/>
          </a:bodyPr>
          <a:lstStyle/>
          <a:p>
            <a:pPr lvl="0"/>
            <a:r>
              <a:rPr lang="en-US" sz="3300" dirty="0">
                <a:solidFill>
                  <a:prstClr val="white"/>
                </a:solidFill>
              </a:rPr>
              <a:t>21 Yet this I call to mind and therefore I have hope: 22 Because of the LORD’s great love we are not consumed, for his compassions never fail. 23 They are new every morning; great is your faithfulness. </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4154984"/>
          </a:xfrm>
          <a:prstGeom prst="rect">
            <a:avLst/>
          </a:prstGeom>
          <a:noFill/>
        </p:spPr>
        <p:txBody>
          <a:bodyPr wrap="square" rtlCol="0">
            <a:spAutoFit/>
          </a:bodyPr>
          <a:lstStyle/>
          <a:p>
            <a:pPr lvl="0"/>
            <a:r>
              <a:rPr lang="en-US" sz="3300" dirty="0">
                <a:solidFill>
                  <a:prstClr val="white"/>
                </a:solidFill>
              </a:rPr>
              <a:t>21 </a:t>
            </a:r>
            <a:r>
              <a:rPr lang="zh-CN" altLang="en-US" sz="3300" dirty="0">
                <a:solidFill>
                  <a:prstClr val="white"/>
                </a:solidFill>
              </a:rPr>
              <a:t>我 想 起 這 事 ， 心 裡 就 有 指 望 。</a:t>
            </a:r>
            <a:r>
              <a:rPr lang="en-US" altLang="zh-CN" sz="3300" dirty="0">
                <a:solidFill>
                  <a:prstClr val="white"/>
                </a:solidFill>
              </a:rPr>
              <a:t>22 </a:t>
            </a:r>
            <a:r>
              <a:rPr lang="zh-CN" altLang="en-US" sz="3300" dirty="0">
                <a:solidFill>
                  <a:prstClr val="white"/>
                </a:solidFill>
              </a:rPr>
              <a:t>我 們 不 致 消 滅 ， 是 出 於 耶 和 華 諸 般 的 慈 愛 ； 是 因 他 的 憐 憫 不 致 斷 絕 。</a:t>
            </a:r>
            <a:r>
              <a:rPr lang="en-US" altLang="zh-CN" sz="3300" dirty="0">
                <a:solidFill>
                  <a:prstClr val="white"/>
                </a:solidFill>
              </a:rPr>
              <a:t>23 </a:t>
            </a:r>
            <a:r>
              <a:rPr lang="zh-CN" altLang="en-US" sz="3300" dirty="0">
                <a:solidFill>
                  <a:prstClr val="white"/>
                </a:solidFill>
              </a:rPr>
              <a:t>每 早 晨 ， 這 都 是 新 的 ； 你 的 誠 實 極 其 廣 大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12579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4662815"/>
          </a:xfrm>
          <a:prstGeom prst="rect">
            <a:avLst/>
          </a:prstGeom>
          <a:noFill/>
        </p:spPr>
        <p:txBody>
          <a:bodyPr wrap="square" rtlCol="0">
            <a:spAutoFit/>
          </a:bodyPr>
          <a:lstStyle/>
          <a:p>
            <a:pPr lvl="0"/>
            <a:r>
              <a:rPr lang="en-US" sz="3300" dirty="0">
                <a:solidFill>
                  <a:schemeClr val="tx1">
                    <a:lumMod val="50000"/>
                    <a:lumOff val="50000"/>
                  </a:schemeClr>
                </a:solidFill>
              </a:rPr>
              <a:t>21 Yet this I call to mind and therefore I have hope: 22 Because of the LORD’s </a:t>
            </a:r>
            <a:r>
              <a:rPr lang="en-US" sz="3300" dirty="0">
                <a:solidFill>
                  <a:schemeClr val="bg1"/>
                </a:solidFill>
              </a:rPr>
              <a:t>great love</a:t>
            </a:r>
            <a:r>
              <a:rPr lang="en-US" sz="3300" dirty="0">
                <a:solidFill>
                  <a:schemeClr val="tx1">
                    <a:lumMod val="50000"/>
                    <a:lumOff val="50000"/>
                  </a:schemeClr>
                </a:solidFill>
              </a:rPr>
              <a:t> we are not consumed, for his compassions never fail. 23 They are new every morning; great is your faithfulness. </a:t>
            </a:r>
            <a:endParaRPr kumimoji="0" lang="en-US" sz="3300" b="0" i="0" u="none" strike="noStrike" kern="1200" cap="none" spc="0" normalizeH="0" baseline="0" noProof="0" dirty="0">
              <a:ln>
                <a:noFill/>
              </a:ln>
              <a:solidFill>
                <a:schemeClr val="tx1">
                  <a:lumMod val="50000"/>
                  <a:lumOff val="50000"/>
                </a:schemeClr>
              </a:solidFill>
              <a:effectLst/>
              <a:uLnTx/>
              <a:uFillTx/>
              <a:latin typeface="Calibri"/>
            </a:endParaRPr>
          </a:p>
        </p:txBody>
      </p:sp>
      <p:sp>
        <p:nvSpPr>
          <p:cNvPr id="4" name="TextBox 3"/>
          <p:cNvSpPr txBox="1"/>
          <p:nvPr/>
        </p:nvSpPr>
        <p:spPr>
          <a:xfrm>
            <a:off x="4540469" y="609600"/>
            <a:ext cx="4603532" cy="4154984"/>
          </a:xfrm>
          <a:prstGeom prst="rect">
            <a:avLst/>
          </a:prstGeom>
          <a:noFill/>
        </p:spPr>
        <p:txBody>
          <a:bodyPr wrap="square" rtlCol="0">
            <a:spAutoFit/>
          </a:bodyPr>
          <a:lstStyle/>
          <a:p>
            <a:pPr lvl="0"/>
            <a:r>
              <a:rPr lang="en-US" sz="3300" dirty="0">
                <a:solidFill>
                  <a:schemeClr val="tx1">
                    <a:lumMod val="50000"/>
                    <a:lumOff val="50000"/>
                  </a:schemeClr>
                </a:solidFill>
              </a:rPr>
              <a:t>21 </a:t>
            </a:r>
            <a:r>
              <a:rPr lang="zh-CN" altLang="en-US" sz="3300" dirty="0">
                <a:solidFill>
                  <a:schemeClr val="tx1">
                    <a:lumMod val="50000"/>
                    <a:lumOff val="50000"/>
                  </a:schemeClr>
                </a:solidFill>
              </a:rPr>
              <a:t>我 想 起 這 事 ， 心 裡 就 有 指 望 。</a:t>
            </a:r>
            <a:r>
              <a:rPr lang="en-US" altLang="zh-CN" sz="3300" dirty="0">
                <a:solidFill>
                  <a:schemeClr val="tx1">
                    <a:lumMod val="50000"/>
                    <a:lumOff val="50000"/>
                  </a:schemeClr>
                </a:solidFill>
              </a:rPr>
              <a:t>22 </a:t>
            </a:r>
            <a:r>
              <a:rPr lang="zh-CN" altLang="en-US" sz="3300" dirty="0">
                <a:solidFill>
                  <a:schemeClr val="tx1">
                    <a:lumMod val="50000"/>
                    <a:lumOff val="50000"/>
                  </a:schemeClr>
                </a:solidFill>
              </a:rPr>
              <a:t>我 們 不 致 消 滅 ， 是 出 於 耶 和 華 諸 般 的 </a:t>
            </a:r>
            <a:r>
              <a:rPr lang="zh-CN" altLang="en-US" sz="3300" dirty="0">
                <a:solidFill>
                  <a:schemeClr val="bg1"/>
                </a:solidFill>
              </a:rPr>
              <a:t>慈 愛</a:t>
            </a:r>
            <a:r>
              <a:rPr lang="zh-CN" altLang="en-US" sz="3300" dirty="0">
                <a:solidFill>
                  <a:schemeClr val="tx1">
                    <a:lumMod val="50000"/>
                    <a:lumOff val="50000"/>
                  </a:schemeClr>
                </a:solidFill>
              </a:rPr>
              <a:t> ； 是 因 他 的 憐 憫 不 致 斷 絕 。</a:t>
            </a:r>
            <a:r>
              <a:rPr lang="en-US" altLang="zh-CN" sz="3300" dirty="0">
                <a:solidFill>
                  <a:schemeClr val="tx1">
                    <a:lumMod val="50000"/>
                    <a:lumOff val="50000"/>
                  </a:schemeClr>
                </a:solidFill>
              </a:rPr>
              <a:t>23 </a:t>
            </a:r>
            <a:r>
              <a:rPr lang="zh-CN" altLang="en-US" sz="3300" dirty="0">
                <a:solidFill>
                  <a:schemeClr val="tx1">
                    <a:lumMod val="50000"/>
                    <a:lumOff val="50000"/>
                  </a:schemeClr>
                </a:solidFill>
              </a:rPr>
              <a:t>每 早 晨 ， 這 都 是 新 的 ； 你 的 誠 實 極 其 廣 大 ！</a:t>
            </a:r>
            <a:endParaRPr kumimoji="0" lang="zh-TW" altLang="en-US" sz="3300" b="0" i="0" u="none" strike="noStrike" kern="1200" cap="none" spc="0" normalizeH="0" baseline="0" noProof="0" dirty="0">
              <a:ln>
                <a:noFill/>
              </a:ln>
              <a:solidFill>
                <a:schemeClr val="tx1">
                  <a:lumMod val="50000"/>
                  <a:lumOff val="50000"/>
                </a:schemeClr>
              </a:solidFill>
              <a:effectLst/>
              <a:uLnTx/>
              <a:uFillTx/>
              <a:latin typeface="Calibri"/>
              <a:ea typeface="新細明體" panose="02020500000000000000" pitchFamily="18" charset="-120"/>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853466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4662815"/>
          </a:xfrm>
          <a:prstGeom prst="rect">
            <a:avLst/>
          </a:prstGeom>
          <a:noFill/>
        </p:spPr>
        <p:txBody>
          <a:bodyPr wrap="square" rtlCol="0">
            <a:spAutoFit/>
          </a:bodyPr>
          <a:lstStyle/>
          <a:p>
            <a:pPr lvl="0"/>
            <a:r>
              <a:rPr lang="en-US" sz="3300" dirty="0">
                <a:solidFill>
                  <a:schemeClr val="tx1">
                    <a:lumMod val="50000"/>
                    <a:lumOff val="50000"/>
                  </a:schemeClr>
                </a:solidFill>
              </a:rPr>
              <a:t>21 Yet this I call to mind and therefore I have hope: 22 Because of the LORD’s great love we are not consumed, for his </a:t>
            </a:r>
            <a:r>
              <a:rPr lang="en-US" sz="3300" dirty="0">
                <a:solidFill>
                  <a:schemeClr val="bg1"/>
                </a:solidFill>
              </a:rPr>
              <a:t>compassions</a:t>
            </a:r>
            <a:r>
              <a:rPr lang="en-US" sz="3300" dirty="0">
                <a:solidFill>
                  <a:schemeClr val="tx1">
                    <a:lumMod val="50000"/>
                    <a:lumOff val="50000"/>
                  </a:schemeClr>
                </a:solidFill>
              </a:rPr>
              <a:t> never fail. 23 They are new every morning; great is your faithfulness. </a:t>
            </a:r>
            <a:endParaRPr kumimoji="0" lang="en-US" sz="3300" b="0" i="0" u="none" strike="noStrike" kern="1200" cap="none" spc="0" normalizeH="0" baseline="0" noProof="0" dirty="0">
              <a:ln>
                <a:noFill/>
              </a:ln>
              <a:solidFill>
                <a:schemeClr val="tx1">
                  <a:lumMod val="50000"/>
                  <a:lumOff val="50000"/>
                </a:schemeClr>
              </a:solidFill>
              <a:effectLst/>
              <a:uLnTx/>
              <a:uFillTx/>
              <a:latin typeface="Calibri"/>
            </a:endParaRPr>
          </a:p>
        </p:txBody>
      </p:sp>
      <p:sp>
        <p:nvSpPr>
          <p:cNvPr id="4" name="TextBox 3"/>
          <p:cNvSpPr txBox="1"/>
          <p:nvPr/>
        </p:nvSpPr>
        <p:spPr>
          <a:xfrm>
            <a:off x="4540469" y="609600"/>
            <a:ext cx="4603532" cy="4154984"/>
          </a:xfrm>
          <a:prstGeom prst="rect">
            <a:avLst/>
          </a:prstGeom>
          <a:noFill/>
        </p:spPr>
        <p:txBody>
          <a:bodyPr wrap="square" rtlCol="0">
            <a:spAutoFit/>
          </a:bodyPr>
          <a:lstStyle/>
          <a:p>
            <a:pPr lvl="0"/>
            <a:r>
              <a:rPr lang="en-US" sz="3300" dirty="0">
                <a:solidFill>
                  <a:schemeClr val="tx1">
                    <a:lumMod val="50000"/>
                    <a:lumOff val="50000"/>
                  </a:schemeClr>
                </a:solidFill>
              </a:rPr>
              <a:t>21 </a:t>
            </a:r>
            <a:r>
              <a:rPr lang="zh-CN" altLang="en-US" sz="3300" dirty="0">
                <a:solidFill>
                  <a:schemeClr val="tx1">
                    <a:lumMod val="50000"/>
                    <a:lumOff val="50000"/>
                  </a:schemeClr>
                </a:solidFill>
              </a:rPr>
              <a:t>我 想 起 這 事 ， 心 裡 就 有 指 望 。</a:t>
            </a:r>
            <a:r>
              <a:rPr lang="en-US" altLang="zh-CN" sz="3300" dirty="0">
                <a:solidFill>
                  <a:schemeClr val="tx1">
                    <a:lumMod val="50000"/>
                    <a:lumOff val="50000"/>
                  </a:schemeClr>
                </a:solidFill>
              </a:rPr>
              <a:t>22 </a:t>
            </a:r>
            <a:r>
              <a:rPr lang="zh-CN" altLang="en-US" sz="3300" dirty="0">
                <a:solidFill>
                  <a:schemeClr val="tx1">
                    <a:lumMod val="50000"/>
                    <a:lumOff val="50000"/>
                  </a:schemeClr>
                </a:solidFill>
              </a:rPr>
              <a:t>我 們 不 致 消 滅 ， 是 出 於 耶 和 華 諸 般 的 慈 愛 ； 是 因 他 的 </a:t>
            </a:r>
            <a:r>
              <a:rPr lang="zh-CN" altLang="en-US" sz="3300" dirty="0">
                <a:solidFill>
                  <a:schemeClr val="bg1"/>
                </a:solidFill>
              </a:rPr>
              <a:t>憐 憫</a:t>
            </a:r>
            <a:r>
              <a:rPr lang="zh-CN" altLang="en-US" sz="3300" dirty="0">
                <a:solidFill>
                  <a:schemeClr val="tx1">
                    <a:lumMod val="50000"/>
                    <a:lumOff val="50000"/>
                  </a:schemeClr>
                </a:solidFill>
              </a:rPr>
              <a:t> 不 致 斷 絕 。</a:t>
            </a:r>
            <a:r>
              <a:rPr lang="en-US" altLang="zh-CN" sz="3300" dirty="0">
                <a:solidFill>
                  <a:schemeClr val="tx1">
                    <a:lumMod val="50000"/>
                    <a:lumOff val="50000"/>
                  </a:schemeClr>
                </a:solidFill>
              </a:rPr>
              <a:t>23 </a:t>
            </a:r>
            <a:r>
              <a:rPr lang="zh-CN" altLang="en-US" sz="3300" dirty="0">
                <a:solidFill>
                  <a:schemeClr val="tx1">
                    <a:lumMod val="50000"/>
                    <a:lumOff val="50000"/>
                  </a:schemeClr>
                </a:solidFill>
              </a:rPr>
              <a:t>每 早 晨 ， 這 都 是 新 的 ； 你 的 誠 實 極 其 廣 大 ！</a:t>
            </a:r>
            <a:endParaRPr kumimoji="0" lang="zh-TW" altLang="en-US" sz="3300" b="0" i="0" u="none" strike="noStrike" kern="1200" cap="none" spc="0" normalizeH="0" baseline="0" noProof="0" dirty="0">
              <a:ln>
                <a:noFill/>
              </a:ln>
              <a:solidFill>
                <a:schemeClr val="tx1">
                  <a:lumMod val="50000"/>
                  <a:lumOff val="50000"/>
                </a:schemeClr>
              </a:solidFill>
              <a:effectLst/>
              <a:uLnTx/>
              <a:uFillTx/>
              <a:latin typeface="Calibri"/>
              <a:ea typeface="新細明體" panose="02020500000000000000" pitchFamily="18" charset="-120"/>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1891386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4154984"/>
          </a:xfrm>
          <a:prstGeom prst="rect">
            <a:avLst/>
          </a:prstGeom>
          <a:noFill/>
        </p:spPr>
        <p:txBody>
          <a:bodyPr wrap="square" rtlCol="0">
            <a:spAutoFit/>
          </a:bodyPr>
          <a:lstStyle/>
          <a:p>
            <a:pPr lvl="0"/>
            <a:r>
              <a:rPr lang="en-US" sz="3300" dirty="0">
                <a:solidFill>
                  <a:prstClr val="white"/>
                </a:solidFill>
              </a:rPr>
              <a:t>55 I called on your name, LORD, from the depths of the pit. 56 You heard my plea: “Do not close your ears to my cry for relief.” 57 You came near when I called you, and you said, “Do not fear.”</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4154984"/>
          </a:xfrm>
          <a:prstGeom prst="rect">
            <a:avLst/>
          </a:prstGeom>
          <a:noFill/>
        </p:spPr>
        <p:txBody>
          <a:bodyPr wrap="square" rtlCol="0">
            <a:spAutoFit/>
          </a:bodyPr>
          <a:lstStyle/>
          <a:p>
            <a:pPr lvl="0"/>
            <a:r>
              <a:rPr lang="en-US" sz="3300" dirty="0">
                <a:solidFill>
                  <a:prstClr val="white"/>
                </a:solidFill>
              </a:rPr>
              <a:t>55 </a:t>
            </a:r>
            <a:r>
              <a:rPr lang="zh-CN" altLang="en-US" sz="3300" dirty="0">
                <a:solidFill>
                  <a:prstClr val="white"/>
                </a:solidFill>
              </a:rPr>
              <a:t>耶 和 華 啊 ， 我 從 深 牢 中 求 告 你 的 名 。</a:t>
            </a:r>
            <a:r>
              <a:rPr lang="en-US" altLang="zh-CN" sz="3300" dirty="0">
                <a:solidFill>
                  <a:prstClr val="white"/>
                </a:solidFill>
              </a:rPr>
              <a:t>56 </a:t>
            </a:r>
            <a:r>
              <a:rPr lang="zh-CN" altLang="en-US" sz="3300" dirty="0">
                <a:solidFill>
                  <a:prstClr val="white"/>
                </a:solidFill>
              </a:rPr>
              <a:t>你 曾 聽 見 我 的 聲 音 ； 我 求 你 解 救 ， 你 不 要 掩 耳 不 聽 。</a:t>
            </a:r>
            <a:r>
              <a:rPr lang="en-US" altLang="zh-CN" sz="3300" dirty="0">
                <a:solidFill>
                  <a:prstClr val="white"/>
                </a:solidFill>
              </a:rPr>
              <a:t>57 </a:t>
            </a:r>
            <a:r>
              <a:rPr lang="zh-CN" altLang="en-US" sz="3300" dirty="0">
                <a:solidFill>
                  <a:prstClr val="white"/>
                </a:solidFill>
              </a:rPr>
              <a:t>我 求 告 你 的 日 子 ， 你 臨 近 我 ， 說 ： 不 要 懼 怕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3338915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pPr lvl="0"/>
            <a:r>
              <a:rPr lang="en-US" sz="4000" dirty="0">
                <a:solidFill>
                  <a:prstClr val="white"/>
                </a:solidFill>
              </a:rPr>
              <a:t>The poet is now equally sure that the same divine faithfulness in justice will be the same divine faithfulness in mercy –</a:t>
            </a:r>
          </a:p>
          <a:p>
            <a:pPr lvl="0"/>
            <a:r>
              <a:rPr lang="en-US" sz="4000" dirty="0">
                <a:solidFill>
                  <a:prstClr val="white"/>
                </a:solidFill>
              </a:rPr>
              <a:t>God brings Babylon to bring the Israelites into exile NOT to demolish the nation</a:t>
            </a:r>
          </a:p>
          <a:p>
            <a:pPr lvl="0"/>
            <a:r>
              <a:rPr lang="en-US" sz="4000" dirty="0">
                <a:solidFill>
                  <a:prstClr val="white"/>
                </a:solidFill>
              </a:rPr>
              <a:t>BUT</a:t>
            </a:r>
            <a:br>
              <a:rPr lang="en-US" sz="4000" dirty="0">
                <a:solidFill>
                  <a:prstClr val="white"/>
                </a:solidFill>
              </a:rPr>
            </a:br>
            <a:r>
              <a:rPr lang="en-US" sz="4000" dirty="0">
                <a:solidFill>
                  <a:prstClr val="white"/>
                </a:solidFill>
              </a:rPr>
              <a:t>to painstakingly restore His chosen people to holiness.</a:t>
            </a:r>
          </a:p>
        </p:txBody>
      </p:sp>
      <p:sp>
        <p:nvSpPr>
          <p:cNvPr id="3" name="TextBox 2"/>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sng" strike="noStrike" kern="1200" cap="none" spc="0" normalizeH="0" baseline="0" noProof="0" dirty="0">
                <a:ln>
                  <a:noFill/>
                </a:ln>
                <a:solidFill>
                  <a:prstClr val="white"/>
                </a:solidFill>
                <a:effectLst/>
                <a:uLnTx/>
                <a:uFillTx/>
                <a:latin typeface="Calibri"/>
                <a:ea typeface="宋体" panose="02010600030101010101" pitchFamily="2" charset="-122"/>
                <a:cs typeface="+mn-cs"/>
              </a:rPr>
              <a:t>The Pain Killer, To Us</a:t>
            </a:r>
            <a:endParaRPr kumimoji="0" lang="en-US" sz="4000" b="0" i="0" u="sng"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0D3DFEF0-6C8D-4C4B-B1AA-DCD5ECE55351}"/>
              </a:ext>
            </a:extLst>
          </p:cNvPr>
          <p:cNvGraphicFramePr>
            <a:graphicFrameLocks noGrp="1"/>
          </p:cNvGraphicFramePr>
          <p:nvPr/>
        </p:nvGraphicFramePr>
        <p:xfrm>
          <a:off x="3273552" y="3726021"/>
          <a:ext cx="2596896" cy="274320"/>
        </p:xfrm>
        <a:graphic>
          <a:graphicData uri="http://schemas.openxmlformats.org/drawingml/2006/table">
            <a:tbl>
              <a:tblPr/>
              <a:tblGrid>
                <a:gridCol w="2514600">
                  <a:extLst>
                    <a:ext uri="{9D8B030D-6E8A-4147-A177-3AD203B41FA5}">
                      <a16:colId xmlns:a16="http://schemas.microsoft.com/office/drawing/2014/main" val="4144799288"/>
                    </a:ext>
                  </a:extLst>
                </a:gridCol>
                <a:gridCol w="82296">
                  <a:extLst>
                    <a:ext uri="{9D8B030D-6E8A-4147-A177-3AD203B41FA5}">
                      <a16:colId xmlns:a16="http://schemas.microsoft.com/office/drawing/2014/main" val="1548297781"/>
                    </a:ext>
                  </a:extLst>
                </a:gridCol>
              </a:tblGrid>
              <a:tr h="0">
                <a:tc>
                  <a:txBody>
                    <a:bodyPr/>
                    <a:lstStyle/>
                    <a:p>
                      <a:pPr algn="r"/>
                      <a:r>
                        <a:rPr lang="he-IL"/>
                        <a:t>אֲנִ֤י</a:t>
                      </a:r>
                    </a:p>
                  </a:txBody>
                  <a:tcPr marL="0" marR="0" marT="0" marB="0" anchor="ctr">
                    <a:lnL>
                      <a:noFill/>
                    </a:lnL>
                    <a:lnR>
                      <a:noFill/>
                    </a:lnR>
                    <a:lnT>
                      <a:noFill/>
                    </a:lnT>
                    <a:lnB>
                      <a:noFill/>
                    </a:lnB>
                  </a:tcPr>
                </a:tc>
                <a:tc>
                  <a:txBody>
                    <a:bodyPr/>
                    <a:lstStyle/>
                    <a:p>
                      <a:pPr algn="r"/>
                      <a:r>
                        <a:rPr lang="en-US" dirty="0"/>
                        <a:t> </a:t>
                      </a:r>
                    </a:p>
                  </a:txBody>
                  <a:tcPr marL="0" marR="0" marT="0" marB="0" anchor="ctr">
                    <a:lnL>
                      <a:noFill/>
                    </a:lnL>
                    <a:lnR>
                      <a:noFill/>
                    </a:lnR>
                    <a:lnT>
                      <a:noFill/>
                    </a:lnT>
                    <a:lnB>
                      <a:noFill/>
                    </a:lnB>
                  </a:tcPr>
                </a:tc>
                <a:extLst>
                  <a:ext uri="{0D108BD9-81ED-4DB2-BD59-A6C34878D82A}">
                    <a16:rowId xmlns:a16="http://schemas.microsoft.com/office/drawing/2014/main" val="3456392671"/>
                  </a:ext>
                </a:extLst>
              </a:tr>
            </a:tbl>
          </a:graphicData>
        </a:graphic>
      </p:graphicFrame>
    </p:spTree>
    <p:extLst>
      <p:ext uri="{BB962C8B-B14F-4D97-AF65-F5344CB8AC3E}">
        <p14:creationId xmlns:p14="http://schemas.microsoft.com/office/powerpoint/2010/main" val="129511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609600"/>
            <a:ext cx="9144000" cy="1615827"/>
          </a:xfrm>
          <a:prstGeom prst="rect">
            <a:avLst/>
          </a:prstGeom>
          <a:noFill/>
        </p:spPr>
        <p:txBody>
          <a:bodyPr wrap="square" rtlCol="0">
            <a:spAutoFit/>
          </a:bodyPr>
          <a:lstStyle/>
          <a:p>
            <a:pPr lvl="0"/>
            <a:r>
              <a:rPr lang="en-US" sz="3300" i="1" dirty="0">
                <a:solidFill>
                  <a:prstClr val="white"/>
                </a:solidFill>
              </a:rPr>
              <a:t>But the more deeply you know and grasp those teachings before the adversity comes, the more comfort they will be.</a:t>
            </a:r>
            <a:endParaRPr kumimoji="0" lang="en-US" sz="3300" b="0" i="1"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0" y="0"/>
            <a:ext cx="914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Pastor Timothy Keller</a:t>
            </a:r>
          </a:p>
        </p:txBody>
      </p:sp>
    </p:spTree>
    <p:extLst>
      <p:ext uri="{BB962C8B-B14F-4D97-AF65-F5344CB8AC3E}">
        <p14:creationId xmlns:p14="http://schemas.microsoft.com/office/powerpoint/2010/main" val="225680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EC19DB2D-2349-4BFF-948A-90C3C7AC2FF0}"/>
              </a:ext>
            </a:extLst>
          </p:cNvPr>
          <p:cNvPicPr>
            <a:picLocks noChangeAspect="1"/>
          </p:cNvPicPr>
          <p:nvPr/>
        </p:nvPicPr>
        <p:blipFill rotWithShape="1">
          <a:blip r:embed="rId2">
            <a:extLst>
              <a:ext uri="{28A0092B-C50C-407E-A947-70E740481C1C}">
                <a14:useLocalDpi xmlns:a14="http://schemas.microsoft.com/office/drawing/2010/main" val="0"/>
              </a:ext>
            </a:extLst>
          </a:blip>
          <a:srcRect t="7886" b="6400"/>
          <a:stretch/>
        </p:blipFill>
        <p:spPr>
          <a:xfrm>
            <a:off x="20" y="10"/>
            <a:ext cx="9143980" cy="6857990"/>
          </a:xfrm>
          <a:prstGeom prst="rect">
            <a:avLst/>
          </a:prstGeom>
        </p:spPr>
      </p:pic>
      <p:sp>
        <p:nvSpPr>
          <p:cNvPr id="2" name="TextBox 1">
            <a:extLst>
              <a:ext uri="{FF2B5EF4-FFF2-40B4-BE49-F238E27FC236}">
                <a16:creationId xmlns:a16="http://schemas.microsoft.com/office/drawing/2014/main" id="{FB25931D-003D-427B-AA20-3615F2E34A9C}"/>
              </a:ext>
            </a:extLst>
          </p:cNvPr>
          <p:cNvSpPr txBox="1"/>
          <p:nvPr/>
        </p:nvSpPr>
        <p:spPr>
          <a:xfrm>
            <a:off x="304800" y="228600"/>
            <a:ext cx="2057400" cy="215444"/>
          </a:xfrm>
          <a:prstGeom prst="rect">
            <a:avLst/>
          </a:prstGeom>
          <a:noFill/>
        </p:spPr>
        <p:txBody>
          <a:bodyPr wrap="square" rtlCol="0">
            <a:spAutoFit/>
          </a:bodyPr>
          <a:lstStyle/>
          <a:p>
            <a:r>
              <a:rPr lang="en-US" sz="800" dirty="0">
                <a:solidFill>
                  <a:schemeClr val="bg1"/>
                </a:solidFill>
              </a:rPr>
              <a:t>@</a:t>
            </a:r>
            <a:r>
              <a:rPr lang="en-US" sz="800" dirty="0" err="1">
                <a:solidFill>
                  <a:schemeClr val="bg1"/>
                </a:solidFill>
              </a:rPr>
              <a:t>garfield_daily_comic</a:t>
            </a:r>
            <a:r>
              <a:rPr lang="en-US" sz="800" dirty="0">
                <a:solidFill>
                  <a:schemeClr val="bg1"/>
                </a:solidFill>
              </a:rPr>
              <a:t>; www.garfield.com/</a:t>
            </a:r>
          </a:p>
        </p:txBody>
      </p:sp>
    </p:spTree>
    <p:extLst>
      <p:ext uri="{BB962C8B-B14F-4D97-AF65-F5344CB8AC3E}">
        <p14:creationId xmlns:p14="http://schemas.microsoft.com/office/powerpoint/2010/main" val="4018062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609600"/>
            <a:ext cx="9144000" cy="2631490"/>
          </a:xfrm>
          <a:prstGeom prst="rect">
            <a:avLst/>
          </a:prstGeom>
          <a:noFill/>
        </p:spPr>
        <p:txBody>
          <a:bodyPr wrap="square" rtlCol="0">
            <a:spAutoFit/>
          </a:bodyPr>
          <a:lstStyle/>
          <a:p>
            <a:pPr lvl="0"/>
            <a:r>
              <a:rPr lang="en-US" sz="3300" i="1" dirty="0">
                <a:solidFill>
                  <a:schemeClr val="tx1">
                    <a:lumMod val="50000"/>
                    <a:lumOff val="50000"/>
                  </a:schemeClr>
                </a:solidFill>
              </a:rPr>
              <a:t>But the more deeply you know and grasp those teachings before the adversity comes, the more comfort they will be. </a:t>
            </a:r>
            <a:r>
              <a:rPr lang="en-US" sz="3300" i="1" u="sng" dirty="0">
                <a:solidFill>
                  <a:prstClr val="white"/>
                </a:solidFill>
              </a:rPr>
              <a:t>Once you are in a crisis, there is no time to sit down to give substantive study and attention to parts of the Bible</a:t>
            </a:r>
            <a:r>
              <a:rPr lang="en-US" sz="3300" i="1" dirty="0">
                <a:solidFill>
                  <a:prstClr val="white"/>
                </a:solidFill>
              </a:rPr>
              <a:t>.</a:t>
            </a:r>
            <a:endParaRPr kumimoji="0" lang="en-US" sz="3300" b="0" i="1"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0" y="0"/>
            <a:ext cx="914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Pastor Timothy Keller</a:t>
            </a:r>
          </a:p>
        </p:txBody>
      </p:sp>
    </p:spTree>
    <p:extLst>
      <p:ext uri="{BB962C8B-B14F-4D97-AF65-F5344CB8AC3E}">
        <p14:creationId xmlns:p14="http://schemas.microsoft.com/office/powerpoint/2010/main" val="351447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609600"/>
            <a:ext cx="9144000" cy="5170646"/>
          </a:xfrm>
          <a:prstGeom prst="rect">
            <a:avLst/>
          </a:prstGeom>
          <a:noFill/>
        </p:spPr>
        <p:txBody>
          <a:bodyPr wrap="square" rtlCol="0">
            <a:spAutoFit/>
          </a:bodyPr>
          <a:lstStyle/>
          <a:p>
            <a:pPr lvl="0"/>
            <a:r>
              <a:rPr lang="en-US" sz="3300" i="1" dirty="0">
                <a:solidFill>
                  <a:schemeClr val="tx1">
                    <a:lumMod val="50000"/>
                    <a:lumOff val="50000"/>
                  </a:schemeClr>
                </a:solidFill>
              </a:rPr>
              <a:t>But the more deeply you know and grasp those teachings before the adversity comes, the more comfort they will be. </a:t>
            </a:r>
            <a:r>
              <a:rPr lang="en-US" sz="3300" i="1" u="sng" dirty="0">
                <a:solidFill>
                  <a:schemeClr val="tx1">
                    <a:lumMod val="50000"/>
                    <a:lumOff val="50000"/>
                  </a:schemeClr>
                </a:solidFill>
              </a:rPr>
              <a:t>Once you are in a crisis, there is no time to sit down to give substantive study and attention to parts of the Bible</a:t>
            </a:r>
            <a:r>
              <a:rPr lang="en-US" sz="3300" i="1" dirty="0">
                <a:solidFill>
                  <a:schemeClr val="tx1">
                    <a:lumMod val="50000"/>
                    <a:lumOff val="50000"/>
                  </a:schemeClr>
                </a:solidFill>
              </a:rPr>
              <a:t>. </a:t>
            </a:r>
            <a:r>
              <a:rPr lang="en-US" sz="3300" i="1" dirty="0">
                <a:solidFill>
                  <a:prstClr val="white"/>
                </a:solidFill>
              </a:rPr>
              <a:t>As a working pastor for nearly four decades, I have often sat beside people who were going through terrible troubles and </a:t>
            </a:r>
            <a:r>
              <a:rPr lang="en-US" sz="3300" b="1" i="1" dirty="0">
                <a:solidFill>
                  <a:prstClr val="white"/>
                </a:solidFill>
              </a:rPr>
              <a:t>silently wished they had taken the time to learn more about their faith before the tidal wave of trouble had engulfed them</a:t>
            </a:r>
            <a:r>
              <a:rPr lang="en-US" sz="3300" i="1" dirty="0">
                <a:solidFill>
                  <a:prstClr val="white"/>
                </a:solidFill>
              </a:rPr>
              <a:t>.</a:t>
            </a:r>
            <a:endParaRPr kumimoji="0" lang="en-US" sz="3300" b="0" i="1"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0" y="0"/>
            <a:ext cx="914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Pastor Timothy Keller</a:t>
            </a:r>
          </a:p>
        </p:txBody>
      </p:sp>
    </p:spTree>
    <p:extLst>
      <p:ext uri="{BB962C8B-B14F-4D97-AF65-F5344CB8AC3E}">
        <p14:creationId xmlns:p14="http://schemas.microsoft.com/office/powerpoint/2010/main" val="579261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554545"/>
          </a:xfrm>
          <a:prstGeom prst="rect">
            <a:avLst/>
          </a:prstGeom>
          <a:noFill/>
        </p:spPr>
        <p:txBody>
          <a:bodyPr wrap="square" rtlCol="0">
            <a:spAutoFit/>
          </a:bodyPr>
          <a:lstStyle/>
          <a:p>
            <a:pPr lvl="0"/>
            <a:r>
              <a:rPr lang="en-US" sz="4000" i="1" dirty="0">
                <a:solidFill>
                  <a:prstClr val="white"/>
                </a:solidFill>
              </a:rPr>
              <a:t>Will you and I forfeit peace,</a:t>
            </a:r>
          </a:p>
          <a:p>
            <a:pPr lvl="0"/>
            <a:r>
              <a:rPr lang="en-US" sz="4000" i="1" dirty="0">
                <a:solidFill>
                  <a:prstClr val="white"/>
                </a:solidFill>
              </a:rPr>
              <a:t>or needlessly bear pain alone,</a:t>
            </a:r>
          </a:p>
          <a:p>
            <a:pPr lvl="0"/>
            <a:r>
              <a:rPr lang="en-US" sz="4000" i="1" dirty="0">
                <a:solidFill>
                  <a:prstClr val="white"/>
                </a:solidFill>
              </a:rPr>
              <a:t>because we do not know and trust God to bring all the killer pains to Him in prayer?</a:t>
            </a:r>
          </a:p>
        </p:txBody>
      </p:sp>
      <p:sp>
        <p:nvSpPr>
          <p:cNvPr id="3" name="TextBox 2"/>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sng" strike="noStrike" kern="1200" cap="none" spc="0" normalizeH="0" baseline="0" noProof="0" dirty="0">
                <a:ln>
                  <a:noFill/>
                </a:ln>
                <a:solidFill>
                  <a:prstClr val="white"/>
                </a:solidFill>
                <a:effectLst/>
                <a:uLnTx/>
                <a:uFillTx/>
                <a:latin typeface="Calibri"/>
                <a:ea typeface="宋体" panose="02010600030101010101" pitchFamily="2" charset="-122"/>
                <a:cs typeface="+mn-cs"/>
              </a:rPr>
              <a:t>The Pain Killer, To Us</a:t>
            </a:r>
            <a:endParaRPr kumimoji="0" lang="en-US" sz="4000" b="0" i="0" u="sng"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0D3DFEF0-6C8D-4C4B-B1AA-DCD5ECE55351}"/>
              </a:ext>
            </a:extLst>
          </p:cNvPr>
          <p:cNvGraphicFramePr>
            <a:graphicFrameLocks noGrp="1"/>
          </p:cNvGraphicFramePr>
          <p:nvPr/>
        </p:nvGraphicFramePr>
        <p:xfrm>
          <a:off x="3273552" y="3726021"/>
          <a:ext cx="2596896" cy="274320"/>
        </p:xfrm>
        <a:graphic>
          <a:graphicData uri="http://schemas.openxmlformats.org/drawingml/2006/table">
            <a:tbl>
              <a:tblPr/>
              <a:tblGrid>
                <a:gridCol w="2514600">
                  <a:extLst>
                    <a:ext uri="{9D8B030D-6E8A-4147-A177-3AD203B41FA5}">
                      <a16:colId xmlns:a16="http://schemas.microsoft.com/office/drawing/2014/main" val="4144799288"/>
                    </a:ext>
                  </a:extLst>
                </a:gridCol>
                <a:gridCol w="82296">
                  <a:extLst>
                    <a:ext uri="{9D8B030D-6E8A-4147-A177-3AD203B41FA5}">
                      <a16:colId xmlns:a16="http://schemas.microsoft.com/office/drawing/2014/main" val="1548297781"/>
                    </a:ext>
                  </a:extLst>
                </a:gridCol>
              </a:tblGrid>
              <a:tr h="0">
                <a:tc>
                  <a:txBody>
                    <a:bodyPr/>
                    <a:lstStyle/>
                    <a:p>
                      <a:pPr algn="r"/>
                      <a:r>
                        <a:rPr lang="he-IL"/>
                        <a:t>אֲנִ֤י</a:t>
                      </a:r>
                    </a:p>
                  </a:txBody>
                  <a:tcPr marL="0" marR="0" marT="0" marB="0" anchor="ctr">
                    <a:lnL>
                      <a:noFill/>
                    </a:lnL>
                    <a:lnR>
                      <a:noFill/>
                    </a:lnR>
                    <a:lnT>
                      <a:noFill/>
                    </a:lnT>
                    <a:lnB>
                      <a:noFill/>
                    </a:lnB>
                  </a:tcPr>
                </a:tc>
                <a:tc>
                  <a:txBody>
                    <a:bodyPr/>
                    <a:lstStyle/>
                    <a:p>
                      <a:pPr algn="r"/>
                      <a:r>
                        <a:rPr lang="en-US" dirty="0"/>
                        <a:t> </a:t>
                      </a:r>
                    </a:p>
                  </a:txBody>
                  <a:tcPr marL="0" marR="0" marT="0" marB="0" anchor="ctr">
                    <a:lnL>
                      <a:noFill/>
                    </a:lnL>
                    <a:lnR>
                      <a:noFill/>
                    </a:lnR>
                    <a:lnT>
                      <a:noFill/>
                    </a:lnT>
                    <a:lnB>
                      <a:noFill/>
                    </a:lnB>
                  </a:tcPr>
                </a:tc>
                <a:extLst>
                  <a:ext uri="{0D108BD9-81ED-4DB2-BD59-A6C34878D82A}">
                    <a16:rowId xmlns:a16="http://schemas.microsoft.com/office/drawing/2014/main" val="3456392671"/>
                  </a:ext>
                </a:extLst>
              </a:tr>
            </a:tbl>
          </a:graphicData>
        </a:graphic>
      </p:graphicFrame>
    </p:spTree>
    <p:extLst>
      <p:ext uri="{BB962C8B-B14F-4D97-AF65-F5344CB8AC3E}">
        <p14:creationId xmlns:p14="http://schemas.microsoft.com/office/powerpoint/2010/main" val="3876750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The Wounded Healer</a:t>
            </a:r>
          </a:p>
        </p:txBody>
      </p:sp>
    </p:spTree>
    <p:extLst>
      <p:ext uri="{BB962C8B-B14F-4D97-AF65-F5344CB8AC3E}">
        <p14:creationId xmlns:p14="http://schemas.microsoft.com/office/powerpoint/2010/main" val="2466142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323439"/>
          </a:xfrm>
          <a:prstGeom prst="rect">
            <a:avLst/>
          </a:prstGeom>
          <a:noFill/>
        </p:spPr>
        <p:txBody>
          <a:bodyPr wrap="square" rtlCol="0">
            <a:spAutoFit/>
          </a:bodyPr>
          <a:lstStyle/>
          <a:p>
            <a:pPr lvl="0"/>
            <a:r>
              <a:rPr lang="en-US" sz="4000" b="1" dirty="0">
                <a:solidFill>
                  <a:prstClr val="white"/>
                </a:solidFill>
              </a:rPr>
              <a:t>Our faithful Lord is our hope. </a:t>
            </a:r>
          </a:p>
          <a:p>
            <a:pPr lvl="0"/>
            <a:r>
              <a:rPr lang="zh-CN" altLang="en-US" sz="4000" b="1" dirty="0">
                <a:solidFill>
                  <a:prstClr val="white"/>
                </a:solidFill>
              </a:rPr>
              <a:t>我們信實的主是我們的盼望。</a:t>
            </a:r>
            <a:endParaRPr kumimoji="0" lang="zh-CN" altLang="en-US" sz="40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 name="TextBox 2"/>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white"/>
                </a:solidFill>
                <a:effectLst/>
                <a:uLnTx/>
                <a:uFillTx/>
                <a:latin typeface="Calibri"/>
                <a:ea typeface="+mn-ea"/>
                <a:cs typeface="+mn-cs"/>
              </a:rPr>
              <a:t>The God-centering answer of La </a:t>
            </a:r>
            <a:r>
              <a:rPr lang="zh-CN" altLang="en-US" sz="3600" u="sng" dirty="0">
                <a:solidFill>
                  <a:prstClr val="white"/>
                </a:solidFill>
                <a:latin typeface="Calibri"/>
              </a:rPr>
              <a:t>哀 </a:t>
            </a:r>
            <a:r>
              <a:rPr kumimoji="0" lang="en-US" sz="4000" b="0" i="0" u="sng" strike="noStrike" kern="1200" cap="none" spc="0" normalizeH="0" baseline="0" noProof="0" dirty="0">
                <a:ln>
                  <a:noFill/>
                </a:ln>
                <a:solidFill>
                  <a:prstClr val="white"/>
                </a:solidFill>
                <a:effectLst/>
                <a:uLnTx/>
                <a:uFillTx/>
                <a:latin typeface="Calibri"/>
                <a:ea typeface="+mn-ea"/>
                <a:cs typeface="+mn-cs"/>
              </a:rPr>
              <a:t>3</a:t>
            </a:r>
          </a:p>
        </p:txBody>
      </p:sp>
    </p:spTree>
    <p:extLst>
      <p:ext uri="{BB962C8B-B14F-4D97-AF65-F5344CB8AC3E}">
        <p14:creationId xmlns:p14="http://schemas.microsoft.com/office/powerpoint/2010/main" val="3415470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4154984"/>
          </a:xfrm>
          <a:prstGeom prst="rect">
            <a:avLst/>
          </a:prstGeom>
          <a:noFill/>
        </p:spPr>
        <p:txBody>
          <a:bodyPr wrap="square" rtlCol="0">
            <a:spAutoFit/>
          </a:bodyPr>
          <a:lstStyle/>
          <a:p>
            <a:pPr lvl="0"/>
            <a:r>
              <a:rPr lang="en-US" sz="3300" dirty="0">
                <a:solidFill>
                  <a:prstClr val="white"/>
                </a:solidFill>
              </a:rPr>
              <a:t>3 The days are coming,’ declares the Lord, ‘when I will bring my people Israel and Judah back from captivity and restore them to the land I gave their ancestors to possess,’ says the Lord.”</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4154984"/>
          </a:xfrm>
          <a:prstGeom prst="rect">
            <a:avLst/>
          </a:prstGeom>
          <a:noFill/>
        </p:spPr>
        <p:txBody>
          <a:bodyPr wrap="square" rtlCol="0">
            <a:spAutoFit/>
          </a:bodyPr>
          <a:lstStyle/>
          <a:p>
            <a:pPr lvl="0"/>
            <a:r>
              <a:rPr lang="en-US" sz="3300" dirty="0">
                <a:solidFill>
                  <a:prstClr val="white"/>
                </a:solidFill>
              </a:rPr>
              <a:t>3 </a:t>
            </a:r>
            <a:r>
              <a:rPr lang="zh-CN" altLang="en-US" sz="3300" dirty="0">
                <a:solidFill>
                  <a:prstClr val="white"/>
                </a:solidFill>
              </a:rPr>
              <a:t>耶 和 華 說 ： 日 子 將 到 ， 我 要 使 我 的 百 姓 以 色 列 和 猶 大 被 擄 的 人 歸 回 ； 我 也 要 使 他 們 回 到 我 所 賜 給 他 們 列 祖 之 地 ， 他 們 就 得 這 地 為 業 。 這 是 耶 和 華 說 的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a:rPr>
              <a:t>Jer</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耶</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30</a:t>
            </a:r>
          </a:p>
        </p:txBody>
      </p:sp>
    </p:spTree>
    <p:extLst>
      <p:ext uri="{BB962C8B-B14F-4D97-AF65-F5344CB8AC3E}">
        <p14:creationId xmlns:p14="http://schemas.microsoft.com/office/powerpoint/2010/main" val="4183930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3139321"/>
          </a:xfrm>
          <a:prstGeom prst="rect">
            <a:avLst/>
          </a:prstGeom>
          <a:noFill/>
        </p:spPr>
        <p:txBody>
          <a:bodyPr wrap="square" rtlCol="0">
            <a:spAutoFit/>
          </a:bodyPr>
          <a:lstStyle/>
          <a:p>
            <a:pPr lvl="0"/>
            <a:r>
              <a:rPr lang="en-US" sz="3300" dirty="0">
                <a:solidFill>
                  <a:prstClr val="white"/>
                </a:solidFill>
              </a:rPr>
              <a:t>25 The LORD is good to those whose hope is in him, to the one who seeks him; 26 it is good to wait quietly for the salvation of the LORD. </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3139321"/>
          </a:xfrm>
          <a:prstGeom prst="rect">
            <a:avLst/>
          </a:prstGeom>
          <a:noFill/>
        </p:spPr>
        <p:txBody>
          <a:bodyPr wrap="square" rtlCol="0">
            <a:spAutoFit/>
          </a:bodyPr>
          <a:lstStyle/>
          <a:p>
            <a:pPr lvl="0"/>
            <a:r>
              <a:rPr lang="en-US" sz="3300" dirty="0">
                <a:solidFill>
                  <a:prstClr val="white"/>
                </a:solidFill>
              </a:rPr>
              <a:t>25 </a:t>
            </a:r>
            <a:r>
              <a:rPr lang="zh-CN" altLang="en-US" sz="3300" dirty="0">
                <a:solidFill>
                  <a:prstClr val="white"/>
                </a:solidFill>
              </a:rPr>
              <a:t>凡 等 候 耶 和 華 ， 心 裡 尋 求 他 的 ， 耶 和 華 必 施 恩 給 他 。</a:t>
            </a:r>
            <a:r>
              <a:rPr lang="en-US" altLang="zh-CN" sz="3300" dirty="0">
                <a:solidFill>
                  <a:prstClr val="white"/>
                </a:solidFill>
              </a:rPr>
              <a:t>26 </a:t>
            </a:r>
            <a:r>
              <a:rPr lang="zh-CN" altLang="en-US" sz="3300" dirty="0">
                <a:solidFill>
                  <a:prstClr val="white"/>
                </a:solidFill>
              </a:rPr>
              <a:t>人 仰 望 耶 和 華 ， 靜 默 等 候 他 的 救 恩 ， 這 原 是 好 的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32862678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1615827"/>
          </a:xfrm>
          <a:prstGeom prst="rect">
            <a:avLst/>
          </a:prstGeom>
          <a:noFill/>
        </p:spPr>
        <p:txBody>
          <a:bodyPr wrap="square" rtlCol="0">
            <a:spAutoFit/>
          </a:bodyPr>
          <a:lstStyle/>
          <a:p>
            <a:pPr lvl="0"/>
            <a:r>
              <a:rPr lang="en-US" sz="3300" dirty="0">
                <a:solidFill>
                  <a:prstClr val="white"/>
                </a:solidFill>
              </a:rPr>
              <a:t>11 He is good; His love toward Israel endures forever. </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1107996"/>
          </a:xfrm>
          <a:prstGeom prst="rect">
            <a:avLst/>
          </a:prstGeom>
          <a:noFill/>
        </p:spPr>
        <p:txBody>
          <a:bodyPr wrap="square" rtlCol="0">
            <a:spAutoFit/>
          </a:bodyPr>
          <a:lstStyle/>
          <a:p>
            <a:pPr lvl="0"/>
            <a:r>
              <a:rPr lang="en-US" sz="3300" dirty="0">
                <a:solidFill>
                  <a:prstClr val="white"/>
                </a:solidFill>
              </a:rPr>
              <a:t>11 </a:t>
            </a:r>
            <a:r>
              <a:rPr lang="zh-CN" altLang="en-US" sz="3300" dirty="0">
                <a:solidFill>
                  <a:prstClr val="white"/>
                </a:solidFill>
              </a:rPr>
              <a:t>他 本 為 善 ， 他 向 以 色 列 人 永 發 慈 愛。</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Ezra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拉</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1545634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3647152"/>
          </a:xfrm>
          <a:prstGeom prst="rect">
            <a:avLst/>
          </a:prstGeom>
          <a:noFill/>
        </p:spPr>
        <p:txBody>
          <a:bodyPr wrap="square" rtlCol="0">
            <a:spAutoFit/>
          </a:bodyPr>
          <a:lstStyle/>
          <a:p>
            <a:pPr lvl="0"/>
            <a:r>
              <a:rPr lang="en-US" sz="3300" dirty="0">
                <a:solidFill>
                  <a:prstClr val="white"/>
                </a:solidFill>
              </a:rPr>
              <a:t>24 “He himself bore our sins” in his body on the cross, so that we might die to sins and live for righteousness; “by his wounds you have been healed.”</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3647152"/>
          </a:xfrm>
          <a:prstGeom prst="rect">
            <a:avLst/>
          </a:prstGeom>
          <a:noFill/>
        </p:spPr>
        <p:txBody>
          <a:bodyPr wrap="square" rtlCol="0">
            <a:spAutoFit/>
          </a:bodyPr>
          <a:lstStyle/>
          <a:p>
            <a:pPr lvl="0"/>
            <a:r>
              <a:rPr lang="en-US" sz="3300" dirty="0">
                <a:solidFill>
                  <a:prstClr val="white"/>
                </a:solidFill>
              </a:rPr>
              <a:t>24 </a:t>
            </a:r>
            <a:r>
              <a:rPr lang="zh-CN" altLang="en-US" sz="3300" dirty="0">
                <a:solidFill>
                  <a:prstClr val="white"/>
                </a:solidFill>
              </a:rPr>
              <a:t>他 被 掛 在 木 頭 上 ， 親 身 擔 當 了 我 們 的 罪 ， 使 我 們 既 然 在 罪 上 死 ， 就 得 以 在 義 上 活 。 因 他 受 的 鞭 傷 ， 你 們 便 得 了 醫 治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1 Pe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彼前</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2</a:t>
            </a:r>
          </a:p>
        </p:txBody>
      </p:sp>
    </p:spTree>
    <p:extLst>
      <p:ext uri="{BB962C8B-B14F-4D97-AF65-F5344CB8AC3E}">
        <p14:creationId xmlns:p14="http://schemas.microsoft.com/office/powerpoint/2010/main" val="3546283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4662815"/>
          </a:xfrm>
          <a:prstGeom prst="rect">
            <a:avLst/>
          </a:prstGeom>
          <a:noFill/>
        </p:spPr>
        <p:txBody>
          <a:bodyPr wrap="square" rtlCol="0">
            <a:spAutoFit/>
          </a:bodyPr>
          <a:lstStyle/>
          <a:p>
            <a:pPr lvl="0"/>
            <a:r>
              <a:rPr lang="en-US" sz="3300" dirty="0">
                <a:solidFill>
                  <a:prstClr val="white"/>
                </a:solidFill>
              </a:rPr>
              <a:t>40 Let us examine our ways and test them, and let us return to the LORD. 41 Let us lift up our hearts and our hands to God in heaven, and say: 42 “We have sinned and rebelled and you have not forgiven. </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3647152"/>
          </a:xfrm>
          <a:prstGeom prst="rect">
            <a:avLst/>
          </a:prstGeom>
          <a:noFill/>
        </p:spPr>
        <p:txBody>
          <a:bodyPr wrap="square" rtlCol="0">
            <a:spAutoFit/>
          </a:bodyPr>
          <a:lstStyle/>
          <a:p>
            <a:pPr lvl="0"/>
            <a:r>
              <a:rPr lang="en-US" sz="3300" dirty="0">
                <a:solidFill>
                  <a:prstClr val="white"/>
                </a:solidFill>
              </a:rPr>
              <a:t>40 </a:t>
            </a:r>
            <a:r>
              <a:rPr lang="zh-CN" altLang="en-US" sz="3300" dirty="0">
                <a:solidFill>
                  <a:prstClr val="white"/>
                </a:solidFill>
              </a:rPr>
              <a:t>我 們 當 深 深 考 察 自 己 的 行 為 ， 再 歸 向 耶 和 華 。</a:t>
            </a:r>
            <a:r>
              <a:rPr lang="en-US" altLang="zh-CN" sz="3300" dirty="0">
                <a:solidFill>
                  <a:prstClr val="white"/>
                </a:solidFill>
              </a:rPr>
              <a:t>41 </a:t>
            </a:r>
            <a:r>
              <a:rPr lang="zh-CN" altLang="en-US" sz="3300" dirty="0">
                <a:solidFill>
                  <a:prstClr val="white"/>
                </a:solidFill>
              </a:rPr>
              <a:t>我 們 當 誠 心 向 天 上 的 神 舉 手 禱 告 。</a:t>
            </a:r>
            <a:r>
              <a:rPr lang="en-US" altLang="zh-CN" sz="3300" dirty="0">
                <a:solidFill>
                  <a:prstClr val="white"/>
                </a:solidFill>
              </a:rPr>
              <a:t>42 </a:t>
            </a:r>
            <a:r>
              <a:rPr lang="zh-CN" altLang="en-US" sz="3300" dirty="0">
                <a:solidFill>
                  <a:prstClr val="white"/>
                </a:solidFill>
              </a:rPr>
              <a:t>我 們 犯 罪 背 逆 ， 你 並 不 赦 免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3837128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9DB2D-2349-4BFF-948A-90C3C7AC2FF0}"/>
              </a:ext>
            </a:extLst>
          </p:cNvPr>
          <p:cNvPicPr>
            <a:picLocks noChangeAspect="1"/>
          </p:cNvPicPr>
          <p:nvPr/>
        </p:nvPicPr>
        <p:blipFill rotWithShape="1">
          <a:blip r:embed="rId2">
            <a:extLst>
              <a:ext uri="{28A0092B-C50C-407E-A947-70E740481C1C}">
                <a14:useLocalDpi xmlns:a14="http://schemas.microsoft.com/office/drawing/2010/main" val="0"/>
              </a:ext>
            </a:extLst>
          </a:blip>
          <a:srcRect b="14773"/>
          <a:stretch/>
        </p:blipFill>
        <p:spPr>
          <a:xfrm>
            <a:off x="20" y="10"/>
            <a:ext cx="9143980" cy="6857990"/>
          </a:xfrm>
          <a:prstGeom prst="rect">
            <a:avLst/>
          </a:prstGeom>
        </p:spPr>
      </p:pic>
      <p:sp>
        <p:nvSpPr>
          <p:cNvPr id="4" name="TextBox 3">
            <a:extLst>
              <a:ext uri="{FF2B5EF4-FFF2-40B4-BE49-F238E27FC236}">
                <a16:creationId xmlns:a16="http://schemas.microsoft.com/office/drawing/2014/main" id="{BBF11229-057B-407D-A569-C9319786B4A5}"/>
              </a:ext>
            </a:extLst>
          </p:cNvPr>
          <p:cNvSpPr txBox="1"/>
          <p:nvPr/>
        </p:nvSpPr>
        <p:spPr>
          <a:xfrm>
            <a:off x="152400" y="6477000"/>
            <a:ext cx="2057400" cy="215444"/>
          </a:xfrm>
          <a:prstGeom prst="rect">
            <a:avLst/>
          </a:prstGeom>
          <a:noFill/>
        </p:spPr>
        <p:txBody>
          <a:bodyPr wrap="square" rtlCol="0">
            <a:spAutoFit/>
          </a:bodyPr>
          <a:lstStyle/>
          <a:p>
            <a:r>
              <a:rPr lang="en-US" sz="800" dirty="0">
                <a:solidFill>
                  <a:schemeClr val="bg1"/>
                </a:solidFill>
              </a:rPr>
              <a:t>@</a:t>
            </a:r>
            <a:r>
              <a:rPr lang="en-US" sz="800" dirty="0" err="1">
                <a:solidFill>
                  <a:schemeClr val="bg1"/>
                </a:solidFill>
              </a:rPr>
              <a:t>garfield_daily_comic</a:t>
            </a:r>
            <a:r>
              <a:rPr lang="en-US" sz="800" dirty="0">
                <a:solidFill>
                  <a:schemeClr val="bg1"/>
                </a:solidFill>
              </a:rPr>
              <a:t>; www.garfield.com/</a:t>
            </a:r>
          </a:p>
        </p:txBody>
      </p:sp>
    </p:spTree>
    <p:extLst>
      <p:ext uri="{BB962C8B-B14F-4D97-AF65-F5344CB8AC3E}">
        <p14:creationId xmlns:p14="http://schemas.microsoft.com/office/powerpoint/2010/main" val="852267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3647152"/>
          </a:xfrm>
          <a:prstGeom prst="rect">
            <a:avLst/>
          </a:prstGeom>
          <a:noFill/>
        </p:spPr>
        <p:txBody>
          <a:bodyPr wrap="square" rtlCol="0">
            <a:spAutoFit/>
          </a:bodyPr>
          <a:lstStyle/>
          <a:p>
            <a:pPr lvl="0"/>
            <a:r>
              <a:rPr lang="en-US" sz="3300" dirty="0">
                <a:solidFill>
                  <a:prstClr val="white"/>
                </a:solidFill>
              </a:rPr>
              <a:t>6 Humble yourselves, therefore, under God’s mighty hand, that he may lift you up in due time. 7 Cast all your anxiety on him because he cares for you. </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3647152"/>
          </a:xfrm>
          <a:prstGeom prst="rect">
            <a:avLst/>
          </a:prstGeom>
          <a:noFill/>
        </p:spPr>
        <p:txBody>
          <a:bodyPr wrap="square" rtlCol="0">
            <a:spAutoFit/>
          </a:bodyPr>
          <a:lstStyle/>
          <a:p>
            <a:pPr lvl="0"/>
            <a:r>
              <a:rPr lang="en-US" sz="3300" dirty="0">
                <a:solidFill>
                  <a:prstClr val="white"/>
                </a:solidFill>
              </a:rPr>
              <a:t>6 </a:t>
            </a:r>
            <a:r>
              <a:rPr lang="zh-CN" altLang="en-US" sz="3300" dirty="0">
                <a:solidFill>
                  <a:prstClr val="white"/>
                </a:solidFill>
              </a:rPr>
              <a:t>所 以 ， 你 們 要 自 卑 ， 服 在 神 大 能 的 手 下 ， 到 了 時 候 他 必 叫 你 們 升 高 。</a:t>
            </a:r>
            <a:r>
              <a:rPr lang="en-US" altLang="zh-CN" sz="3300" dirty="0">
                <a:solidFill>
                  <a:prstClr val="white"/>
                </a:solidFill>
              </a:rPr>
              <a:t>7 </a:t>
            </a:r>
            <a:r>
              <a:rPr lang="zh-CN" altLang="en-US" sz="3300" dirty="0">
                <a:solidFill>
                  <a:prstClr val="white"/>
                </a:solidFill>
              </a:rPr>
              <a:t>你 們 要 將 一 切 的 憂 慮 卸 給 神 ， 因 為 他 顧 念 你 們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1 Pe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彼前</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lang="en-US" altLang="zh-CN" sz="3200" dirty="0">
                <a:solidFill>
                  <a:prstClr val="white"/>
                </a:solidFill>
                <a:latin typeface="Calibri"/>
                <a:ea typeface="宋体" panose="02010600030101010101" pitchFamily="2" charset="-122"/>
              </a:rPr>
              <a:t>5</a:t>
            </a:r>
            <a:endPar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98403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5678478"/>
          </a:xfrm>
          <a:prstGeom prst="rect">
            <a:avLst/>
          </a:prstGeom>
          <a:noFill/>
        </p:spPr>
        <p:txBody>
          <a:bodyPr wrap="square" rtlCol="0">
            <a:spAutoFit/>
          </a:bodyPr>
          <a:lstStyle/>
          <a:p>
            <a:pPr lvl="0"/>
            <a:r>
              <a:rPr lang="en-US" sz="3300" dirty="0">
                <a:solidFill>
                  <a:prstClr val="white"/>
                </a:solidFill>
              </a:rPr>
              <a:t>4 (God) who comforts us in all our troubles, so that we can comfort those in any trouble with the comfort we ourselves receive from God. 5 For just as we share abundantly in the sufferings of Christ, so also our comfort abounds through Christ.</a:t>
            </a:r>
            <a:endParaRPr kumimoji="0" lang="en-US" sz="33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4154984"/>
          </a:xfrm>
          <a:prstGeom prst="rect">
            <a:avLst/>
          </a:prstGeom>
          <a:noFill/>
        </p:spPr>
        <p:txBody>
          <a:bodyPr wrap="square" rtlCol="0">
            <a:spAutoFit/>
          </a:bodyPr>
          <a:lstStyle/>
          <a:p>
            <a:pPr lvl="0"/>
            <a:r>
              <a:rPr lang="en-US" altLang="zh-CN" sz="3300" dirty="0">
                <a:solidFill>
                  <a:prstClr val="white"/>
                </a:solidFill>
              </a:rPr>
              <a:t>4 </a:t>
            </a:r>
            <a:r>
              <a:rPr lang="zh-CN" altLang="en-US" sz="3300" dirty="0">
                <a:solidFill>
                  <a:prstClr val="white"/>
                </a:solidFill>
              </a:rPr>
              <a:t>我 們 在 一 切 患 難 中 ， 他 就 安 慰 我 們 ， 叫 我 們 能 用 神 所 賜 的 安 慰 去 安 慰 那 遭 各 樣 患 難 的 人 。</a:t>
            </a:r>
            <a:r>
              <a:rPr lang="en-US" altLang="zh-CN" sz="3300" dirty="0">
                <a:solidFill>
                  <a:prstClr val="white"/>
                </a:solidFill>
              </a:rPr>
              <a:t>5 </a:t>
            </a:r>
            <a:r>
              <a:rPr lang="zh-CN" altLang="en-US" sz="3300" dirty="0">
                <a:solidFill>
                  <a:prstClr val="white"/>
                </a:solidFill>
              </a:rPr>
              <a:t>我 們 既 多 受 基 督 的 苦 楚 ， 就 靠 基 督 多 得 安 慰 。</a:t>
            </a:r>
            <a:endParaRPr kumimoji="0" lang="zh-TW" altLang="en-US" sz="33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Calibri"/>
              </a:rPr>
              <a:t>2</a:t>
            </a:r>
            <a:r>
              <a:rPr kumimoji="0" lang="en-US" sz="3200" b="0" i="0" u="none" strike="noStrike" kern="1200" cap="none" spc="0" normalizeH="0" baseline="0" noProof="0" dirty="0">
                <a:ln>
                  <a:noFill/>
                </a:ln>
                <a:solidFill>
                  <a:prstClr val="white"/>
                </a:solidFill>
                <a:effectLst/>
                <a:uLnTx/>
                <a:uFillTx/>
                <a:latin typeface="Calibri"/>
                <a:ea typeface="+mn-ea"/>
                <a:cs typeface="+mn-cs"/>
              </a:rPr>
              <a:t> Cor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林後</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1</a:t>
            </a:r>
          </a:p>
        </p:txBody>
      </p:sp>
    </p:spTree>
    <p:extLst>
      <p:ext uri="{BB962C8B-B14F-4D97-AF65-F5344CB8AC3E}">
        <p14:creationId xmlns:p14="http://schemas.microsoft.com/office/powerpoint/2010/main" val="2293335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5016758"/>
          </a:xfrm>
          <a:prstGeom prst="rect">
            <a:avLst/>
          </a:prstGeom>
          <a:noFill/>
        </p:spPr>
        <p:txBody>
          <a:bodyPr wrap="square" rtlCol="0">
            <a:spAutoFit/>
          </a:bodyPr>
          <a:lstStyle/>
          <a:p>
            <a:pPr lvl="0"/>
            <a:r>
              <a:rPr lang="en-US" sz="4000" dirty="0">
                <a:solidFill>
                  <a:prstClr val="white"/>
                </a:solidFill>
              </a:rPr>
              <a:t>Jesus Christ is our faithful Lord who not only steps into our suffering,</a:t>
            </a:r>
          </a:p>
          <a:p>
            <a:pPr lvl="0"/>
            <a:r>
              <a:rPr lang="en-US" sz="4000" dirty="0">
                <a:solidFill>
                  <a:prstClr val="white"/>
                </a:solidFill>
              </a:rPr>
              <a:t>BUT</a:t>
            </a:r>
            <a:br>
              <a:rPr lang="en-US" sz="4000" dirty="0">
                <a:solidFill>
                  <a:prstClr val="white"/>
                </a:solidFill>
              </a:rPr>
            </a:br>
            <a:r>
              <a:rPr lang="en-US" sz="4000" dirty="0">
                <a:solidFill>
                  <a:prstClr val="white"/>
                </a:solidFill>
              </a:rPr>
              <a:t>takes upon himself all of our sins and griefs,</a:t>
            </a:r>
          </a:p>
          <a:p>
            <a:pPr lvl="0"/>
            <a:r>
              <a:rPr lang="en-US" sz="4000" dirty="0">
                <a:solidFill>
                  <a:prstClr val="white"/>
                </a:solidFill>
              </a:rPr>
              <a:t>AND</a:t>
            </a:r>
            <a:br>
              <a:rPr lang="en-US" sz="4000" dirty="0">
                <a:solidFill>
                  <a:prstClr val="white"/>
                </a:solidFill>
              </a:rPr>
            </a:br>
            <a:r>
              <a:rPr lang="en-US" sz="4000" dirty="0">
                <a:solidFill>
                  <a:prstClr val="white"/>
                </a:solidFill>
              </a:rPr>
              <a:t>with great agony of body and spirit, screams out: “It is finished” (Jn 19:30).</a:t>
            </a:r>
          </a:p>
        </p:txBody>
      </p:sp>
      <p:sp>
        <p:nvSpPr>
          <p:cNvPr id="3" name="TextBox 2"/>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sng" strike="noStrike" kern="1200" cap="none" spc="0" normalizeH="0" baseline="0" noProof="0" dirty="0">
                <a:ln>
                  <a:noFill/>
                </a:ln>
                <a:solidFill>
                  <a:prstClr val="white"/>
                </a:solidFill>
                <a:effectLst/>
                <a:uLnTx/>
                <a:uFillTx/>
                <a:latin typeface="Calibri"/>
                <a:ea typeface="宋体" panose="02010600030101010101" pitchFamily="2" charset="-122"/>
                <a:cs typeface="+mn-cs"/>
              </a:rPr>
              <a:t>The Wounded Healer</a:t>
            </a:r>
            <a:endParaRPr kumimoji="0" lang="en-US" sz="4000" b="0" i="0" u="sng"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0D3DFEF0-6C8D-4C4B-B1AA-DCD5ECE55351}"/>
              </a:ext>
            </a:extLst>
          </p:cNvPr>
          <p:cNvGraphicFramePr>
            <a:graphicFrameLocks noGrp="1"/>
          </p:cNvGraphicFramePr>
          <p:nvPr/>
        </p:nvGraphicFramePr>
        <p:xfrm>
          <a:off x="3273552" y="3726021"/>
          <a:ext cx="2596896" cy="274320"/>
        </p:xfrm>
        <a:graphic>
          <a:graphicData uri="http://schemas.openxmlformats.org/drawingml/2006/table">
            <a:tbl>
              <a:tblPr/>
              <a:tblGrid>
                <a:gridCol w="2514600">
                  <a:extLst>
                    <a:ext uri="{9D8B030D-6E8A-4147-A177-3AD203B41FA5}">
                      <a16:colId xmlns:a16="http://schemas.microsoft.com/office/drawing/2014/main" val="4144799288"/>
                    </a:ext>
                  </a:extLst>
                </a:gridCol>
                <a:gridCol w="82296">
                  <a:extLst>
                    <a:ext uri="{9D8B030D-6E8A-4147-A177-3AD203B41FA5}">
                      <a16:colId xmlns:a16="http://schemas.microsoft.com/office/drawing/2014/main" val="1548297781"/>
                    </a:ext>
                  </a:extLst>
                </a:gridCol>
              </a:tblGrid>
              <a:tr h="0">
                <a:tc>
                  <a:txBody>
                    <a:bodyPr/>
                    <a:lstStyle/>
                    <a:p>
                      <a:pPr algn="r"/>
                      <a:r>
                        <a:rPr lang="he-IL"/>
                        <a:t>אֲנִ֤י</a:t>
                      </a:r>
                    </a:p>
                  </a:txBody>
                  <a:tcPr marL="0" marR="0" marT="0" marB="0" anchor="ctr">
                    <a:lnL>
                      <a:noFill/>
                    </a:lnL>
                    <a:lnR>
                      <a:noFill/>
                    </a:lnR>
                    <a:lnT>
                      <a:noFill/>
                    </a:lnT>
                    <a:lnB>
                      <a:noFill/>
                    </a:lnB>
                  </a:tcPr>
                </a:tc>
                <a:tc>
                  <a:txBody>
                    <a:bodyPr/>
                    <a:lstStyle/>
                    <a:p>
                      <a:pPr algn="r"/>
                      <a:r>
                        <a:rPr lang="en-US" dirty="0"/>
                        <a:t> </a:t>
                      </a:r>
                    </a:p>
                  </a:txBody>
                  <a:tcPr marL="0" marR="0" marT="0" marB="0" anchor="ctr">
                    <a:lnL>
                      <a:noFill/>
                    </a:lnL>
                    <a:lnR>
                      <a:noFill/>
                    </a:lnR>
                    <a:lnT>
                      <a:noFill/>
                    </a:lnT>
                    <a:lnB>
                      <a:noFill/>
                    </a:lnB>
                  </a:tcPr>
                </a:tc>
                <a:extLst>
                  <a:ext uri="{0D108BD9-81ED-4DB2-BD59-A6C34878D82A}">
                    <a16:rowId xmlns:a16="http://schemas.microsoft.com/office/drawing/2014/main" val="3456392671"/>
                  </a:ext>
                </a:extLst>
              </a:tr>
            </a:tbl>
          </a:graphicData>
        </a:graphic>
      </p:graphicFrame>
    </p:spTree>
    <p:extLst>
      <p:ext uri="{BB962C8B-B14F-4D97-AF65-F5344CB8AC3E}">
        <p14:creationId xmlns:p14="http://schemas.microsoft.com/office/powerpoint/2010/main" val="4180915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609600"/>
            <a:ext cx="4572000" cy="6555641"/>
          </a:xfrm>
          <a:prstGeom prst="rect">
            <a:avLst/>
          </a:prstGeom>
          <a:noFill/>
        </p:spPr>
        <p:txBody>
          <a:bodyPr wrap="square" rtlCol="0">
            <a:spAutoFit/>
          </a:bodyPr>
          <a:lstStyle/>
          <a:p>
            <a:pPr lvl="0"/>
            <a:r>
              <a:rPr lang="en-US" sz="7000" dirty="0">
                <a:solidFill>
                  <a:prstClr val="white"/>
                </a:solidFill>
              </a:rPr>
              <a:t>24 The LORD is my portion; therefore I will wait for him. </a:t>
            </a:r>
            <a:endParaRPr kumimoji="0" lang="en-US" sz="7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4540469" y="609600"/>
            <a:ext cx="4603532" cy="4401205"/>
          </a:xfrm>
          <a:prstGeom prst="rect">
            <a:avLst/>
          </a:prstGeom>
          <a:noFill/>
        </p:spPr>
        <p:txBody>
          <a:bodyPr wrap="square" rtlCol="0">
            <a:spAutoFit/>
          </a:bodyPr>
          <a:lstStyle/>
          <a:p>
            <a:pPr lvl="0"/>
            <a:r>
              <a:rPr lang="en-US" sz="7000" dirty="0">
                <a:solidFill>
                  <a:prstClr val="white"/>
                </a:solidFill>
              </a:rPr>
              <a:t>24 </a:t>
            </a:r>
            <a:r>
              <a:rPr lang="zh-CN" altLang="en-US" sz="7000" dirty="0">
                <a:solidFill>
                  <a:prstClr val="white"/>
                </a:solidFill>
              </a:rPr>
              <a:t>耶 和 華 是 我 的 分 ， 因 此 ， 我 要 仰 望 他 。</a:t>
            </a:r>
            <a:endParaRPr kumimoji="0" lang="zh-TW" altLang="en-US" sz="70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5" name="TextBox 4">
            <a:extLst>
              <a:ext uri="{FF2B5EF4-FFF2-40B4-BE49-F238E27FC236}">
                <a16:creationId xmlns:a16="http://schemas.microsoft.com/office/drawing/2014/main" id="{5F041700-34E0-4596-81E5-392BA899E5DA}"/>
              </a:ext>
            </a:extLst>
          </p:cNvPr>
          <p:cNvSpPr txBox="1"/>
          <p:nvPr/>
        </p:nvSpPr>
        <p:spPr>
          <a:xfrm>
            <a:off x="0" y="0"/>
            <a:ext cx="4572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La </a:t>
            </a:r>
            <a:r>
              <a:rPr kumimoji="0" lang="zh-CN" altLang="en-US" sz="2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a:t>
            </a:r>
            <a:r>
              <a:rPr kumimoji="0" lang="zh-CN" altLang="en-US"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 </a:t>
            </a:r>
            <a:r>
              <a:rPr kumimoji="0" lang="en-US" altLang="zh-CN" sz="3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a:t>
            </a:r>
          </a:p>
        </p:txBody>
      </p:sp>
    </p:spTree>
    <p:extLst>
      <p:ext uri="{BB962C8B-B14F-4D97-AF65-F5344CB8AC3E}">
        <p14:creationId xmlns:p14="http://schemas.microsoft.com/office/powerpoint/2010/main" val="1676522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905000"/>
            <a:ext cx="9144000" cy="3785652"/>
          </a:xfrm>
          <a:prstGeom prst="rect">
            <a:avLst/>
          </a:prstGeom>
          <a:noFill/>
        </p:spPr>
        <p:txBody>
          <a:bodyPr wrap="square" rtlCol="0">
            <a:spAutoFit/>
          </a:bodyPr>
          <a:lstStyle/>
          <a:p>
            <a:pPr lvl="0"/>
            <a:r>
              <a:rPr lang="en-US" sz="4000" dirty="0">
                <a:solidFill>
                  <a:prstClr val="white"/>
                </a:solidFill>
              </a:rPr>
              <a:t>Jesus Christ is our Healer</a:t>
            </a:r>
          </a:p>
          <a:p>
            <a:pPr lvl="0"/>
            <a:r>
              <a:rPr lang="en-US" sz="4000" dirty="0">
                <a:solidFill>
                  <a:prstClr val="white"/>
                </a:solidFill>
              </a:rPr>
              <a:t>nailed on the cross,</a:t>
            </a:r>
          </a:p>
          <a:p>
            <a:pPr lvl="0"/>
            <a:r>
              <a:rPr lang="en-US" sz="4000" dirty="0">
                <a:solidFill>
                  <a:prstClr val="white"/>
                </a:solidFill>
              </a:rPr>
              <a:t>wounded,</a:t>
            </a:r>
          </a:p>
          <a:p>
            <a:pPr lvl="0"/>
            <a:r>
              <a:rPr lang="en-US" sz="4000" dirty="0">
                <a:solidFill>
                  <a:prstClr val="white"/>
                </a:solidFill>
              </a:rPr>
              <a:t>bled,</a:t>
            </a:r>
          </a:p>
          <a:p>
            <a:pPr lvl="0"/>
            <a:r>
              <a:rPr lang="en-US" sz="4000" dirty="0">
                <a:solidFill>
                  <a:prstClr val="white"/>
                </a:solidFill>
              </a:rPr>
              <a:t>to heal our separation from God,</a:t>
            </a:r>
          </a:p>
          <a:p>
            <a:pPr lvl="0"/>
            <a:r>
              <a:rPr lang="en-US" sz="4000" dirty="0">
                <a:solidFill>
                  <a:prstClr val="white"/>
                </a:solidFill>
              </a:rPr>
              <a:t>to seal God’s new covenant with us.</a:t>
            </a:r>
            <a:endParaRPr kumimoji="0" lang="en-US" sz="4000" b="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sng" strike="noStrike" kern="1200" cap="none" spc="0" normalizeH="0" baseline="0" noProof="0" dirty="0">
                <a:ln>
                  <a:noFill/>
                </a:ln>
                <a:solidFill>
                  <a:prstClr val="white"/>
                </a:solidFill>
                <a:effectLst/>
                <a:uLnTx/>
                <a:uFillTx/>
                <a:latin typeface="Calibri"/>
                <a:ea typeface="+mn-ea"/>
                <a:cs typeface="+mn-cs"/>
              </a:rPr>
              <a:t>Selah (Holy Communion):</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3A1A"/>
        </a:solidFill>
        <a:effectLst/>
      </p:bgPr>
    </p:bg>
    <p:spTree>
      <p:nvGrpSpPr>
        <p:cNvPr id="1" name=""/>
        <p:cNvGrpSpPr/>
        <p:nvPr/>
      </p:nvGrpSpPr>
      <p:grpSpPr>
        <a:xfrm>
          <a:off x="0" y="0"/>
          <a:ext cx="0" cy="0"/>
          <a:chOff x="0" y="0"/>
          <a:chExt cx="0" cy="0"/>
        </a:xfrm>
      </p:grpSpPr>
      <p:sp>
        <p:nvSpPr>
          <p:cNvPr id="5" name="TextBox 4"/>
          <p:cNvSpPr txBox="1"/>
          <p:nvPr/>
        </p:nvSpPr>
        <p:spPr>
          <a:xfrm>
            <a:off x="0" y="609600"/>
            <a:ext cx="9144000" cy="5678478"/>
          </a:xfrm>
          <a:prstGeom prst="rect">
            <a:avLst/>
          </a:prstGeom>
          <a:noFill/>
        </p:spPr>
        <p:txBody>
          <a:bodyPr wrap="square" rtlCol="0">
            <a:spAutoFit/>
          </a:bodyPr>
          <a:lstStyle/>
          <a:p>
            <a:pPr lvl="0"/>
            <a:r>
              <a:rPr lang="en-US" sz="3300" i="1" dirty="0">
                <a:solidFill>
                  <a:prstClr val="white"/>
                </a:solidFill>
              </a:rPr>
              <a:t>Dear Lord, keep our eyes upon Jesus, looking full into his wonderful face, for much is our weariness and many are our troubles, YET in Jesus is the light taking us through the darkest of days. Thank you for the bread and cup that brings us into the glory and grace of Jesus. Keep our eyes upon you, Jesus, so that even as we weep, we weep with hope, not just of better days but that you are our portion, and you are with us from now into eternity. In Your great faithfulness, hear our cry, receive our praises. By the name of Jesus we pray and give thanks, amen.</a:t>
            </a:r>
            <a:endParaRPr kumimoji="0" lang="en-US" sz="3300" b="0" i="1"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p:cNvSpPr txBox="1"/>
          <p:nvPr/>
        </p:nvSpPr>
        <p:spPr>
          <a:xfrm>
            <a:off x="0" y="0"/>
            <a:ext cx="914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Prayer</a:t>
            </a:r>
          </a:p>
        </p:txBody>
      </p:sp>
    </p:spTree>
    <p:extLst>
      <p:ext uri="{BB962C8B-B14F-4D97-AF65-F5344CB8AC3E}">
        <p14:creationId xmlns:p14="http://schemas.microsoft.com/office/powerpoint/2010/main" val="62662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9DB2D-2349-4BFF-948A-90C3C7AC2FF0}"/>
              </a:ext>
            </a:extLst>
          </p:cNvPr>
          <p:cNvPicPr>
            <a:picLocks noChangeAspect="1"/>
          </p:cNvPicPr>
          <p:nvPr/>
        </p:nvPicPr>
        <p:blipFill rotWithShape="1">
          <a:blip r:embed="rId2">
            <a:extLst>
              <a:ext uri="{28A0092B-C50C-407E-A947-70E740481C1C}">
                <a14:useLocalDpi xmlns:a14="http://schemas.microsoft.com/office/drawing/2010/main" val="0"/>
              </a:ext>
            </a:extLst>
          </a:blip>
          <a:srcRect b="14530"/>
          <a:stretch/>
        </p:blipFill>
        <p:spPr>
          <a:xfrm>
            <a:off x="20" y="10"/>
            <a:ext cx="9143980" cy="6857990"/>
          </a:xfrm>
          <a:prstGeom prst="rect">
            <a:avLst/>
          </a:prstGeom>
        </p:spPr>
      </p:pic>
      <p:sp>
        <p:nvSpPr>
          <p:cNvPr id="4" name="TextBox 3">
            <a:extLst>
              <a:ext uri="{FF2B5EF4-FFF2-40B4-BE49-F238E27FC236}">
                <a16:creationId xmlns:a16="http://schemas.microsoft.com/office/drawing/2014/main" id="{C94100DF-7EFA-4BEE-B1B4-0DDD6F5F07E3}"/>
              </a:ext>
            </a:extLst>
          </p:cNvPr>
          <p:cNvSpPr txBox="1"/>
          <p:nvPr/>
        </p:nvSpPr>
        <p:spPr>
          <a:xfrm>
            <a:off x="152400" y="6477000"/>
            <a:ext cx="2057400" cy="215444"/>
          </a:xfrm>
          <a:prstGeom prst="rect">
            <a:avLst/>
          </a:prstGeom>
          <a:noFill/>
        </p:spPr>
        <p:txBody>
          <a:bodyPr wrap="square" rtlCol="0">
            <a:spAutoFit/>
          </a:bodyPr>
          <a:lstStyle/>
          <a:p>
            <a:r>
              <a:rPr lang="en-US" sz="800" dirty="0">
                <a:solidFill>
                  <a:schemeClr val="bg1"/>
                </a:solidFill>
              </a:rPr>
              <a:t>@</a:t>
            </a:r>
            <a:r>
              <a:rPr lang="en-US" sz="800" dirty="0" err="1">
                <a:solidFill>
                  <a:schemeClr val="bg1"/>
                </a:solidFill>
              </a:rPr>
              <a:t>garfield_daily_comic</a:t>
            </a:r>
            <a:r>
              <a:rPr lang="en-US" sz="800" dirty="0">
                <a:solidFill>
                  <a:schemeClr val="bg1"/>
                </a:solidFill>
              </a:rPr>
              <a:t>; www.garfield.com/</a:t>
            </a:r>
          </a:p>
        </p:txBody>
      </p:sp>
    </p:spTree>
    <p:extLst>
      <p:ext uri="{BB962C8B-B14F-4D97-AF65-F5344CB8AC3E}">
        <p14:creationId xmlns:p14="http://schemas.microsoft.com/office/powerpoint/2010/main" val="308625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1323439"/>
          </a:xfrm>
          <a:prstGeom prst="rect">
            <a:avLst/>
          </a:prstGeom>
          <a:noFill/>
        </p:spPr>
        <p:txBody>
          <a:bodyPr wrap="square" rtlCol="0">
            <a:spAutoFit/>
          </a:bodyPr>
          <a:lstStyle/>
          <a:p>
            <a:pPr lvl="0"/>
            <a:r>
              <a:rPr lang="en-US" sz="4000" i="1" dirty="0">
                <a:solidFill>
                  <a:prstClr val="white"/>
                </a:solidFill>
              </a:rPr>
              <a:t>Will the turbulence ever end?</a:t>
            </a:r>
          </a:p>
          <a:p>
            <a:pPr lvl="0"/>
            <a:r>
              <a:rPr lang="en-US" sz="4000" i="1" dirty="0">
                <a:solidFill>
                  <a:prstClr val="white"/>
                </a:solidFill>
              </a:rPr>
              <a:t>Will the plane ever land?</a:t>
            </a:r>
          </a:p>
        </p:txBody>
      </p:sp>
      <p:sp>
        <p:nvSpPr>
          <p:cNvPr id="3" name="TextBox 2"/>
          <p:cNvSpPr txBox="1"/>
          <p:nvPr/>
        </p:nvSpPr>
        <p:spPr>
          <a:xfrm>
            <a:off x="0" y="1197114"/>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sng" strike="noStrike" kern="1200" cap="none" spc="0" normalizeH="0" baseline="0" noProof="0" dirty="0">
                <a:ln>
                  <a:noFill/>
                </a:ln>
                <a:solidFill>
                  <a:prstClr val="white"/>
                </a:solidFill>
                <a:effectLst/>
                <a:uLnTx/>
                <a:uFillTx/>
                <a:latin typeface="Calibri"/>
                <a:ea typeface="宋体" panose="02010600030101010101" pitchFamily="2" charset="-122"/>
                <a:cs typeface="+mn-cs"/>
              </a:rPr>
              <a:t>Our Pain Management</a:t>
            </a:r>
            <a:endParaRPr kumimoji="0" lang="en-US" sz="4000" b="0" i="0" u="sng"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95622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905000"/>
            <a:ext cx="9144000"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La </a:t>
            </a:r>
            <a:r>
              <a:rPr kumimoji="0" lang="zh-CN" altLang="en-US" sz="60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哀 </a:t>
            </a:r>
            <a:r>
              <a:rPr kumimoji="0" lang="en-US" altLang="zh-CN" sz="70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3:19-27</a:t>
            </a:r>
          </a:p>
        </p:txBody>
      </p:sp>
    </p:spTree>
    <p:extLst>
      <p:ext uri="{BB962C8B-B14F-4D97-AF65-F5344CB8AC3E}">
        <p14:creationId xmlns:p14="http://schemas.microsoft.com/office/powerpoint/2010/main" val="347439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1905000"/>
            <a:ext cx="914400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The Killer Pain,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7000" b="1" dirty="0">
                <a:solidFill>
                  <a:prstClr val="white"/>
                </a:solidFill>
                <a:latin typeface="Calibri"/>
                <a:ea typeface="宋体" panose="02010600030101010101" pitchFamily="2" charset="-122"/>
              </a:rPr>
              <a:t>To Him</a:t>
            </a:r>
            <a:endParaRPr kumimoji="0" lang="en-US" altLang="zh-CN" sz="70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890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Box 4"/>
          <p:cNvSpPr txBox="1"/>
          <p:nvPr/>
        </p:nvSpPr>
        <p:spPr>
          <a:xfrm>
            <a:off x="0" y="609600"/>
            <a:ext cx="9144000" cy="1938992"/>
          </a:xfrm>
          <a:prstGeom prst="rect">
            <a:avLst/>
          </a:prstGeom>
          <a:noFill/>
        </p:spPr>
        <p:txBody>
          <a:bodyPr wrap="square" rtlCol="0">
            <a:spAutoFit/>
          </a:bodyPr>
          <a:lstStyle/>
          <a:p>
            <a:pPr lvl="0"/>
            <a:r>
              <a:rPr lang="en-US" sz="4000" i="1" dirty="0">
                <a:solidFill>
                  <a:prstClr val="white"/>
                </a:solidFill>
              </a:rPr>
              <a:t>(The date 586 BC) meant everything to the historic Jews. It was their September Eleventh. The nation has just died.</a:t>
            </a:r>
          </a:p>
        </p:txBody>
      </p:sp>
      <p:sp>
        <p:nvSpPr>
          <p:cNvPr id="7" name="TextBox 6"/>
          <p:cNvSpPr txBox="1"/>
          <p:nvPr/>
        </p:nvSpPr>
        <p:spPr>
          <a:xfrm>
            <a:off x="0" y="0"/>
            <a:ext cx="9144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Pastor Skip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Heitzig</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2532</Words>
  <Application>Microsoft Office PowerPoint</Application>
  <PresentationFormat>On-screen Show (4:3)</PresentationFormat>
  <Paragraphs>148</Paragraphs>
  <Slides>45</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45</vt:i4>
      </vt:variant>
    </vt:vector>
  </HeadingPairs>
  <TitlesOfParts>
    <vt:vector size="50" baseType="lpstr">
      <vt:lpstr>Arial</vt:lpstr>
      <vt:lpstr>Calibri</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Oo, Samuel</dc:creator>
  <cp:lastModifiedBy>Samuel Oo</cp:lastModifiedBy>
  <cp:revision>14</cp:revision>
  <dcterms:created xsi:type="dcterms:W3CDTF">2020-05-03T05:44:58Z</dcterms:created>
  <dcterms:modified xsi:type="dcterms:W3CDTF">2020-05-03T13:38:14Z</dcterms:modified>
</cp:coreProperties>
</file>