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36"/>
  </p:notesMasterIdLst>
  <p:sldIdLst>
    <p:sldId id="893" r:id="rId6"/>
    <p:sldId id="1248" r:id="rId7"/>
    <p:sldId id="1288" r:id="rId8"/>
    <p:sldId id="1291" r:id="rId9"/>
    <p:sldId id="1292" r:id="rId10"/>
    <p:sldId id="1293" r:id="rId11"/>
    <p:sldId id="1137" r:id="rId12"/>
    <p:sldId id="1020" r:id="rId13"/>
    <p:sldId id="1294" r:id="rId14"/>
    <p:sldId id="1054" r:id="rId15"/>
    <p:sldId id="1138" r:id="rId16"/>
    <p:sldId id="1191" r:id="rId17"/>
    <p:sldId id="1286" r:id="rId18"/>
    <p:sldId id="1299" r:id="rId19"/>
    <p:sldId id="1295" r:id="rId20"/>
    <p:sldId id="1300" r:id="rId21"/>
    <p:sldId id="1296" r:id="rId22"/>
    <p:sldId id="1301" r:id="rId23"/>
    <p:sldId id="1246" r:id="rId24"/>
    <p:sldId id="1302" r:id="rId25"/>
    <p:sldId id="1297" r:id="rId26"/>
    <p:sldId id="1298" r:id="rId27"/>
    <p:sldId id="1303" r:id="rId28"/>
    <p:sldId id="1304" r:id="rId29"/>
    <p:sldId id="1305" r:id="rId30"/>
    <p:sldId id="1306" r:id="rId31"/>
    <p:sldId id="1307" r:id="rId32"/>
    <p:sldId id="1308" r:id="rId33"/>
    <p:sldId id="891" r:id="rId34"/>
    <p:sldId id="128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9" d="100"/>
          <a:sy n="79" d="100"/>
        </p:scale>
        <p:origin x="132" y="6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4/12/2020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b="1" i="1" u="none" strike="noStrike" kern="1200" cap="none" spc="0" normalizeH="0" baseline="0" noProof="0" dirty="0">
                <a:ln>
                  <a:noFill/>
                </a:ln>
                <a:effectLst/>
                <a:uLnTx/>
                <a:uFillTx/>
                <a:latin typeface="Calibri"/>
              </a:rPr>
              <a:t>Go</a:t>
            </a:r>
            <a:r>
              <a:rPr kumimoji="0" lang="en-US" sz="7000" i="1" u="none" strike="noStrike" kern="1200" cap="none" spc="0" normalizeH="0" baseline="0" noProof="0" dirty="0">
                <a:ln>
                  <a:noFill/>
                </a:ln>
                <a:effectLst/>
                <a:uLnTx/>
                <a:uFillTx/>
                <a:latin typeface="Calibri"/>
              </a:rPr>
              <a:t> Tell,</a:t>
            </a:r>
          </a:p>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7000" b="1" i="1" u="none" strike="noStrike" kern="1200" cap="none" spc="0" normalizeH="0" baseline="0" noProof="0" dirty="0">
                <a:ln>
                  <a:noFill/>
                </a:ln>
                <a:effectLst/>
                <a:uLnTx/>
                <a:uFillTx/>
                <a:latin typeface="Calibri"/>
              </a:rPr>
              <a:t>去</a:t>
            </a:r>
            <a:r>
              <a:rPr kumimoji="0" lang="zh-CN" altLang="en-US" sz="7000" i="1" u="none" strike="noStrike" kern="1200" cap="none" spc="0" normalizeH="0" baseline="0" noProof="0" dirty="0">
                <a:ln>
                  <a:noFill/>
                </a:ln>
                <a:effectLst/>
                <a:uLnTx/>
                <a:uFillTx/>
                <a:latin typeface="Calibri"/>
              </a:rPr>
              <a:t>吧，</a:t>
            </a:r>
            <a:endParaRPr kumimoji="0" lang="en-US" sz="7000" i="1" u="none" strike="noStrike" kern="1200" cap="none" spc="0" normalizeH="0" baseline="0" noProof="0" dirty="0">
              <a:ln>
                <a:noFill/>
              </a:ln>
              <a:effectLst/>
              <a:uLnTx/>
              <a:uFillTx/>
              <a:latin typeface="Calibri"/>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lang="en-US" sz="7000" i="1" dirty="0">
                <a:latin typeface="Calibri"/>
              </a:rPr>
              <a:t>Do</a:t>
            </a:r>
            <a:r>
              <a:rPr lang="en-US" sz="7000" b="1" i="1" dirty="0">
                <a:latin typeface="Calibri"/>
              </a:rPr>
              <a:t> Tell</a:t>
            </a: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b="1" i="1" dirty="0">
                <a:latin typeface="Calibri"/>
              </a:rPr>
              <a:t>說</a:t>
            </a:r>
            <a:r>
              <a:rPr lang="zh-CN" altLang="en-US" sz="7000" i="1" dirty="0">
                <a:latin typeface="Calibri"/>
              </a:rPr>
              <a:t>吧。</a:t>
            </a:r>
            <a:endParaRPr kumimoji="0" lang="en-US" sz="7000" i="1" u="none" strike="noStrike" kern="1200" cap="none" spc="0" normalizeH="0" baseline="0" noProof="0" dirty="0">
              <a:ln>
                <a:noFill/>
              </a:ln>
              <a:effectLst/>
              <a:uLnTx/>
              <a:uFillTx/>
              <a:latin typeface="Calibri"/>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Encounters with God (NT)</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John </a:t>
            </a:r>
            <a:r>
              <a:rPr lang="zh-CN" altLang="en-US" sz="2800" b="1" dirty="0">
                <a:solidFill>
                  <a:srgbClr val="8064A2">
                    <a:lumMod val="50000"/>
                  </a:srgbClr>
                </a:solidFill>
                <a:latin typeface="Calibri"/>
              </a:rPr>
              <a:t>約</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a:t>
            </a:r>
            <a:r>
              <a:rPr lang="en-US" sz="3600" b="1" dirty="0">
                <a:solidFill>
                  <a:srgbClr val="8064A2">
                    <a:lumMod val="50000"/>
                  </a:srgbClr>
                </a:solidFill>
                <a:latin typeface="Calibri"/>
              </a:rPr>
              <a:t>20</a:t>
            </a:r>
            <a:r>
              <a:rPr lang="en-US" altLang="zh-CN" sz="3600" b="1" dirty="0">
                <a:solidFill>
                  <a:srgbClr val="8064A2">
                    <a:lumMod val="50000"/>
                  </a:srgbClr>
                </a:solidFill>
                <a:latin typeface="Calibri"/>
              </a:rPr>
              <a:t>:11-18</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b="1" dirty="0">
                <a:solidFill>
                  <a:prstClr val="white"/>
                </a:solidFill>
              </a:rPr>
              <a:t>Jesus calls on all disciples, “Go and tell.”</a:t>
            </a:r>
          </a:p>
          <a:p>
            <a:r>
              <a:rPr lang="zh-CN" altLang="en-US" sz="4000" b="1" dirty="0">
                <a:solidFill>
                  <a:prstClr val="white"/>
                </a:solidFill>
              </a:rPr>
              <a:t>耶穌呼召所有門徒</a:t>
            </a:r>
            <a:r>
              <a:rPr lang="en-US" altLang="zh-CN" sz="4000" b="1" dirty="0">
                <a:solidFill>
                  <a:prstClr val="white"/>
                </a:solidFill>
              </a:rPr>
              <a:t>,“</a:t>
            </a:r>
            <a:r>
              <a:rPr lang="zh-CN" altLang="en-US" sz="4000" b="1" dirty="0">
                <a:solidFill>
                  <a:prstClr val="white"/>
                </a:solidFill>
              </a:rPr>
              <a:t>去說。”</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Jn 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a:solidFill>
                  <a:prstClr val="white"/>
                </a:solidFill>
              </a:rPr>
              <a:t>Who Gives the Rainbows?</a:t>
            </a:r>
          </a:p>
        </p:txBody>
      </p:sp>
    </p:spTree>
    <p:extLst>
      <p:ext uri="{BB962C8B-B14F-4D97-AF65-F5344CB8AC3E}">
        <p14:creationId xmlns:p14="http://schemas.microsoft.com/office/powerpoint/2010/main" val="3261605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1323439"/>
          </a:xfrm>
          <a:prstGeom prst="rect">
            <a:avLst/>
          </a:prstGeom>
          <a:noFill/>
        </p:spPr>
        <p:txBody>
          <a:bodyPr wrap="square" rtlCol="0">
            <a:spAutoFit/>
          </a:bodyPr>
          <a:lstStyle/>
          <a:p>
            <a:pPr lvl="0"/>
            <a:r>
              <a:rPr lang="en-US" sz="4000" i="1" dirty="0">
                <a:solidFill>
                  <a:prstClr val="white"/>
                </a:solidFill>
              </a:rPr>
              <a:t>“When it looks like the sun will not shine anymore, </a:t>
            </a:r>
            <a:r>
              <a:rPr lang="en-US" sz="4000" i="1" u="sng" dirty="0">
                <a:solidFill>
                  <a:prstClr val="white"/>
                </a:solidFill>
              </a:rPr>
              <a:t>God</a:t>
            </a:r>
            <a:r>
              <a:rPr lang="en-US" sz="4000" i="1" dirty="0">
                <a:solidFill>
                  <a:prstClr val="white"/>
                </a:solidFill>
              </a:rPr>
              <a:t> put a rainbow in the clouds.”</a:t>
            </a:r>
          </a:p>
        </p:txBody>
      </p:sp>
      <p:sp>
        <p:nvSpPr>
          <p:cNvPr id="7" name="TextBox 6"/>
          <p:cNvSpPr txBox="1"/>
          <p:nvPr/>
        </p:nvSpPr>
        <p:spPr>
          <a:xfrm>
            <a:off x="0" y="0"/>
            <a:ext cx="9144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Lyrics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a:solidFill>
                  <a:prstClr val="white"/>
                </a:solidFill>
              </a:rPr>
              <a:t>Often, even Christians fall short on attributing the goodness of the rainbows to the Giver – God.</a:t>
            </a:r>
          </a:p>
          <a:p>
            <a:r>
              <a:rPr lang="en-US" sz="4000" dirty="0">
                <a:solidFill>
                  <a:prstClr val="white"/>
                </a:solidFill>
              </a:rPr>
              <a:t>&lt; &gt; End up equally in the clouds as the World about who gives the rainbows.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Gives the Rainbows?</a:t>
            </a:r>
            <a:endParaRPr lang="en-US" sz="4000" u="sng" dirty="0">
              <a:solidFill>
                <a:prstClr val="white"/>
              </a:solidFill>
            </a:endParaRPr>
          </a:p>
        </p:txBody>
      </p:sp>
    </p:spTree>
    <p:extLst>
      <p:ext uri="{BB962C8B-B14F-4D97-AF65-F5344CB8AC3E}">
        <p14:creationId xmlns:p14="http://schemas.microsoft.com/office/powerpoint/2010/main" val="1982722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186309"/>
          </a:xfrm>
          <a:prstGeom prst="rect">
            <a:avLst/>
          </a:prstGeom>
          <a:noFill/>
        </p:spPr>
        <p:txBody>
          <a:bodyPr wrap="square" rtlCol="0">
            <a:spAutoFit/>
          </a:bodyPr>
          <a:lstStyle/>
          <a:p>
            <a:pPr lvl="0"/>
            <a:r>
              <a:rPr lang="en-US" sz="3300" dirty="0">
                <a:solidFill>
                  <a:prstClr val="white"/>
                </a:solidFill>
              </a:rPr>
              <a:t>17 Every good and perfect gift is from above, coming down from the Father of the heavenly lights, who does not change like shifting shadows. 18 He chose to give us birth through the word of truth, that we might be a kind of </a:t>
            </a:r>
            <a:r>
              <a:rPr lang="en-US" sz="3300" dirty="0" err="1">
                <a:solidFill>
                  <a:prstClr val="white"/>
                </a:solidFill>
              </a:rPr>
              <a:t>firstfruits</a:t>
            </a:r>
            <a:r>
              <a:rPr lang="en-US" sz="3300" dirty="0">
                <a:solidFill>
                  <a:prstClr val="white"/>
                </a:solidFill>
              </a:rPr>
              <a:t> of all he created. </a:t>
            </a:r>
            <a:endParaRPr lang="zh-CN" altLang="en-US" sz="3300" dirty="0">
              <a:solidFill>
                <a:prstClr val="white"/>
              </a:solidFill>
            </a:endParaRPr>
          </a:p>
        </p:txBody>
      </p:sp>
      <p:sp>
        <p:nvSpPr>
          <p:cNvPr id="4" name="TextBox 3"/>
          <p:cNvSpPr txBox="1"/>
          <p:nvPr/>
        </p:nvSpPr>
        <p:spPr>
          <a:xfrm>
            <a:off x="4540469" y="609600"/>
            <a:ext cx="4603532" cy="5678478"/>
          </a:xfrm>
          <a:prstGeom prst="rect">
            <a:avLst/>
          </a:prstGeom>
          <a:noFill/>
        </p:spPr>
        <p:txBody>
          <a:bodyPr wrap="square" rtlCol="0">
            <a:spAutoFit/>
          </a:bodyPr>
          <a:lstStyle/>
          <a:p>
            <a:pPr lvl="0"/>
            <a:r>
              <a:rPr lang="en-US" altLang="zh-TW" sz="3300" dirty="0">
                <a:solidFill>
                  <a:prstClr val="white"/>
                </a:solidFill>
              </a:rPr>
              <a:t>17 </a:t>
            </a:r>
            <a:r>
              <a:rPr lang="zh-TW" altLang="en-US" sz="3300" dirty="0">
                <a:solidFill>
                  <a:prstClr val="white"/>
                </a:solidFill>
              </a:rPr>
              <a:t>各 樣 美 善 的 恩 賜 和 各 樣 全 備 的 賞 賜 都 是 從 上 頭 來 的 ， 從 眾 光 之 父 那 裡 降 下 來 的 ； 在 他 並 沒 有 改 變 ， 也 沒 有 轉 動 的 影 兒 。</a:t>
            </a:r>
            <a:r>
              <a:rPr lang="en-US" altLang="zh-TW" sz="3300" dirty="0">
                <a:solidFill>
                  <a:prstClr val="white"/>
                </a:solidFill>
              </a:rPr>
              <a:t>18 </a:t>
            </a:r>
            <a:r>
              <a:rPr lang="zh-TW" altLang="en-US" sz="3300" dirty="0">
                <a:solidFill>
                  <a:prstClr val="white"/>
                </a:solidFill>
              </a:rPr>
              <a:t>他 按 自 己 的 旨 意 ， 用 真 道 生 了 我 們 ， 叫 我 們 在 他 所 造 的 萬 物 中 好 像 初 熟 的 果 子 。</a:t>
            </a:r>
            <a:endParaRPr lang="zh-CN" altLang="en-US" sz="3300" dirty="0">
              <a:solidFill>
                <a:prstClr val="white"/>
              </a:solidFill>
            </a:endParaRP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James </a:t>
            </a:r>
            <a:r>
              <a:rPr lang="zh-CN" altLang="en-US" sz="3000" dirty="0">
                <a:solidFill>
                  <a:prstClr val="white"/>
                </a:solidFill>
              </a:rPr>
              <a:t>雅</a:t>
            </a:r>
            <a:r>
              <a:rPr lang="zh-CN" altLang="en-US" sz="3200" dirty="0">
                <a:solidFill>
                  <a:prstClr val="white"/>
                </a:solidFill>
              </a:rPr>
              <a:t> </a:t>
            </a:r>
            <a:r>
              <a:rPr lang="en-US" altLang="zh-CN" sz="3200" dirty="0">
                <a:solidFill>
                  <a:prstClr val="white"/>
                </a:solidFill>
              </a:rPr>
              <a:t>1</a:t>
            </a:r>
          </a:p>
        </p:txBody>
      </p:sp>
    </p:spTree>
    <p:extLst>
      <p:ext uri="{BB962C8B-B14F-4D97-AF65-F5344CB8AC3E}">
        <p14:creationId xmlns:p14="http://schemas.microsoft.com/office/powerpoint/2010/main" val="33631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Who Dries the Tears?</a:t>
            </a:r>
          </a:p>
        </p:txBody>
      </p:sp>
    </p:spTree>
    <p:extLst>
      <p:ext uri="{BB962C8B-B14F-4D97-AF65-F5344CB8AC3E}">
        <p14:creationId xmlns:p14="http://schemas.microsoft.com/office/powerpoint/2010/main" val="2475529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6247864"/>
          </a:xfrm>
          <a:prstGeom prst="rect">
            <a:avLst/>
          </a:prstGeom>
          <a:noFill/>
        </p:spPr>
        <p:txBody>
          <a:bodyPr wrap="square" rtlCol="0">
            <a:spAutoFit/>
          </a:bodyPr>
          <a:lstStyle/>
          <a:p>
            <a:pPr lvl="0"/>
            <a:r>
              <a:rPr lang="en-US" sz="4000" dirty="0">
                <a:solidFill>
                  <a:prstClr val="white"/>
                </a:solidFill>
              </a:rPr>
              <a:t>1 Early on the first day of the week, while it was still dark, Mary Magdalene (Mary of Magdala) went to the tomb and saw that the stone had been removed from the entrance. </a:t>
            </a:r>
            <a:endParaRPr lang="zh-CN" altLang="en-US" sz="4000" dirty="0">
              <a:solidFill>
                <a:prstClr val="white"/>
              </a:solidFill>
            </a:endParaRPr>
          </a:p>
        </p:txBody>
      </p:sp>
      <p:sp>
        <p:nvSpPr>
          <p:cNvPr id="4" name="TextBox 3"/>
          <p:cNvSpPr txBox="1"/>
          <p:nvPr/>
        </p:nvSpPr>
        <p:spPr>
          <a:xfrm>
            <a:off x="4540469" y="609600"/>
            <a:ext cx="4603532" cy="3785652"/>
          </a:xfrm>
          <a:prstGeom prst="rect">
            <a:avLst/>
          </a:prstGeom>
          <a:noFill/>
        </p:spPr>
        <p:txBody>
          <a:bodyPr wrap="square" rtlCol="0">
            <a:spAutoFit/>
          </a:bodyPr>
          <a:lstStyle/>
          <a:p>
            <a:pPr lvl="0"/>
            <a:r>
              <a:rPr lang="en-US" sz="4000" dirty="0">
                <a:solidFill>
                  <a:prstClr val="white"/>
                </a:solidFill>
              </a:rPr>
              <a:t>1 </a:t>
            </a:r>
            <a:r>
              <a:rPr lang="zh-CN" altLang="en-US" sz="4000" dirty="0">
                <a:solidFill>
                  <a:prstClr val="white"/>
                </a:solidFill>
              </a:rPr>
              <a:t>七 日 的 第 一 日 清 早 ， 天 還 黑 的 時 候 ， 抹 大 拉 的 馬 利 亞 來 到 墳 墓 那 裡 ， 看 見 石 頭 從 墳 墓 挪 開 了 ，</a:t>
            </a:r>
          </a:p>
        </p:txBody>
      </p:sp>
      <p:sp>
        <p:nvSpPr>
          <p:cNvPr id="6" name="TextBox 5">
            <a:extLst>
              <a:ext uri="{FF2B5EF4-FFF2-40B4-BE49-F238E27FC236}">
                <a16:creationId xmlns:a16="http://schemas.microsoft.com/office/drawing/2014/main" id="{8CC196D4-8AF1-445E-B6DA-2C7177CF09C0}"/>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000" dirty="0">
                <a:solidFill>
                  <a:prstClr val="white"/>
                </a:solidFill>
              </a:rPr>
              <a:t>約</a:t>
            </a:r>
            <a:r>
              <a:rPr lang="zh-CN" altLang="en-US" sz="3200" dirty="0">
                <a:solidFill>
                  <a:prstClr val="white"/>
                </a:solidFill>
              </a:rPr>
              <a:t> </a:t>
            </a:r>
            <a:r>
              <a:rPr lang="en-US" altLang="zh-CN" sz="3200" dirty="0">
                <a:solidFill>
                  <a:prstClr val="white"/>
                </a:solidFill>
              </a:rPr>
              <a:t>20</a:t>
            </a:r>
          </a:p>
        </p:txBody>
      </p:sp>
    </p:spTree>
    <p:extLst>
      <p:ext uri="{BB962C8B-B14F-4D97-AF65-F5344CB8AC3E}">
        <p14:creationId xmlns:p14="http://schemas.microsoft.com/office/powerpoint/2010/main" val="216022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Entrenched in her own conclusion,</a:t>
            </a:r>
          </a:p>
          <a:p>
            <a:r>
              <a:rPr lang="en-US" sz="4000" dirty="0">
                <a:solidFill>
                  <a:prstClr val="white"/>
                </a:solidFill>
              </a:rPr>
              <a:t>Mary is entrapped within her human logic,</a:t>
            </a:r>
          </a:p>
          <a:p>
            <a:r>
              <a:rPr lang="en-US" sz="4000" dirty="0">
                <a:solidFill>
                  <a:prstClr val="white"/>
                </a:solidFill>
              </a:rPr>
              <a:t>unable to see the divine logic at work.</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Dries the Tears?</a:t>
            </a:r>
            <a:endParaRPr lang="en-US" sz="4000" u="sng" dirty="0">
              <a:solidFill>
                <a:prstClr val="white"/>
              </a:solidFill>
            </a:endParaRPr>
          </a:p>
        </p:txBody>
      </p:sp>
    </p:spTree>
    <p:extLst>
      <p:ext uri="{BB962C8B-B14F-4D97-AF65-F5344CB8AC3E}">
        <p14:creationId xmlns:p14="http://schemas.microsoft.com/office/powerpoint/2010/main" val="392754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prstClr val="white"/>
                </a:solidFill>
              </a:rPr>
              <a:t>“13, 15 Why</a:t>
            </a:r>
            <a:r>
              <a:rPr lang="zh-CN" altLang="en-US" sz="4000" dirty="0">
                <a:solidFill>
                  <a:prstClr val="white"/>
                </a:solidFill>
              </a:rPr>
              <a:t>”</a:t>
            </a:r>
            <a:r>
              <a:rPr lang="en-US" altLang="zh-CN" sz="4000" dirty="0">
                <a:solidFill>
                  <a:prstClr val="white"/>
                </a:solidFill>
              </a:rPr>
              <a:t>= </a:t>
            </a:r>
            <a:r>
              <a:rPr lang="en-US" sz="4000" dirty="0">
                <a:solidFill>
                  <a:prstClr val="white"/>
                </a:solidFill>
              </a:rPr>
              <a:t>The truth one believes is the reason that drives or dries the tears. </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Dries the Tears?</a:t>
            </a:r>
            <a:endParaRPr lang="en-US" sz="4000" u="sng" dirty="0">
              <a:solidFill>
                <a:prstClr val="white"/>
              </a:solidFill>
            </a:endParaRPr>
          </a:p>
        </p:txBody>
      </p:sp>
    </p:spTree>
    <p:extLst>
      <p:ext uri="{BB962C8B-B14F-4D97-AF65-F5344CB8AC3E}">
        <p14:creationId xmlns:p14="http://schemas.microsoft.com/office/powerpoint/2010/main" val="3904513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building, white, horse, black&#10;&#10;Description automatically generated">
            <a:extLst>
              <a:ext uri="{FF2B5EF4-FFF2-40B4-BE49-F238E27FC236}">
                <a16:creationId xmlns:a16="http://schemas.microsoft.com/office/drawing/2014/main" id="{8EF324A4-2D11-4798-85A3-2E115E5D61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 y="285750"/>
            <a:ext cx="8915400" cy="6286500"/>
          </a:xfrm>
          <a:prstGeom prst="rect">
            <a:avLst/>
          </a:prstGeom>
        </p:spPr>
      </p:pic>
      <p:sp>
        <p:nvSpPr>
          <p:cNvPr id="6" name="TextBox 5">
            <a:extLst>
              <a:ext uri="{FF2B5EF4-FFF2-40B4-BE49-F238E27FC236}">
                <a16:creationId xmlns:a16="http://schemas.microsoft.com/office/drawing/2014/main" id="{0E51B3DA-2CB9-4758-BA0B-A9002F435348}"/>
              </a:ext>
            </a:extLst>
          </p:cNvPr>
          <p:cNvSpPr txBox="1"/>
          <p:nvPr/>
        </p:nvSpPr>
        <p:spPr>
          <a:xfrm>
            <a:off x="2228850" y="6572250"/>
            <a:ext cx="4686300" cy="215444"/>
          </a:xfrm>
          <a:prstGeom prst="rect">
            <a:avLst/>
          </a:prstGeom>
          <a:noFill/>
        </p:spPr>
        <p:txBody>
          <a:bodyPr wrap="square" rtlCol="0">
            <a:spAutoFit/>
          </a:bodyPr>
          <a:lstStyle/>
          <a:p>
            <a:pPr algn="ctr"/>
            <a:r>
              <a:rPr lang="en-US" sz="800" dirty="0"/>
              <a:t>https://www.bbc.com/news/science-environment-37337778</a:t>
            </a:r>
          </a:p>
        </p:txBody>
      </p:sp>
    </p:spTree>
    <p:extLst>
      <p:ext uri="{BB962C8B-B14F-4D97-AF65-F5344CB8AC3E}">
        <p14:creationId xmlns:p14="http://schemas.microsoft.com/office/powerpoint/2010/main" val="58735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b="1" i="1" dirty="0">
                <a:solidFill>
                  <a:prstClr val="white"/>
                </a:solidFill>
              </a:rPr>
              <a:t>God knows the evil of Sin and Death</a:t>
            </a:r>
            <a:br>
              <a:rPr lang="en-US" sz="4000" b="1" i="1" dirty="0">
                <a:solidFill>
                  <a:prstClr val="white"/>
                </a:solidFill>
              </a:rPr>
            </a:br>
            <a:r>
              <a:rPr lang="en-US" sz="4000" i="1" dirty="0">
                <a:solidFill>
                  <a:prstClr val="white"/>
                </a:solidFill>
              </a:rPr>
              <a:t>(much more than we do).</a:t>
            </a:r>
          </a:p>
        </p:txBody>
      </p:sp>
    </p:spTree>
    <p:extLst>
      <p:ext uri="{BB962C8B-B14F-4D97-AF65-F5344CB8AC3E}">
        <p14:creationId xmlns:p14="http://schemas.microsoft.com/office/powerpoint/2010/main" val="3487670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78478"/>
          </a:xfrm>
          <a:prstGeom prst="rect">
            <a:avLst/>
          </a:prstGeom>
          <a:noFill/>
        </p:spPr>
        <p:txBody>
          <a:bodyPr wrap="square" rtlCol="0">
            <a:spAutoFit/>
          </a:bodyPr>
          <a:lstStyle/>
          <a:p>
            <a:pPr lvl="0"/>
            <a:r>
              <a:rPr lang="en-US" sz="3300" dirty="0">
                <a:solidFill>
                  <a:prstClr val="white"/>
                </a:solidFill>
              </a:rPr>
              <a:t>3 The gatekeeper opens the gate for him, and the sheep listen to his voice. </a:t>
            </a:r>
            <a:r>
              <a:rPr lang="en-US" sz="3300" b="1" dirty="0">
                <a:solidFill>
                  <a:prstClr val="white"/>
                </a:solidFill>
              </a:rPr>
              <a:t>He calls his own sheep by name and leads them out</a:t>
            </a:r>
            <a:r>
              <a:rPr lang="en-US" sz="3300" dirty="0">
                <a:solidFill>
                  <a:prstClr val="white"/>
                </a:solidFill>
              </a:rPr>
              <a:t>. 4 When he has brought out all his own, he goes on ahead of them, and </a:t>
            </a:r>
            <a:r>
              <a:rPr lang="en-US" sz="3300" b="1" dirty="0">
                <a:solidFill>
                  <a:prstClr val="white"/>
                </a:solidFill>
              </a:rPr>
              <a:t>his sheep follow him because they know his voice</a:t>
            </a:r>
            <a:r>
              <a:rPr lang="en-US" sz="3300" dirty="0">
                <a:solidFill>
                  <a:prstClr val="white"/>
                </a:solidFill>
              </a:rPr>
              <a:t>. </a:t>
            </a:r>
            <a:endParaRPr lang="zh-CN" altLang="en-US" sz="3300" dirty="0">
              <a:solidFill>
                <a:prstClr val="white"/>
              </a:solidFill>
            </a:endParaRPr>
          </a:p>
        </p:txBody>
      </p:sp>
      <p:sp>
        <p:nvSpPr>
          <p:cNvPr id="4" name="TextBox 3"/>
          <p:cNvSpPr txBox="1"/>
          <p:nvPr/>
        </p:nvSpPr>
        <p:spPr>
          <a:xfrm>
            <a:off x="4540469" y="609600"/>
            <a:ext cx="4603532" cy="4154984"/>
          </a:xfrm>
          <a:prstGeom prst="rect">
            <a:avLst/>
          </a:prstGeom>
          <a:noFill/>
        </p:spPr>
        <p:txBody>
          <a:bodyPr wrap="square" rtlCol="0">
            <a:spAutoFit/>
          </a:bodyPr>
          <a:lstStyle/>
          <a:p>
            <a:pPr lvl="0"/>
            <a:r>
              <a:rPr lang="en-US" sz="3300" dirty="0">
                <a:solidFill>
                  <a:prstClr val="white"/>
                </a:solidFill>
              </a:rPr>
              <a:t>3 </a:t>
            </a:r>
            <a:r>
              <a:rPr lang="zh-CN" altLang="en-US" sz="3300" dirty="0">
                <a:solidFill>
                  <a:prstClr val="white"/>
                </a:solidFill>
              </a:rPr>
              <a:t>看 門 的 就 給 他 開 門 ； 羊 也 聽 他 的 聲 音 。 </a:t>
            </a:r>
            <a:r>
              <a:rPr lang="zh-CN" altLang="en-US" sz="3300" b="1" dirty="0">
                <a:solidFill>
                  <a:prstClr val="white"/>
                </a:solidFill>
              </a:rPr>
              <a:t>他 按 著 名 叫 自 己 的 羊 ， 把 羊 領 出 來</a:t>
            </a:r>
            <a:r>
              <a:rPr lang="zh-CN" altLang="en-US" sz="3300" dirty="0">
                <a:solidFill>
                  <a:prstClr val="white"/>
                </a:solidFill>
              </a:rPr>
              <a:t> 。</a:t>
            </a:r>
            <a:r>
              <a:rPr lang="en-US" altLang="zh-CN" sz="3300" dirty="0">
                <a:solidFill>
                  <a:prstClr val="white"/>
                </a:solidFill>
              </a:rPr>
              <a:t>4 </a:t>
            </a:r>
            <a:r>
              <a:rPr lang="zh-CN" altLang="en-US" sz="3300" dirty="0">
                <a:solidFill>
                  <a:prstClr val="white"/>
                </a:solidFill>
              </a:rPr>
              <a:t>既 放 出 自 己 的 羊 來 ， 就 在 前 頭 走 ， </a:t>
            </a:r>
            <a:r>
              <a:rPr lang="zh-CN" altLang="en-US" sz="3300" b="1" dirty="0">
                <a:solidFill>
                  <a:prstClr val="white"/>
                </a:solidFill>
              </a:rPr>
              <a:t>羊 也 跟 著 他 ， 因 為 認 得 他 的 聲 音 </a:t>
            </a:r>
            <a:r>
              <a:rPr lang="zh-CN" altLang="en-US" sz="3300" dirty="0">
                <a:solidFill>
                  <a:prstClr val="white"/>
                </a:solidFill>
              </a:rPr>
              <a:t>。</a:t>
            </a:r>
          </a:p>
        </p:txBody>
      </p:sp>
      <p:sp>
        <p:nvSpPr>
          <p:cNvPr id="6" name="TextBox 5">
            <a:extLst>
              <a:ext uri="{FF2B5EF4-FFF2-40B4-BE49-F238E27FC236}">
                <a16:creationId xmlns:a16="http://schemas.microsoft.com/office/drawing/2014/main" id="{558CCA91-217A-489A-8C4C-4A7EE09D39C8}"/>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000" dirty="0">
                <a:solidFill>
                  <a:prstClr val="white"/>
                </a:solidFill>
              </a:rPr>
              <a:t>約</a:t>
            </a:r>
            <a:r>
              <a:rPr lang="zh-CN" altLang="en-US" sz="3200" dirty="0">
                <a:solidFill>
                  <a:prstClr val="white"/>
                </a:solidFill>
              </a:rPr>
              <a:t> </a:t>
            </a:r>
            <a:r>
              <a:rPr lang="en-US" altLang="zh-CN" sz="3200" dirty="0">
                <a:solidFill>
                  <a:prstClr val="white"/>
                </a:solidFill>
              </a:rPr>
              <a:t>10</a:t>
            </a:r>
          </a:p>
        </p:txBody>
      </p:sp>
    </p:spTree>
    <p:extLst>
      <p:ext uri="{BB962C8B-B14F-4D97-AF65-F5344CB8AC3E}">
        <p14:creationId xmlns:p14="http://schemas.microsoft.com/office/powerpoint/2010/main" val="2365128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a:solidFill>
                  <a:prstClr val="white"/>
                </a:solidFill>
              </a:rPr>
              <a:t>Who Brings the Message?</a:t>
            </a:r>
          </a:p>
        </p:txBody>
      </p:sp>
    </p:spTree>
    <p:extLst>
      <p:ext uri="{BB962C8B-B14F-4D97-AF65-F5344CB8AC3E}">
        <p14:creationId xmlns:p14="http://schemas.microsoft.com/office/powerpoint/2010/main" val="3294088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Mary is not only to be comforted but must be sent,</a:t>
            </a:r>
          </a:p>
          <a:p>
            <a:r>
              <a:rPr lang="en-US" sz="4000" dirty="0">
                <a:solidFill>
                  <a:prstClr val="white"/>
                </a:solidFill>
              </a:rPr>
              <a:t>because Jesus is not only her dear teacher but her King who loves her dearly.</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4238439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Mary must let go of her deficient theology to catch hold of the more glorious worship of Jesus as the Messiah, now firmly established by his resurrection.</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1764425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78478"/>
          </a:xfrm>
          <a:prstGeom prst="rect">
            <a:avLst/>
          </a:prstGeom>
          <a:noFill/>
        </p:spPr>
        <p:txBody>
          <a:bodyPr wrap="square" rtlCol="0">
            <a:spAutoFit/>
          </a:bodyPr>
          <a:lstStyle/>
          <a:p>
            <a:pPr lvl="0"/>
            <a:r>
              <a:rPr lang="en-US" sz="3300" dirty="0">
                <a:solidFill>
                  <a:prstClr val="white"/>
                </a:solidFill>
              </a:rPr>
              <a:t>16 And I will ask the Father, and he will give you another advocate to help you and be with you forever— 17 the Spirit of truth. The world cannot accept him, because it neither sees him nor knows him. But you know him, for </a:t>
            </a:r>
            <a:r>
              <a:rPr lang="en-US" sz="3300" b="1" dirty="0">
                <a:solidFill>
                  <a:prstClr val="white"/>
                </a:solidFill>
              </a:rPr>
              <a:t>he lives with you and will be in you</a:t>
            </a:r>
            <a:r>
              <a:rPr lang="en-US" sz="3300" dirty="0">
                <a:solidFill>
                  <a:prstClr val="white"/>
                </a:solidFill>
              </a:rPr>
              <a:t>. </a:t>
            </a:r>
            <a:endParaRPr lang="zh-CN" altLang="en-US" sz="3300" dirty="0">
              <a:solidFill>
                <a:prstClr val="white"/>
              </a:solidFill>
            </a:endParaRPr>
          </a:p>
        </p:txBody>
      </p:sp>
      <p:sp>
        <p:nvSpPr>
          <p:cNvPr id="4" name="TextBox 3"/>
          <p:cNvSpPr txBox="1"/>
          <p:nvPr/>
        </p:nvSpPr>
        <p:spPr>
          <a:xfrm>
            <a:off x="4540469" y="609600"/>
            <a:ext cx="4603532" cy="6186309"/>
          </a:xfrm>
          <a:prstGeom prst="rect">
            <a:avLst/>
          </a:prstGeom>
          <a:noFill/>
        </p:spPr>
        <p:txBody>
          <a:bodyPr wrap="square" rtlCol="0">
            <a:spAutoFit/>
          </a:bodyPr>
          <a:lstStyle/>
          <a:p>
            <a:pPr lvl="0"/>
            <a:r>
              <a:rPr lang="en-US" sz="3300" dirty="0">
                <a:solidFill>
                  <a:prstClr val="white"/>
                </a:solidFill>
              </a:rPr>
              <a:t>16 </a:t>
            </a:r>
            <a:r>
              <a:rPr lang="zh-CN" altLang="en-US" sz="3300" dirty="0">
                <a:solidFill>
                  <a:prstClr val="white"/>
                </a:solidFill>
              </a:rPr>
              <a:t>我 要 求 父 ， 父 就 另 外 賜 給 你 們 一 位 保 惠 師 （ 或 作 ： 訓 慰 師 ； 下 同 ） ， 叫 他 永 遠 與 你 們 同 在 ，</a:t>
            </a:r>
            <a:r>
              <a:rPr lang="en-US" altLang="zh-CN" sz="3300" dirty="0">
                <a:solidFill>
                  <a:prstClr val="white"/>
                </a:solidFill>
              </a:rPr>
              <a:t>17 </a:t>
            </a:r>
            <a:r>
              <a:rPr lang="zh-CN" altLang="en-US" sz="3300" dirty="0">
                <a:solidFill>
                  <a:prstClr val="white"/>
                </a:solidFill>
              </a:rPr>
              <a:t>就 是 真 理 的 聖 靈 ， 乃 世 人 不 能 接 受 的 ； 因 為 不 見 他 ， 也 不 認 識 他 。 你 們 卻 認 識 他 ， 因 </a:t>
            </a:r>
            <a:r>
              <a:rPr lang="zh-CN" altLang="en-US" sz="3300" b="1" dirty="0">
                <a:solidFill>
                  <a:prstClr val="white"/>
                </a:solidFill>
              </a:rPr>
              <a:t>他 常 與 你 們 同 在 ， 也 要 在 你 們 裡 面</a:t>
            </a:r>
            <a:r>
              <a:rPr lang="zh-CN" altLang="en-US" sz="3300" dirty="0">
                <a:solidFill>
                  <a:prstClr val="white"/>
                </a:solidFill>
              </a:rPr>
              <a:t> 。</a:t>
            </a:r>
          </a:p>
        </p:txBody>
      </p:sp>
      <p:sp>
        <p:nvSpPr>
          <p:cNvPr id="6" name="TextBox 5">
            <a:extLst>
              <a:ext uri="{FF2B5EF4-FFF2-40B4-BE49-F238E27FC236}">
                <a16:creationId xmlns:a16="http://schemas.microsoft.com/office/drawing/2014/main" id="{558CCA91-217A-489A-8C4C-4A7EE09D39C8}"/>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000" dirty="0">
                <a:solidFill>
                  <a:prstClr val="white"/>
                </a:solidFill>
              </a:rPr>
              <a:t>約</a:t>
            </a:r>
            <a:r>
              <a:rPr lang="zh-CN" altLang="en-US" sz="3200" dirty="0">
                <a:solidFill>
                  <a:prstClr val="white"/>
                </a:solidFill>
              </a:rPr>
              <a:t> </a:t>
            </a:r>
            <a:r>
              <a:rPr lang="en-US" altLang="zh-CN" sz="3200" dirty="0">
                <a:solidFill>
                  <a:prstClr val="white"/>
                </a:solidFill>
              </a:rPr>
              <a:t>14</a:t>
            </a:r>
          </a:p>
        </p:txBody>
      </p:sp>
    </p:spTree>
    <p:extLst>
      <p:ext uri="{BB962C8B-B14F-4D97-AF65-F5344CB8AC3E}">
        <p14:creationId xmlns:p14="http://schemas.microsoft.com/office/powerpoint/2010/main" val="482072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She goes and tells the disciples the news,</a:t>
            </a:r>
          </a:p>
          <a:p>
            <a:r>
              <a:rPr lang="en-US" sz="4000" dirty="0">
                <a:solidFill>
                  <a:prstClr val="white"/>
                </a:solidFill>
              </a:rPr>
              <a:t>for the breaking news is not about her but about Jesus.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475050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tx1">
                    <a:lumMod val="50000"/>
                    <a:lumOff val="50000"/>
                  </a:schemeClr>
                </a:solidFill>
              </a:rPr>
              <a:t>She goes and tells the disciples the news,</a:t>
            </a:r>
          </a:p>
          <a:p>
            <a:r>
              <a:rPr lang="en-US" sz="4000" dirty="0">
                <a:solidFill>
                  <a:schemeClr val="tx1">
                    <a:lumMod val="50000"/>
                    <a:lumOff val="50000"/>
                  </a:schemeClr>
                </a:solidFill>
              </a:rPr>
              <a:t>for the breaking news is not about her but about Jesus.</a:t>
            </a:r>
          </a:p>
          <a:p>
            <a:r>
              <a:rPr lang="en-US" sz="4000" dirty="0">
                <a:solidFill>
                  <a:prstClr val="white"/>
                </a:solidFill>
              </a:rPr>
              <a:t>She is not the object of attention;</a:t>
            </a:r>
          </a:p>
          <a:p>
            <a:r>
              <a:rPr lang="en-US" sz="4000" dirty="0">
                <a:solidFill>
                  <a:prstClr val="white"/>
                </a:solidFill>
              </a:rPr>
              <a:t>the spotlight is on  the risen, ascending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3275097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schemeClr val="tx1">
                    <a:lumMod val="50000"/>
                    <a:lumOff val="50000"/>
                  </a:schemeClr>
                </a:solidFill>
              </a:rPr>
              <a:t>She goes and tells the disciples the news,</a:t>
            </a:r>
          </a:p>
          <a:p>
            <a:r>
              <a:rPr lang="en-US" sz="4000" dirty="0">
                <a:solidFill>
                  <a:schemeClr val="tx1">
                    <a:lumMod val="50000"/>
                    <a:lumOff val="50000"/>
                  </a:schemeClr>
                </a:solidFill>
              </a:rPr>
              <a:t>for the breaking news is not about her but about Jesus.</a:t>
            </a:r>
          </a:p>
          <a:p>
            <a:r>
              <a:rPr lang="en-US" sz="4000" dirty="0">
                <a:solidFill>
                  <a:schemeClr val="tx1">
                    <a:lumMod val="50000"/>
                    <a:lumOff val="50000"/>
                  </a:schemeClr>
                </a:solidFill>
              </a:rPr>
              <a:t>She is not the object of attention;</a:t>
            </a:r>
          </a:p>
          <a:p>
            <a:r>
              <a:rPr lang="en-US" sz="4000" dirty="0">
                <a:solidFill>
                  <a:schemeClr val="tx1">
                    <a:lumMod val="50000"/>
                    <a:lumOff val="50000"/>
                  </a:schemeClr>
                </a:solidFill>
              </a:rPr>
              <a:t>the spotlight is on  the risen, ascending Lord.</a:t>
            </a:r>
          </a:p>
          <a:p>
            <a:r>
              <a:rPr lang="en-US" sz="4000" dirty="0">
                <a:solidFill>
                  <a:prstClr val="white"/>
                </a:solidFill>
              </a:rPr>
              <a:t>No longer “Really, </a:t>
            </a:r>
            <a:r>
              <a:rPr lang="en-US" sz="4000" dirty="0" err="1">
                <a:solidFill>
                  <a:prstClr val="white"/>
                </a:solidFill>
              </a:rPr>
              <a:t>Rabboni</a:t>
            </a:r>
            <a:r>
              <a:rPr lang="en-US" sz="4000" dirty="0">
                <a:solidFill>
                  <a:prstClr val="white"/>
                </a:solidFill>
              </a:rPr>
              <a:t>?” but</a:t>
            </a:r>
            <a:br>
              <a:rPr lang="en-US" sz="4000" dirty="0">
                <a:solidFill>
                  <a:prstClr val="white"/>
                </a:solidFill>
              </a:rPr>
            </a:br>
            <a:r>
              <a:rPr lang="en-US" sz="4000" dirty="0">
                <a:solidFill>
                  <a:prstClr val="white"/>
                </a:solidFill>
              </a:rPr>
              <a:t>“</a:t>
            </a:r>
            <a:r>
              <a:rPr lang="en-US" sz="4000" b="1" dirty="0">
                <a:solidFill>
                  <a:prstClr val="white"/>
                </a:solidFill>
              </a:rPr>
              <a:t>Yes, Lord. Thy will be done.</a:t>
            </a:r>
            <a:r>
              <a:rPr lang="en-US" sz="4000" dirty="0">
                <a:solidFill>
                  <a:prstClr val="white"/>
                </a:solidFill>
              </a:rPr>
              <a:t>”</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2245454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prstClr val="white"/>
                </a:solidFill>
              </a:rPr>
              <a:t>Jesus died on the cross and is raised to life</a:t>
            </a:r>
          </a:p>
          <a:p>
            <a:r>
              <a:rPr lang="en-US" sz="4000" dirty="0">
                <a:solidFill>
                  <a:prstClr val="white"/>
                </a:solidFill>
              </a:rPr>
              <a:t>NOT only to save us but to send us –</a:t>
            </a:r>
          </a:p>
          <a:p>
            <a:r>
              <a:rPr lang="en-US" sz="4000" dirty="0">
                <a:solidFill>
                  <a:prstClr val="white"/>
                </a:solidFill>
              </a:rPr>
              <a:t>into a darkened world to call on our neighbors to know Jesus,</a:t>
            </a:r>
          </a:p>
          <a:p>
            <a:r>
              <a:rPr lang="en-US" sz="4000" dirty="0">
                <a:solidFill>
                  <a:prstClr val="white"/>
                </a:solidFill>
              </a:rPr>
              <a:t>into a dying world to call on our neighbors to have life in Jesus.</a:t>
            </a:r>
          </a:p>
          <a:p>
            <a:r>
              <a:rPr lang="en-US" sz="4000" dirty="0">
                <a:solidFill>
                  <a:prstClr val="white"/>
                </a:solidFill>
              </a:rPr>
              <a:t>All little Christs have the same Good News to share.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Who Brings the Message?</a:t>
            </a:r>
            <a:endParaRPr lang="en-US" sz="4000" u="sng" dirty="0">
              <a:solidFill>
                <a:prstClr val="white"/>
              </a:solidFill>
            </a:endParaRPr>
          </a:p>
        </p:txBody>
      </p:sp>
    </p:spTree>
    <p:extLst>
      <p:ext uri="{BB962C8B-B14F-4D97-AF65-F5344CB8AC3E}">
        <p14:creationId xmlns:p14="http://schemas.microsoft.com/office/powerpoint/2010/main" val="242460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5016758"/>
          </a:xfrm>
          <a:prstGeom prst="rect">
            <a:avLst/>
          </a:prstGeom>
          <a:noFill/>
        </p:spPr>
        <p:txBody>
          <a:bodyPr wrap="square" rtlCol="0">
            <a:spAutoFit/>
          </a:bodyPr>
          <a:lstStyle/>
          <a:p>
            <a:pPr lvl="0"/>
            <a:r>
              <a:rPr lang="en-US" sz="4000" i="1" dirty="0">
                <a:solidFill>
                  <a:prstClr val="white"/>
                </a:solidFill>
              </a:rPr>
              <a:t>-	Confess honestly the obstacles that stop us from openly proclaiming God;</a:t>
            </a:r>
          </a:p>
          <a:p>
            <a:pPr lvl="0"/>
            <a:r>
              <a:rPr lang="en-US" sz="4000" i="1" dirty="0">
                <a:solidFill>
                  <a:prstClr val="white"/>
                </a:solidFill>
              </a:rPr>
              <a:t>ask for both the forgiveness of any unbelief</a:t>
            </a:r>
          </a:p>
          <a:p>
            <a:pPr lvl="0"/>
            <a:r>
              <a:rPr lang="en-US" sz="4000" i="1" dirty="0">
                <a:solidFill>
                  <a:prstClr val="white"/>
                </a:solidFill>
              </a:rPr>
              <a:t>as well as the courage and faith to believe in Jesus Christ.</a:t>
            </a:r>
          </a:p>
          <a:p>
            <a:pPr lvl="0"/>
            <a:r>
              <a:rPr lang="en-US" sz="4000" i="1" dirty="0">
                <a:solidFill>
                  <a:prstClr val="white"/>
                </a:solidFill>
              </a:rPr>
              <a:t>-	Pray for ONE to know Jesus;</a:t>
            </a:r>
          </a:p>
          <a:p>
            <a:pPr lvl="0"/>
            <a:r>
              <a:rPr lang="en-US" sz="4000" i="1" dirty="0">
                <a:solidFill>
                  <a:prstClr val="white"/>
                </a:solidFill>
              </a:rPr>
              <a:t>resolve to “go and tell” about Jesus in the coming week.</a:t>
            </a:r>
          </a:p>
        </p:txBody>
      </p:sp>
      <p:sp>
        <p:nvSpPr>
          <p:cNvPr id="4" name="TextBox 3"/>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white"/>
                </a:solidFill>
                <a:effectLst/>
                <a:uLnTx/>
                <a:uFillTx/>
                <a:latin typeface="Calibri"/>
                <a:ea typeface="+mn-ea"/>
                <a:cs typeface="+mn-cs"/>
              </a:rPr>
              <a:t>Selah:</a:t>
            </a: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i="1" dirty="0">
                <a:solidFill>
                  <a:schemeClr val="tx1">
                    <a:lumMod val="50000"/>
                    <a:lumOff val="50000"/>
                  </a:schemeClr>
                </a:solidFill>
              </a:rPr>
              <a:t>God knows the evil of Sin and Death</a:t>
            </a:r>
            <a:br>
              <a:rPr lang="en-US" sz="4000" b="1" i="1" dirty="0">
                <a:solidFill>
                  <a:schemeClr val="tx1">
                    <a:lumMod val="50000"/>
                    <a:lumOff val="50000"/>
                  </a:schemeClr>
                </a:solidFill>
              </a:rPr>
            </a:br>
            <a:r>
              <a:rPr lang="en-US" sz="4000" i="1" dirty="0">
                <a:solidFill>
                  <a:schemeClr val="tx1">
                    <a:lumMod val="50000"/>
                    <a:lumOff val="50000"/>
                  </a:schemeClr>
                </a:solidFill>
              </a:rPr>
              <a:t>(much more than we do).</a:t>
            </a:r>
          </a:p>
          <a:p>
            <a:r>
              <a:rPr lang="en-US" sz="4000" b="1" i="1" dirty="0">
                <a:solidFill>
                  <a:prstClr val="white"/>
                </a:solidFill>
              </a:rPr>
              <a:t>God hates the evil of Sin and Death</a:t>
            </a:r>
            <a:br>
              <a:rPr lang="en-US" sz="4000" b="1" i="1" dirty="0">
                <a:solidFill>
                  <a:prstClr val="white"/>
                </a:solidFill>
              </a:rPr>
            </a:br>
            <a:r>
              <a:rPr lang="en-US" sz="4000" i="1" dirty="0">
                <a:solidFill>
                  <a:prstClr val="white"/>
                </a:solidFill>
              </a:rPr>
              <a:t>(much more than we care).</a:t>
            </a:r>
          </a:p>
        </p:txBody>
      </p:sp>
    </p:spTree>
    <p:extLst>
      <p:ext uri="{BB962C8B-B14F-4D97-AF65-F5344CB8AC3E}">
        <p14:creationId xmlns:p14="http://schemas.microsoft.com/office/powerpoint/2010/main" val="2020899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4662815"/>
          </a:xfrm>
          <a:prstGeom prst="rect">
            <a:avLst/>
          </a:prstGeom>
          <a:noFill/>
        </p:spPr>
        <p:txBody>
          <a:bodyPr wrap="square" rtlCol="0">
            <a:spAutoFit/>
          </a:bodyPr>
          <a:lstStyle/>
          <a:p>
            <a:pPr lvl="0"/>
            <a:r>
              <a:rPr lang="en-US" sz="3300" i="1" dirty="0">
                <a:solidFill>
                  <a:prstClr val="white"/>
                </a:solidFill>
              </a:rPr>
              <a:t>Dear Abba, we thank you that by the power of the Spirit, You raised Jesus from death to life, and Your beloved, begotten Son is now enthroned. Give us, then, the faith to proclaim You, God, to our families and friends. Help us sing aloud the praises of the risen King among our neighbors. Grow us in our love for Christ, who loves us despite our worst. We are sent. May we be obedient. By the victorious name of Christ Jesus, amen.</a:t>
            </a:r>
            <a:endParaRPr kumimoji="0" lang="en-US" sz="3300" b="0" i="1"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p:cNvSpPr txBox="1"/>
          <p:nvPr/>
        </p:nvSpPr>
        <p:spPr>
          <a:xfrm>
            <a:off x="0" y="0"/>
            <a:ext cx="9144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Prayer</a:t>
            </a:r>
          </a:p>
        </p:txBody>
      </p:sp>
    </p:spTree>
    <p:extLst>
      <p:ext uri="{BB962C8B-B14F-4D97-AF65-F5344CB8AC3E}">
        <p14:creationId xmlns:p14="http://schemas.microsoft.com/office/powerpoint/2010/main" val="20094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b="1" i="1" dirty="0">
                <a:solidFill>
                  <a:schemeClr val="tx1">
                    <a:lumMod val="50000"/>
                    <a:lumOff val="50000"/>
                  </a:schemeClr>
                </a:solidFill>
              </a:rPr>
              <a:t>God knows the evil of Sin and Death</a:t>
            </a:r>
            <a:br>
              <a:rPr lang="en-US" sz="4000" i="1" dirty="0">
                <a:solidFill>
                  <a:schemeClr val="tx1">
                    <a:lumMod val="50000"/>
                    <a:lumOff val="50000"/>
                  </a:schemeClr>
                </a:solidFill>
              </a:rPr>
            </a:br>
            <a:r>
              <a:rPr lang="en-US" sz="4000" i="1" dirty="0">
                <a:solidFill>
                  <a:schemeClr val="tx1">
                    <a:lumMod val="50000"/>
                    <a:lumOff val="50000"/>
                  </a:schemeClr>
                </a:solidFill>
              </a:rPr>
              <a:t>(much more than we do).</a:t>
            </a:r>
          </a:p>
          <a:p>
            <a:r>
              <a:rPr lang="en-US" sz="4000" b="1" i="1" dirty="0">
                <a:solidFill>
                  <a:schemeClr val="tx1">
                    <a:lumMod val="50000"/>
                    <a:lumOff val="50000"/>
                  </a:schemeClr>
                </a:solidFill>
              </a:rPr>
              <a:t>God hates the evil of Sin and Death</a:t>
            </a:r>
            <a:br>
              <a:rPr lang="en-US" sz="4000" i="1" dirty="0">
                <a:solidFill>
                  <a:schemeClr val="tx1">
                    <a:lumMod val="50000"/>
                    <a:lumOff val="50000"/>
                  </a:schemeClr>
                </a:solidFill>
              </a:rPr>
            </a:br>
            <a:r>
              <a:rPr lang="en-US" sz="4000" i="1" dirty="0">
                <a:solidFill>
                  <a:schemeClr val="tx1">
                    <a:lumMod val="50000"/>
                    <a:lumOff val="50000"/>
                  </a:schemeClr>
                </a:solidFill>
              </a:rPr>
              <a:t>(much more than we care).</a:t>
            </a:r>
          </a:p>
          <a:p>
            <a:r>
              <a:rPr lang="en-US" sz="4000" b="1" i="1" dirty="0">
                <a:solidFill>
                  <a:prstClr val="white"/>
                </a:solidFill>
              </a:rPr>
              <a:t>God wars against Sin and Death</a:t>
            </a:r>
            <a:br>
              <a:rPr lang="en-US" sz="4000" i="1" dirty="0">
                <a:solidFill>
                  <a:prstClr val="white"/>
                </a:solidFill>
              </a:rPr>
            </a:br>
            <a:r>
              <a:rPr lang="en-US" sz="4000" i="1" dirty="0">
                <a:solidFill>
                  <a:prstClr val="white"/>
                </a:solidFill>
              </a:rPr>
              <a:t>(much more than we will).</a:t>
            </a:r>
          </a:p>
        </p:txBody>
      </p:sp>
    </p:spTree>
    <p:extLst>
      <p:ext uri="{BB962C8B-B14F-4D97-AF65-F5344CB8AC3E}">
        <p14:creationId xmlns:p14="http://schemas.microsoft.com/office/powerpoint/2010/main" val="4037596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b="1" i="1" dirty="0">
                <a:solidFill>
                  <a:schemeClr val="tx1">
                    <a:lumMod val="50000"/>
                    <a:lumOff val="50000"/>
                  </a:schemeClr>
                </a:solidFill>
              </a:rPr>
              <a:t>God knows the evil of Sin and Death</a:t>
            </a:r>
            <a:br>
              <a:rPr lang="en-US" sz="4000" i="1" dirty="0">
                <a:solidFill>
                  <a:schemeClr val="tx1">
                    <a:lumMod val="50000"/>
                    <a:lumOff val="50000"/>
                  </a:schemeClr>
                </a:solidFill>
              </a:rPr>
            </a:br>
            <a:r>
              <a:rPr lang="en-US" sz="4000" i="1" dirty="0">
                <a:solidFill>
                  <a:schemeClr val="tx1">
                    <a:lumMod val="50000"/>
                    <a:lumOff val="50000"/>
                  </a:schemeClr>
                </a:solidFill>
              </a:rPr>
              <a:t>(much more than we do).</a:t>
            </a:r>
          </a:p>
          <a:p>
            <a:r>
              <a:rPr lang="en-US" sz="4000" b="1" i="1" dirty="0">
                <a:solidFill>
                  <a:schemeClr val="tx1">
                    <a:lumMod val="50000"/>
                    <a:lumOff val="50000"/>
                  </a:schemeClr>
                </a:solidFill>
              </a:rPr>
              <a:t>God hates the evil of Sin and Death</a:t>
            </a:r>
            <a:br>
              <a:rPr lang="en-US" sz="4000" i="1" dirty="0">
                <a:solidFill>
                  <a:schemeClr val="tx1">
                    <a:lumMod val="50000"/>
                    <a:lumOff val="50000"/>
                  </a:schemeClr>
                </a:solidFill>
              </a:rPr>
            </a:br>
            <a:r>
              <a:rPr lang="en-US" sz="4000" i="1" dirty="0">
                <a:solidFill>
                  <a:schemeClr val="tx1">
                    <a:lumMod val="50000"/>
                    <a:lumOff val="50000"/>
                  </a:schemeClr>
                </a:solidFill>
              </a:rPr>
              <a:t>(much more than we care).</a:t>
            </a:r>
          </a:p>
          <a:p>
            <a:r>
              <a:rPr lang="en-US" sz="4000" b="1" i="1" dirty="0">
                <a:solidFill>
                  <a:schemeClr val="tx1">
                    <a:lumMod val="50000"/>
                    <a:lumOff val="50000"/>
                  </a:schemeClr>
                </a:solidFill>
              </a:rPr>
              <a:t>God wars against Sin and Death</a:t>
            </a:r>
            <a:br>
              <a:rPr lang="en-US" sz="4000" i="1" dirty="0">
                <a:solidFill>
                  <a:schemeClr val="tx1">
                    <a:lumMod val="50000"/>
                    <a:lumOff val="50000"/>
                  </a:schemeClr>
                </a:solidFill>
              </a:rPr>
            </a:br>
            <a:r>
              <a:rPr lang="en-US" sz="4000" i="1" dirty="0">
                <a:solidFill>
                  <a:schemeClr val="tx1">
                    <a:lumMod val="50000"/>
                    <a:lumOff val="50000"/>
                  </a:schemeClr>
                </a:solidFill>
              </a:rPr>
              <a:t>(much more than we will).</a:t>
            </a:r>
          </a:p>
          <a:p>
            <a:r>
              <a:rPr lang="en-US" sz="4000" b="1" i="1" dirty="0">
                <a:solidFill>
                  <a:prstClr val="white"/>
                </a:solidFill>
              </a:rPr>
              <a:t>God triumphs over Sin and Death, from now till forever more.</a:t>
            </a:r>
          </a:p>
        </p:txBody>
      </p:sp>
    </p:spTree>
    <p:extLst>
      <p:ext uri="{BB962C8B-B14F-4D97-AF65-F5344CB8AC3E}">
        <p14:creationId xmlns:p14="http://schemas.microsoft.com/office/powerpoint/2010/main" val="231753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i="1" dirty="0">
                <a:solidFill>
                  <a:prstClr val="white"/>
                </a:solidFill>
              </a:rPr>
              <a:t>Since the first Easter,</a:t>
            </a:r>
          </a:p>
          <a:p>
            <a:r>
              <a:rPr lang="en-US" sz="4000" i="1" dirty="0">
                <a:solidFill>
                  <a:prstClr val="white"/>
                </a:solidFill>
              </a:rPr>
              <a:t>Jesus has called on all the disciples:</a:t>
            </a:r>
          </a:p>
          <a:p>
            <a:r>
              <a:rPr lang="en-US" sz="4000" i="1" dirty="0">
                <a:solidFill>
                  <a:prstClr val="white"/>
                </a:solidFill>
              </a:rPr>
              <a:t>Go to those who mourn,</a:t>
            </a:r>
          </a:p>
          <a:p>
            <a:r>
              <a:rPr lang="en-US" sz="4000" i="1" dirty="0">
                <a:solidFill>
                  <a:prstClr val="white"/>
                </a:solidFill>
              </a:rPr>
              <a:t>go to those who despair,</a:t>
            </a:r>
          </a:p>
          <a:p>
            <a:r>
              <a:rPr lang="en-US" sz="4000" i="1" dirty="0">
                <a:solidFill>
                  <a:prstClr val="white"/>
                </a:solidFill>
              </a:rPr>
              <a:t>and tell them the only comforting, lasting good news: “The Christ lives!”</a:t>
            </a:r>
          </a:p>
        </p:txBody>
      </p:sp>
    </p:spTree>
    <p:extLst>
      <p:ext uri="{BB962C8B-B14F-4D97-AF65-F5344CB8AC3E}">
        <p14:creationId xmlns:p14="http://schemas.microsoft.com/office/powerpoint/2010/main" val="115534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John </a:t>
            </a:r>
            <a:r>
              <a:rPr lang="zh-CN" altLang="en-US" sz="6000" b="1" dirty="0">
                <a:solidFill>
                  <a:prstClr val="white"/>
                </a:solidFill>
              </a:rPr>
              <a:t>約</a:t>
            </a:r>
            <a:r>
              <a:rPr lang="en-US" altLang="zh-CN" sz="7000" b="1" dirty="0">
                <a:solidFill>
                  <a:prstClr val="white"/>
                </a:solidFill>
              </a:rPr>
              <a:t> 20:11-18</a:t>
            </a:r>
          </a:p>
        </p:txBody>
      </p:sp>
    </p:spTree>
    <p:extLst>
      <p:ext uri="{BB962C8B-B14F-4D97-AF65-F5344CB8AC3E}">
        <p14:creationId xmlns:p14="http://schemas.microsoft.com/office/powerpoint/2010/main" val="3474393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554545"/>
          </a:xfrm>
          <a:prstGeom prst="rect">
            <a:avLst/>
          </a:prstGeom>
          <a:noFill/>
        </p:spPr>
        <p:txBody>
          <a:bodyPr wrap="square" rtlCol="0">
            <a:spAutoFit/>
          </a:bodyPr>
          <a:lstStyle/>
          <a:p>
            <a:pPr lvl="0"/>
            <a:r>
              <a:rPr lang="en-US" sz="4000" dirty="0">
                <a:solidFill>
                  <a:prstClr val="white"/>
                </a:solidFill>
              </a:rPr>
              <a:t>15a He asked her, “Woman, why are you crying? Who is it you are looking for?”</a:t>
            </a:r>
            <a:endParaRPr lang="zh-CN" altLang="en-US" sz="4000" dirty="0">
              <a:solidFill>
                <a:prstClr val="white"/>
              </a:solidFill>
            </a:endParaRPr>
          </a:p>
        </p:txBody>
      </p:sp>
      <p:sp>
        <p:nvSpPr>
          <p:cNvPr id="4" name="TextBox 3"/>
          <p:cNvSpPr txBox="1"/>
          <p:nvPr/>
        </p:nvSpPr>
        <p:spPr>
          <a:xfrm>
            <a:off x="4540469" y="609600"/>
            <a:ext cx="4603532" cy="1938992"/>
          </a:xfrm>
          <a:prstGeom prst="rect">
            <a:avLst/>
          </a:prstGeom>
          <a:noFill/>
        </p:spPr>
        <p:txBody>
          <a:bodyPr wrap="square" rtlCol="0">
            <a:spAutoFit/>
          </a:bodyPr>
          <a:lstStyle/>
          <a:p>
            <a:pPr lvl="0"/>
            <a:r>
              <a:rPr lang="en-US" sz="4000" dirty="0">
                <a:solidFill>
                  <a:prstClr val="white"/>
                </a:solidFill>
              </a:rPr>
              <a:t>15a </a:t>
            </a:r>
            <a:r>
              <a:rPr lang="zh-CN" altLang="en-US" sz="4000" dirty="0">
                <a:solidFill>
                  <a:prstClr val="white"/>
                </a:solidFill>
              </a:rPr>
              <a:t>耶 穌 問 他 說 ： 婦 人 ， 為 甚 麼 哭 ？ 你 找 誰 呢 ？</a:t>
            </a: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000" dirty="0">
                <a:solidFill>
                  <a:prstClr val="white"/>
                </a:solidFill>
              </a:rPr>
              <a:t>約</a:t>
            </a:r>
            <a:r>
              <a:rPr lang="zh-CN" altLang="en-US" sz="3200" dirty="0">
                <a:solidFill>
                  <a:prstClr val="white"/>
                </a:solidFill>
              </a:rPr>
              <a:t> </a:t>
            </a:r>
            <a:r>
              <a:rPr lang="en-US" altLang="zh-CN" sz="3200" dirty="0">
                <a:solidFill>
                  <a:prstClr val="white"/>
                </a:solidFill>
              </a:rPr>
              <a:t>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401205"/>
          </a:xfrm>
          <a:prstGeom prst="rect">
            <a:avLst/>
          </a:prstGeom>
          <a:noFill/>
        </p:spPr>
        <p:txBody>
          <a:bodyPr wrap="square" rtlCol="0">
            <a:spAutoFit/>
          </a:bodyPr>
          <a:lstStyle/>
          <a:p>
            <a:pPr lvl="0"/>
            <a:r>
              <a:rPr lang="en-US" sz="4000" dirty="0">
                <a:solidFill>
                  <a:prstClr val="white"/>
                </a:solidFill>
              </a:rPr>
              <a:t>18 Mary Magdalene went to the disciples with the news: “I have seen the Lord!” And she told them that he had said these things to her.</a:t>
            </a:r>
            <a:endParaRPr lang="zh-CN" altLang="en-US" sz="4000" dirty="0">
              <a:solidFill>
                <a:prstClr val="white"/>
              </a:solidFill>
            </a:endParaRPr>
          </a:p>
        </p:txBody>
      </p:sp>
      <p:sp>
        <p:nvSpPr>
          <p:cNvPr id="4" name="TextBox 3"/>
          <p:cNvSpPr txBox="1"/>
          <p:nvPr/>
        </p:nvSpPr>
        <p:spPr>
          <a:xfrm>
            <a:off x="4540469" y="609600"/>
            <a:ext cx="4603532" cy="3785652"/>
          </a:xfrm>
          <a:prstGeom prst="rect">
            <a:avLst/>
          </a:prstGeom>
          <a:noFill/>
        </p:spPr>
        <p:txBody>
          <a:bodyPr wrap="square" rtlCol="0">
            <a:spAutoFit/>
          </a:bodyPr>
          <a:lstStyle/>
          <a:p>
            <a:pPr lvl="0"/>
            <a:r>
              <a:rPr lang="en-US" sz="4000" dirty="0">
                <a:solidFill>
                  <a:prstClr val="white"/>
                </a:solidFill>
              </a:rPr>
              <a:t>18 </a:t>
            </a:r>
            <a:r>
              <a:rPr lang="zh-CN" altLang="en-US" sz="4000" dirty="0">
                <a:solidFill>
                  <a:prstClr val="white"/>
                </a:solidFill>
              </a:rPr>
              <a:t>抹 大 拉 的 馬 利 亞 就 去 告 訴 門 徒 說 ： 我 已 經 看 見 了 主 。 他 又 將 主 對 他 說 的 這 話 告 訴 他 們 。</a:t>
            </a:r>
          </a:p>
        </p:txBody>
      </p:sp>
      <p:sp>
        <p:nvSpPr>
          <p:cNvPr id="5" name="TextBox 4">
            <a:extLst>
              <a:ext uri="{FF2B5EF4-FFF2-40B4-BE49-F238E27FC236}">
                <a16:creationId xmlns:a16="http://schemas.microsoft.com/office/drawing/2014/main" id="{5F041700-34E0-4596-81E5-392BA899E5DA}"/>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000" dirty="0">
                <a:solidFill>
                  <a:prstClr val="white"/>
                </a:solidFill>
              </a:rPr>
              <a:t>約</a:t>
            </a:r>
            <a:r>
              <a:rPr lang="zh-CN" altLang="en-US" sz="3200" dirty="0">
                <a:solidFill>
                  <a:prstClr val="white"/>
                </a:solidFill>
              </a:rPr>
              <a:t> </a:t>
            </a:r>
            <a:r>
              <a:rPr lang="en-US" altLang="zh-CN" sz="3200" dirty="0">
                <a:solidFill>
                  <a:prstClr val="white"/>
                </a:solidFill>
              </a:rPr>
              <a:t>20</a:t>
            </a:r>
          </a:p>
        </p:txBody>
      </p:sp>
    </p:spTree>
    <p:extLst>
      <p:ext uri="{BB962C8B-B14F-4D97-AF65-F5344CB8AC3E}">
        <p14:creationId xmlns:p14="http://schemas.microsoft.com/office/powerpoint/2010/main" val="3824094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1258</Words>
  <Application>Microsoft Office PowerPoint</Application>
  <PresentationFormat>On-screen Show (4:3)</PresentationFormat>
  <Paragraphs>93</Paragraphs>
  <Slides>30</Slides>
  <Notes>1</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30</vt:i4>
      </vt:variant>
    </vt:vector>
  </HeadingPairs>
  <TitlesOfParts>
    <vt:vector size="37" baseType="lpstr">
      <vt:lpstr>Arial</vt:lpstr>
      <vt:lpstr>Calibri</vt:lpstr>
      <vt:lpstr>Office Theme</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 Samuel</dc:creator>
  <cp:lastModifiedBy>Oo, Samuel</cp:lastModifiedBy>
  <cp:revision>75</cp:revision>
  <dcterms:created xsi:type="dcterms:W3CDTF">2019-09-08T08:16:02Z</dcterms:created>
  <dcterms:modified xsi:type="dcterms:W3CDTF">2020-04-12T08:46:49Z</dcterms:modified>
</cp:coreProperties>
</file>