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84" r:id="rId20"/>
    <p:sldId id="285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71429"/>
  </p:normalViewPr>
  <p:slideViewPr>
    <p:cSldViewPr snapToGrid="0" snapToObjects="1">
      <p:cViewPr varScale="1">
        <p:scale>
          <a:sx n="89" d="100"/>
          <a:sy n="89" d="100"/>
        </p:scale>
        <p:origin x="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7F659-CC43-944B-AC88-D3ACE23DE43E}" type="datetimeFigureOut">
              <a:rPr lang="en-US" smtClean="0"/>
              <a:t>3/28/20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AB10F-E520-7048-8A28-20F988392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0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32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13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7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35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66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2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20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39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68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42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7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99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1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4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6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33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7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25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64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44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00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47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54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AB10F-E520-7048-8A28-20F988392B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5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96DF-55C3-AE4D-BE65-6EACB73C3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3D686-3D56-8643-A770-C9E1DF862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C2BDB-B161-6144-B6AB-34C854EA3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B1D-66AA-B14F-8654-E7404F28FFF2}" type="datetimeFigureOut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2EB37-2885-E341-9D09-BC2D18FE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6D896-419C-9A4D-BF0E-FE77E897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66B6-4F3D-BF48-BA37-CBD5CD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5544D-A50A-6748-B315-11B4CC44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DCA73-540A-5341-B3F6-2315FB47B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A0E37-17F8-134F-B4E0-DDD2FD7D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B1D-66AA-B14F-8654-E7404F28FFF2}" type="datetimeFigureOut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E5C30-ED28-5940-B264-6F234CDF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343F8-A438-974B-B35A-84786DF4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66B6-4F3D-BF48-BA37-CBD5CD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2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6D8FD4-C3C0-E748-8B78-B8C9E0A4B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D6FBB-1754-784C-B5BE-421676427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78BC5-6BBE-0140-9B2A-BAC3CDFA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B1D-66AA-B14F-8654-E7404F28FFF2}" type="datetimeFigureOut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2E33E-EB99-2148-927B-0CBB5A25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65925-598B-3841-A1FD-F704DA14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66B6-4F3D-BF48-BA37-CBD5CD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1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D61A-F23F-1844-A5E1-6029CF068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320A4-68DF-8B46-AED3-362E37448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ED1BC-D6EC-D746-8368-DA6DCE3D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B1D-66AA-B14F-8654-E7404F28FFF2}" type="datetimeFigureOut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A6B15-9699-CE42-8D3A-B2AADA64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40B45-EB55-154C-BF1D-B2C75EE3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66B6-4F3D-BF48-BA37-CBD5CD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4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88830-8B01-E04B-98AB-D787DE64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3ACB9-D2A2-8745-99E5-FA9178A4B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22D40-0BF5-7246-9336-594D6C3D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B1D-66AA-B14F-8654-E7404F28FFF2}" type="datetimeFigureOut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F7CFB-071C-A043-BEF9-AF5B1044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FADB1-BCDC-D042-B0A2-0139BAED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66B6-4F3D-BF48-BA37-CBD5CD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7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5E243-90BC-EC4A-964F-137BF6ED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E5169-337B-F248-8464-C28A9D9B6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C9CDE-6A46-584E-8A34-52E3BBE33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731A8-097F-024C-B063-3DBCC0BDF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B1D-66AA-B14F-8654-E7404F28FFF2}" type="datetimeFigureOut">
              <a:rPr lang="en-US" smtClean="0"/>
              <a:t>3/28/20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9ACFD-59FA-CA43-87E9-0D99EDA3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2439B-D697-6D49-A107-0E685DFA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66B6-4F3D-BF48-BA37-CBD5CD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7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A8E27-459F-B943-8621-FDC70C2E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B21D5-F60A-8F4F-8B96-B193ECF3B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C3CCF-4A51-FE4C-AAF0-2357ED32E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7FC5E-197B-D04D-ADA8-F323BA520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77313-B646-6140-9B43-D1BCEC64A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CD23D6-3140-A843-BD4B-D50B6786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B1D-66AA-B14F-8654-E7404F28FFF2}" type="datetimeFigureOut">
              <a:rPr lang="en-US" smtClean="0"/>
              <a:t>3/28/20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F441E-1729-9B49-A25D-C09D6028A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3B0BB4-DB61-6344-8FE8-A64D847A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66B6-4F3D-BF48-BA37-CBD5CD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E3F8-EADA-8A47-9452-E88D1172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61FE16-95CB-914F-BE27-B93CE949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B1D-66AA-B14F-8654-E7404F28FFF2}" type="datetimeFigureOut">
              <a:rPr lang="en-US" smtClean="0"/>
              <a:t>3/28/20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2B8A8-2043-6342-9F85-728C7E33D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B9528-21F2-D74F-A103-8D04EB8A1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66B6-4F3D-BF48-BA37-CBD5CD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6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AD1F3E-09A1-0145-83FD-2C3DD43F7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B1D-66AA-B14F-8654-E7404F28FFF2}" type="datetimeFigureOut">
              <a:rPr lang="en-US" smtClean="0"/>
              <a:t>3/28/20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895E02-0629-FA4A-BF42-E8692013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F7CD3-8AE0-1240-9894-9D112CFDC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66B6-4F3D-BF48-BA37-CBD5CD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5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F0931-453F-DF47-8178-120856A5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D6114-823F-6046-BB89-C348733C5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CDB21-E74A-6646-85EA-8FF09D3D4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304CD-2721-0E41-9997-C09C498BF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B1D-66AA-B14F-8654-E7404F28FFF2}" type="datetimeFigureOut">
              <a:rPr lang="en-US" smtClean="0"/>
              <a:t>3/28/20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8216F-9EAE-C74C-9670-ECDB0AD5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3672C-0FAF-A44F-8B93-1BD280BC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66B6-4F3D-BF48-BA37-CBD5CD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4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0D33-EA5E-8947-BA94-6673CD861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709604-100F-DC4E-87AE-397D297FF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48E16-4900-9246-9D95-86624C93B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135C1-58C6-7945-9A23-CA282BD8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B1D-66AA-B14F-8654-E7404F28FFF2}" type="datetimeFigureOut">
              <a:rPr lang="en-US" smtClean="0"/>
              <a:t>3/28/20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238D2-E886-2E43-B762-B8E629932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CF3F5-8D68-F344-A911-5633FA23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66B6-4F3D-BF48-BA37-CBD5CD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5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A8FC9-240C-484F-9BC1-0DE49D81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F871F-E00C-E644-8F1A-2ADE9138A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D123E-1EE1-3748-A332-DCD37274F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26B1D-66AA-B14F-8654-E7404F28FFF2}" type="datetimeFigureOut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996A7-BA7E-B44C-BF1F-A45E7EAD3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392E2-7E35-C640-8A5F-0ACF240A4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166B6-4F3D-BF48-BA37-CBD5CD9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886D27-B0AE-5445-8473-1325F27CE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18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AAB6-87B4-D149-89AC-2734AC2A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末世对我们的意义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79F5-EF88-1041-9FA2-2CE4B316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530"/>
            <a:ext cx="10515600" cy="4937343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我们都生活在末世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zh-TW" altLang="en-US" sz="36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這等人你要躲開。 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末期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，神的审判，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随时可能到来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现在比保罗和提摩太所处的年代更接近末期</a:t>
            </a:r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保罗提醒末世时我们会遇到的挑战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 fontAlgn="ctr"/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自我的膨脹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 fontAlgn="ctr"/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异端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的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教导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 fontAlgn="ctr"/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信徒受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逼迫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en-US" altLang="zh-TW" sz="35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en-US" altLang="zh-TW" sz="35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en-US" sz="3500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927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AAB6-87B4-D149-89AC-2734AC2A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末世的挑战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en-US" sz="4800" dirty="0" err="1">
                <a:latin typeface="STKaiti" panose="02010600040101010101" pitchFamily="2" charset="-122"/>
                <a:ea typeface="STKaiti" panose="02010600040101010101" pitchFamily="2" charset="-122"/>
              </a:rPr>
              <a:t>自我的膨脹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79F5-EF88-1041-9FA2-2CE4B316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530"/>
            <a:ext cx="10515600" cy="493734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zh-TW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2 </a:t>
            </a:r>
            <a:r>
              <a:rPr lang="zh-TW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因為那時人要專顧自己，貪愛錢財，自誇，狂傲，謗讟，違背父母，忘恩負義，心不聖潔， </a:t>
            </a:r>
            <a:r>
              <a:rPr lang="en-US" altLang="zh-TW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3 </a:t>
            </a:r>
            <a:r>
              <a:rPr lang="zh-TW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無親情，不解怨，好說讒言，不能自約，性情凶暴，不愛良善， </a:t>
            </a:r>
            <a:r>
              <a:rPr lang="en-US" altLang="zh-TW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4 </a:t>
            </a:r>
            <a:r>
              <a:rPr lang="zh-TW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賣主賣友，任意妄為，自高自大，愛宴樂</a:t>
            </a:r>
            <a:r>
              <a:rPr lang="zh-CN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TW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不愛神， </a:t>
            </a:r>
            <a:endParaRPr lang="en-US" altLang="zh-TW" sz="3200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sz="3500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归根结底就是两件事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endParaRPr lang="en-US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人要專顧自己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不愛神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213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AAB6-87B4-D149-89AC-2734AC2A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末世的挑战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en-US" sz="4800" dirty="0" err="1">
                <a:latin typeface="STKaiti" panose="02010600040101010101" pitchFamily="2" charset="-122"/>
                <a:ea typeface="STKaiti" panose="02010600040101010101" pitchFamily="2" charset="-122"/>
              </a:rPr>
              <a:t>自我的膨脹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 （</a:t>
            </a:r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续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79F5-EF88-1041-9FA2-2CE4B316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530"/>
            <a:ext cx="10515600" cy="4937343"/>
          </a:xfrm>
        </p:spPr>
        <p:txBody>
          <a:bodyPr>
            <a:normAutofit/>
          </a:bodyPr>
          <a:lstStyle/>
          <a:p>
            <a:pPr lvl="1"/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现在的大环境的趋势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我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我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我这一代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endParaRPr lang="en-US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世界围着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我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转</a:t>
            </a:r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en-US" altLang="zh-TW" sz="3200" dirty="0">
                <a:latin typeface="STKaiti" panose="02010600040101010101" pitchFamily="2" charset="-122"/>
                <a:ea typeface="STKaiti" panose="02010600040101010101" pitchFamily="2" charset="-122"/>
              </a:rPr>
              <a:t>Zoom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还会美颜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！</a:t>
            </a:r>
            <a:endParaRPr lang="en-US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这是末世的特点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以人为本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5" name="Picture 2" descr="1101130520_600">
            <a:extLst>
              <a:ext uri="{FF2B5EF4-FFF2-40B4-BE49-F238E27FC236}">
                <a16:creationId xmlns:a16="http://schemas.microsoft.com/office/drawing/2014/main" id="{2D6CAAD6-F1F2-DD44-A96C-F201463B7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719" y="1555530"/>
            <a:ext cx="3727081" cy="496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5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AAB6-87B4-D149-89AC-2734AC2A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对于人本主义的回应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79F5-EF88-1041-9FA2-2CE4B316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530"/>
            <a:ext cx="10515600" cy="4937343"/>
          </a:xfrm>
        </p:spPr>
        <p:txBody>
          <a:bodyPr>
            <a:normAutofit/>
          </a:bodyPr>
          <a:lstStyle/>
          <a:p>
            <a:pPr lvl="1"/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以神为本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来回应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以人为本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的潮流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以神的眼光看待自己的身份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en-US" altLang="zh-TW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【</a:t>
            </a:r>
            <a:r>
              <a:rPr lang="zh-TW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羅</a:t>
            </a:r>
            <a:r>
              <a:rPr 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12:3</a:t>
            </a:r>
            <a:r>
              <a:rPr lang="en-US" altLang="zh-TW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】</a:t>
            </a:r>
            <a:r>
              <a:rPr 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我憑著所賜我的恩對你們各人說：不要看自己過於所當看的，要照著神所分給各人信心的大小，看得合乎中道</a:t>
            </a:r>
            <a:r>
              <a:rPr lang="zh-CN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altLang="zh-CN" sz="3200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CN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TW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人算什么</a:t>
            </a:r>
            <a:r>
              <a:rPr lang="zh-CN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endParaRPr lang="en-US" altLang="zh-CN" sz="3200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CN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“祢竟顾念他”，“祢竟认识他”，“祢竟看他为大，将他放在心上”</a:t>
            </a:r>
            <a:endParaRPr lang="en-US" altLang="zh-CN" sz="3200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3"/>
            <a:r>
              <a:rPr lang="zh-TW" altLang="en-US" sz="3000" dirty="0">
                <a:latin typeface="STKaiti" panose="02010600040101010101" pitchFamily="2" charset="-122"/>
                <a:ea typeface="STKaiti" panose="02010600040101010101" pitchFamily="2" charset="-122"/>
              </a:rPr>
              <a:t>每一个生命的价值都是神所赋予的</a:t>
            </a:r>
            <a:endParaRPr lang="en-US" altLang="zh-TW" sz="3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687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AAB6-87B4-D149-89AC-2734AC2A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对于人本主义的回应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（续）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79F5-EF88-1041-9FA2-2CE4B316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530"/>
            <a:ext cx="10515600" cy="4937343"/>
          </a:xfrm>
        </p:spPr>
        <p:txBody>
          <a:bodyPr>
            <a:normAutofit/>
          </a:bodyPr>
          <a:lstStyle/>
          <a:p>
            <a:pPr lvl="1"/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以满足神的计划为我们的使命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所有的信徒在神面前有团体的使命</a:t>
            </a:r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我们是教会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同一个身体</a:t>
            </a:r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我们是新妇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同享一喜悦</a:t>
            </a:r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我们是灵宫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同为神的殿</a:t>
            </a:r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3"/>
            <a:r>
              <a:rPr lang="en-US" altLang="zh-TW" sz="3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【</a:t>
            </a:r>
            <a:r>
              <a:rPr lang="zh-TW" altLang="en-US" sz="3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彼前</a:t>
            </a:r>
            <a:r>
              <a:rPr lang="en-US" altLang="zh-TW" sz="3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2:5】</a:t>
            </a:r>
            <a:r>
              <a:rPr lang="zh-TW" altLang="en-US" sz="3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你们来到主面前，也就像活石，被建造成为灵宫，作圣洁的祭司，藉着耶稣基督奉献　神所悦纳的灵祭。</a:t>
            </a:r>
            <a:endParaRPr lang="en-US" altLang="zh-TW" sz="3000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786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AAB6-87B4-D149-89AC-2734AC2A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末世的挑战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异端的教导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79F5-EF88-1041-9FA2-2CE4B316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530"/>
            <a:ext cx="10515600" cy="4937343"/>
          </a:xfrm>
        </p:spPr>
        <p:txBody>
          <a:bodyPr>
            <a:normAutofit/>
          </a:bodyPr>
          <a:lstStyle/>
          <a:p>
            <a:pPr lvl="1"/>
            <a:r>
              <a:rPr lang="zh-CN" altLang="en-US" sz="36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TW" altLang="en-US" sz="36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有敬虔的外貌</a:t>
            </a:r>
            <a:r>
              <a:rPr lang="zh-CN" altLang="en-US" sz="36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TW" altLang="en-US" sz="36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卻背了敬虔的實意。</a:t>
            </a:r>
            <a:r>
              <a:rPr lang="zh-CN" altLang="en-US" sz="36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endParaRPr lang="en-US" altLang="zh-CN" sz="3600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这些假教师在教会内</a:t>
            </a:r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外面看起来像基督徒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里面没有神的生命</a:t>
            </a:r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914400" lvl="2" indent="0">
              <a:buNone/>
            </a:pPr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令人惋惜的事实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认识罪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担负罪恶</a:t>
            </a:r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偷进人家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渴慕听道</a:t>
            </a:r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常常学习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：好学</a:t>
            </a:r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却无分辩能力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无知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终久不能明白真道</a:t>
            </a:r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495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AAB6-87B4-D149-89AC-2734AC2A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末世的挑战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异端的教导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续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79F5-EF88-1041-9FA2-2CE4B316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530"/>
            <a:ext cx="10515600" cy="4937343"/>
          </a:xfrm>
        </p:spPr>
        <p:txBody>
          <a:bodyPr>
            <a:normAutofit/>
          </a:bodyPr>
          <a:lstStyle/>
          <a:p>
            <a:pPr lvl="1"/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雅尼与佯庇的把戏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抵挡摩西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法老面前的术士</a:t>
            </a:r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模仿血灾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蛙灾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zh-CN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TW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也用邪术照样而行</a:t>
            </a:r>
            <a:r>
              <a:rPr lang="zh-CN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endParaRPr lang="en-US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无法行虱灾：</a:t>
            </a:r>
            <a:r>
              <a:rPr lang="zh-CN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TW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行法术的也用邪术要生出虱子来，却是不能</a:t>
            </a:r>
            <a:r>
              <a:rPr lang="zh-CN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endParaRPr lang="en-US" altLang="zh-CN" sz="3200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自己受疮灾：</a:t>
            </a:r>
            <a:r>
              <a:rPr lang="zh-CN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TW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行法术的在摩西面前站立不住，因为在他们身上和一切埃及人身上都有这疮。</a:t>
            </a:r>
            <a:r>
              <a:rPr lang="zh-CN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endParaRPr lang="en-US" altLang="zh-CN" sz="3200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假教师的特点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模仿神的作为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似是而非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914400" lvl="2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839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AAB6-87B4-D149-89AC-2734AC2A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对于假师傅的回应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79F5-EF88-1041-9FA2-2CE4B316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530"/>
            <a:ext cx="10515600" cy="493734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zh-TW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【</a:t>
            </a:r>
            <a:r>
              <a:rPr lang="zh-TW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提后</a:t>
            </a:r>
            <a:r>
              <a:rPr lang="en-US" altLang="zh-TW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3:1</a:t>
            </a:r>
            <a:r>
              <a:rPr lang="en-US" altLang="zh-CN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5-17</a:t>
            </a:r>
            <a:r>
              <a:rPr lang="en-US" altLang="zh-TW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】</a:t>
            </a:r>
            <a:r>
              <a:rPr lang="zh-TW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并且知道你是从小明白圣经，这圣经能使你因</a:t>
            </a:r>
            <a:r>
              <a:rPr lang="zh-TW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信基督耶稣有得救的智慧</a:t>
            </a:r>
            <a:r>
              <a:rPr lang="zh-TW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。圣经都是　神所默示的（或作“凡　神所默示的圣经”），于</a:t>
            </a:r>
            <a:r>
              <a:rPr lang="zh-TW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教训、督责、使人归正、教导人学义</a:t>
            </a:r>
            <a:r>
              <a:rPr lang="zh-TW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都是有益的，叫属　神的人得以</a:t>
            </a:r>
            <a:r>
              <a:rPr lang="zh-TW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完全</a:t>
            </a:r>
            <a:r>
              <a:rPr lang="zh-TW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，预备行各样的善事。</a:t>
            </a:r>
            <a:endParaRPr lang="en-US" altLang="zh-TW" sz="3200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4000" dirty="0">
              <a:solidFill>
                <a:schemeClr val="accent5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担负罪恶 </a:t>
            </a: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–</a:t>
            </a:r>
            <a:r>
              <a:rPr lang="zh-TW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信基督耶稣有得救的智慧</a:t>
            </a:r>
            <a:endParaRPr lang="en-US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被各样的私欲引诱 </a:t>
            </a: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教训、督责、使人归正、教导人学义</a:t>
            </a:r>
            <a:endParaRPr lang="en-US" altLang="zh-TW" sz="32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不能明白真道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TW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得以完全</a:t>
            </a:r>
            <a:endParaRPr lang="en-US" altLang="zh-CN" sz="32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en-US" altLang="zh-TW" sz="4000" dirty="0">
              <a:solidFill>
                <a:schemeClr val="accent5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342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AAB6-87B4-D149-89AC-2734AC2A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对于假师傅的回应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续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79F5-EF88-1041-9FA2-2CE4B316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814"/>
            <a:ext cx="10515600" cy="5391807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感恩自己可以有圣经读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>
              <a:lnSpc>
                <a:spcPct val="120000"/>
              </a:lnSpc>
            </a:pP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弟兄姊妹为了读圣经而献出生命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>
              <a:lnSpc>
                <a:spcPct val="120000"/>
              </a:lnSpc>
            </a:pP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1519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年</a:t>
            </a: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4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月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，在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英国有七名弟兄姊妹殉道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>
              <a:lnSpc>
                <a:spcPct val="120000"/>
              </a:lnSpc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“教导自己的子女以英文背诵主祷文和十诫”</a:t>
            </a:r>
            <a:endParaRPr lang="en-US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>
              <a:lnSpc>
                <a:spcPct val="120000"/>
              </a:lnSpc>
            </a:pP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教廷只允许读拉丁文的圣经</a:t>
            </a:r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>
              <a:lnSpc>
                <a:spcPct val="120000"/>
              </a:lnSpc>
            </a:pP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其中还有一名寡妇</a:t>
            </a:r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zh-CN" altLang="en-US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endParaRPr lang="en-US" altLang="zh-TW" sz="3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413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AAB6-87B4-D149-89AC-2734AC2A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对于假师傅的回应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续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79F5-EF88-1041-9FA2-2CE4B316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814"/>
            <a:ext cx="10515600" cy="5391807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zh-TW" altLang="en-US" sz="3900" dirty="0">
                <a:latin typeface="STKaiti" panose="02010600040101010101" pitchFamily="2" charset="-122"/>
                <a:ea typeface="STKaiti" panose="02010600040101010101" pitchFamily="2" charset="-122"/>
              </a:rPr>
              <a:t>丁道儿</a:t>
            </a:r>
            <a:r>
              <a:rPr lang="zh-CN" altLang="en-US" sz="3900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en-US" sz="3900" dirty="0">
                <a:latin typeface="STKaiti" panose="02010600040101010101" pitchFamily="2" charset="-122"/>
                <a:ea typeface="STKaiti" panose="02010600040101010101" pitchFamily="2" charset="-122"/>
              </a:rPr>
              <a:t>William Tyndale</a:t>
            </a:r>
            <a:r>
              <a:rPr lang="zh-CN" altLang="en-US" sz="39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r>
              <a:rPr lang="zh-TW" altLang="en-US" sz="3900" dirty="0">
                <a:latin typeface="STKaiti" panose="02010600040101010101" pitchFamily="2" charset="-122"/>
                <a:ea typeface="STKaiti" panose="02010600040101010101" pitchFamily="2" charset="-122"/>
              </a:rPr>
              <a:t>的见证</a:t>
            </a:r>
            <a:endParaRPr lang="en-US" altLang="zh-TW" sz="39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>
              <a:lnSpc>
                <a:spcPct val="100000"/>
              </a:lnSpc>
            </a:pPr>
            <a:r>
              <a:rPr lang="zh-TW" altLang="en-US" sz="3500" dirty="0">
                <a:latin typeface="STKaiti" panose="02010600040101010101" pitchFamily="2" charset="-122"/>
                <a:ea typeface="STKaiti" panose="02010600040101010101" pitchFamily="2" charset="-122"/>
              </a:rPr>
              <a:t>青年才俊</a:t>
            </a:r>
            <a:r>
              <a:rPr lang="zh-CN" altLang="en-US" sz="3500" dirty="0">
                <a:latin typeface="STKaiti" panose="02010600040101010101" pitchFamily="2" charset="-122"/>
                <a:ea typeface="STKaiti" panose="02010600040101010101" pitchFamily="2" charset="-122"/>
              </a:rPr>
              <a:t>，精通八种语言，包括希伯来文与希腊文。</a:t>
            </a:r>
            <a:endParaRPr lang="en-US" altLang="zh-CN" sz="35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>
              <a:lnSpc>
                <a:spcPct val="100000"/>
              </a:lnSpc>
            </a:pPr>
            <a:r>
              <a:rPr lang="en-US" altLang="zh-CN" sz="3500" dirty="0">
                <a:latin typeface="STKaiti" panose="02010600040101010101" pitchFamily="2" charset="-122"/>
                <a:ea typeface="STKaiti" panose="02010600040101010101" pitchFamily="2" charset="-122"/>
              </a:rPr>
              <a:t>20</a:t>
            </a:r>
            <a:r>
              <a:rPr lang="zh-CN" altLang="en-US" sz="3500" dirty="0">
                <a:latin typeface="STKaiti" panose="02010600040101010101" pitchFamily="2" charset="-122"/>
                <a:ea typeface="STKaiti" panose="02010600040101010101" pitchFamily="2" charset="-122"/>
              </a:rPr>
              <a:t>岁出头时，他的生命被神的话所改变。</a:t>
            </a:r>
            <a:endParaRPr lang="en-US" altLang="zh-TW" sz="35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>
              <a:lnSpc>
                <a:spcPct val="100000"/>
              </a:lnSpc>
            </a:pPr>
            <a:r>
              <a:rPr lang="zh-TW" altLang="en-US" sz="3500" dirty="0">
                <a:latin typeface="STKaiti" panose="02010600040101010101" pitchFamily="2" charset="-122"/>
                <a:ea typeface="STKaiti" panose="02010600040101010101" pitchFamily="2" charset="-122"/>
              </a:rPr>
              <a:t>「如果神留存我的生命，宁愿把此生的年日，全花在教导农村孩子认识神的话。」</a:t>
            </a:r>
            <a:endParaRPr lang="en-US" altLang="zh-TW" sz="35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914400" lvl="2" indent="0">
              <a:buNone/>
            </a:pPr>
            <a:endParaRPr lang="en-US" altLang="zh-TW" sz="3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088CD-BEB1-C642-AC50-1929E1AEB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4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6AF13F-AAF4-2743-AFB3-8D5AE3773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597" b="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36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AAB6-87B4-D149-89AC-2734AC2A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对于假师傅的回应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续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79F5-EF88-1041-9FA2-2CE4B316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814"/>
            <a:ext cx="10515600" cy="539180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zh-TW" altLang="en-US" sz="3900" dirty="0">
                <a:latin typeface="STKaiti" panose="02010600040101010101" pitchFamily="2" charset="-122"/>
                <a:ea typeface="STKaiti" panose="02010600040101010101" pitchFamily="2" charset="-122"/>
              </a:rPr>
              <a:t>丁道儿</a:t>
            </a:r>
            <a:r>
              <a:rPr lang="zh-CN" altLang="en-US" sz="3900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en-US" sz="3900" dirty="0">
                <a:latin typeface="STKaiti" panose="02010600040101010101" pitchFamily="2" charset="-122"/>
                <a:ea typeface="STKaiti" panose="02010600040101010101" pitchFamily="2" charset="-122"/>
              </a:rPr>
              <a:t>William Tyndale</a:t>
            </a:r>
            <a:r>
              <a:rPr lang="zh-CN" altLang="en-US" sz="39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r>
              <a:rPr lang="zh-TW" altLang="en-US" sz="3900" dirty="0">
                <a:latin typeface="STKaiti" panose="02010600040101010101" pitchFamily="2" charset="-122"/>
                <a:ea typeface="STKaiti" panose="02010600040101010101" pitchFamily="2" charset="-122"/>
              </a:rPr>
              <a:t>的见证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zh-TW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续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altLang="zh-TW" sz="39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500" dirty="0">
                <a:latin typeface="STKaiti" panose="02010600040101010101" pitchFamily="2" charset="-122"/>
                <a:ea typeface="STKaiti" panose="02010600040101010101" pitchFamily="2" charset="-122"/>
              </a:rPr>
              <a:t>放弃自己的身份地位</a:t>
            </a:r>
            <a:r>
              <a:rPr lang="zh-CN" altLang="en-US" sz="3500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TW" altLang="en-US" sz="3500" dirty="0">
                <a:latin typeface="STKaiti" panose="02010600040101010101" pitchFamily="2" charset="-122"/>
                <a:ea typeface="STKaiti" panose="02010600040101010101" pitchFamily="2" charset="-122"/>
              </a:rPr>
              <a:t>被迫背井离乡</a:t>
            </a:r>
            <a:r>
              <a:rPr lang="zh-CN" altLang="en-US" sz="35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altLang="zh-CN" sz="35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CN" altLang="en-US" sz="3500" dirty="0">
                <a:latin typeface="STKaiti" panose="02010600040101010101" pitchFamily="2" charset="-122"/>
                <a:ea typeface="STKaiti" panose="02010600040101010101" pitchFamily="2" charset="-122"/>
              </a:rPr>
              <a:t>在德国翻译，不计代价偷渡圣经回英国。</a:t>
            </a:r>
            <a:endParaRPr lang="en-US" altLang="zh-TW" sz="35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CN" altLang="en-US" sz="3500" dirty="0">
                <a:latin typeface="STKaiti" panose="02010600040101010101" pitchFamily="2" charset="-122"/>
                <a:ea typeface="STKaiti" panose="02010600040101010101" pitchFamily="2" charset="-122"/>
              </a:rPr>
              <a:t>被出卖，</a:t>
            </a:r>
            <a:r>
              <a:rPr lang="en-US" altLang="zh-CN" sz="3500" dirty="0">
                <a:latin typeface="STKaiti" panose="02010600040101010101" pitchFamily="2" charset="-122"/>
                <a:ea typeface="STKaiti" panose="02010600040101010101" pitchFamily="2" charset="-122"/>
              </a:rPr>
              <a:t>42</a:t>
            </a:r>
            <a:r>
              <a:rPr lang="zh-TW" altLang="en-US" sz="3500" dirty="0">
                <a:latin typeface="STKaiti" panose="02010600040101010101" pitchFamily="2" charset="-122"/>
                <a:ea typeface="STKaiti" panose="02010600040101010101" pitchFamily="2" charset="-122"/>
              </a:rPr>
              <a:t>岁殉道</a:t>
            </a:r>
            <a:r>
              <a:rPr lang="zh-CN" altLang="en-US" sz="3500" dirty="0">
                <a:latin typeface="STKaiti" panose="02010600040101010101" pitchFamily="2" charset="-122"/>
                <a:ea typeface="STKaiti" panose="02010600040101010101" pitchFamily="2" charset="-122"/>
              </a:rPr>
              <a:t>，被称作“异端分子”。</a:t>
            </a:r>
            <a:endParaRPr lang="en-US" altLang="zh-CN" sz="35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500" dirty="0">
                <a:latin typeface="STKaiti" panose="02010600040101010101" pitchFamily="2" charset="-122"/>
                <a:ea typeface="STKaiti" panose="02010600040101010101" pitchFamily="2" charset="-122"/>
              </a:rPr>
              <a:t>「我从未违背自己的良心，删改神话语中的任何一个字母，即使把全世界丶并其中的福乐和荣耀或是财富都给了我，也永不能动摇我的良心。」</a:t>
            </a:r>
            <a:endParaRPr lang="en-US" altLang="zh-TW" sz="35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500" dirty="0">
                <a:latin typeface="STKaiti" panose="02010600040101010101" pitchFamily="2" charset="-122"/>
                <a:ea typeface="STKaiti" panose="02010600040101010101" pitchFamily="2" charset="-122"/>
              </a:rPr>
              <a:t>他在监狱中也请朋友送圣经给他</a:t>
            </a:r>
            <a:r>
              <a:rPr lang="zh-CN" altLang="en-US" sz="3500" dirty="0">
                <a:latin typeface="STKaiti" panose="02010600040101010101" pitchFamily="2" charset="-122"/>
                <a:ea typeface="STKaiti" panose="02010600040101010101" pitchFamily="2" charset="-122"/>
              </a:rPr>
              <a:t>，继续作旧约翻译的工作。</a:t>
            </a:r>
            <a:endParaRPr lang="en-US" altLang="zh-TW" sz="35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500" dirty="0">
                <a:latin typeface="STKaiti" panose="02010600040101010101" pitchFamily="2" charset="-122"/>
                <a:ea typeface="STKaiti" panose="02010600040101010101" pitchFamily="2" charset="-122"/>
              </a:rPr>
              <a:t>英王钦订本有超过</a:t>
            </a:r>
            <a:r>
              <a:rPr lang="en-US" altLang="zh-CN" sz="3500" dirty="0">
                <a:latin typeface="STKaiti" panose="02010600040101010101" pitchFamily="2" charset="-122"/>
                <a:ea typeface="STKaiti" panose="02010600040101010101" pitchFamily="2" charset="-122"/>
              </a:rPr>
              <a:t>80%</a:t>
            </a:r>
            <a:r>
              <a:rPr lang="zh-CN" altLang="en-US" sz="3500" dirty="0">
                <a:latin typeface="STKaiti" panose="02010600040101010101" pitchFamily="2" charset="-122"/>
                <a:ea typeface="STKaiti" panose="02010600040101010101" pitchFamily="2" charset="-122"/>
              </a:rPr>
              <a:t>取自丁道儿的翻</a:t>
            </a:r>
            <a:r>
              <a:rPr lang="zh-TW" altLang="en-US" sz="3500" dirty="0">
                <a:latin typeface="STKaiti" panose="02010600040101010101" pitchFamily="2" charset="-122"/>
                <a:ea typeface="STKaiti" panose="02010600040101010101" pitchFamily="2" charset="-122"/>
              </a:rPr>
              <a:t>译</a:t>
            </a:r>
            <a:r>
              <a:rPr lang="zh-CN" altLang="en-US" sz="35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altLang="zh-CN" sz="35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3900" dirty="0">
                <a:latin typeface="STKaiti" panose="02010600040101010101" pitchFamily="2" charset="-122"/>
                <a:ea typeface="STKaiti" panose="02010600040101010101" pitchFamily="2" charset="-122"/>
              </a:rPr>
              <a:t>神对自己的提醒。</a:t>
            </a:r>
          </a:p>
          <a:p>
            <a:pPr lvl="2"/>
            <a:endParaRPr lang="en-US" altLang="zh-TW" sz="3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720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AAB6-87B4-D149-89AC-2734AC2A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末世的挑战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信徒的逼迫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79F5-EF88-1041-9FA2-2CE4B316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530"/>
            <a:ext cx="10515600" cy="493734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zh-TW" sz="36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【</a:t>
            </a:r>
            <a:r>
              <a:rPr lang="zh-TW" altLang="en-US" sz="36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提后</a:t>
            </a:r>
            <a:r>
              <a:rPr lang="en-US" altLang="zh-TW" sz="36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3:11</a:t>
            </a:r>
            <a:r>
              <a:rPr lang="en-US" altLang="zh-CN" sz="36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-12</a:t>
            </a:r>
            <a:r>
              <a:rPr lang="en-US" altLang="zh-TW" sz="36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】</a:t>
            </a:r>
            <a:r>
              <a:rPr lang="zh-TW" altLang="en-US" sz="36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以及我在安提阿、以哥念、路司得所遭遇的逼迫、苦难。我所忍受是何等的逼迫！但从这一切苦难中，主都把我救出来了。不但如此，</a:t>
            </a:r>
            <a:r>
              <a:rPr lang="zh-TW" altLang="en-US" sz="36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凡</a:t>
            </a:r>
            <a:r>
              <a:rPr lang="zh-TW" altLang="en-US" sz="36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立志在基督耶稣里敬虔度日的，也</a:t>
            </a:r>
            <a:r>
              <a:rPr lang="zh-TW" altLang="en-US" sz="36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都</a:t>
            </a:r>
            <a:r>
              <a:rPr lang="zh-TW" altLang="en-US" sz="36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要受逼迫。</a:t>
            </a:r>
            <a:endParaRPr lang="en-US" altLang="zh-TW" sz="3600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solidFill>
                <a:schemeClr val="accent5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对逼迫的错误态度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事不关己高高挂起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基督徒会把周围的罪恶显明出来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魔鬼不甘心让基督徒活出神的生命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zh-CN" altLang="en-US" sz="4000" dirty="0">
              <a:solidFill>
                <a:schemeClr val="accent5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endParaRPr lang="en-US" altLang="zh-TW" sz="3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158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AAB6-87B4-D149-89AC-2734AC2A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对于逼迫的回应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79F5-EF88-1041-9FA2-2CE4B316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530"/>
            <a:ext cx="10515600" cy="4937343"/>
          </a:xfrm>
        </p:spPr>
        <p:txBody>
          <a:bodyPr>
            <a:normAutofit/>
          </a:bodyPr>
          <a:lstStyle/>
          <a:p>
            <a:pPr lvl="1"/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我们的生命在神的手里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CN" altLang="en-US" sz="36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TW" altLang="en-US" sz="36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但從這一切苦難中，主都把我救出來了。</a:t>
            </a:r>
            <a:r>
              <a:rPr lang="zh-CN" altLang="en-US" sz="36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endParaRPr lang="en-US" altLang="zh-CN" sz="3600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en-US" altLang="zh-TW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【</a:t>
            </a:r>
            <a:r>
              <a:rPr lang="zh-TW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路</a:t>
            </a:r>
            <a:r>
              <a:rPr lang="en-US" altLang="zh-TW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12:6</a:t>
            </a:r>
            <a:r>
              <a:rPr lang="en-US" altLang="zh-CN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-7</a:t>
            </a:r>
            <a:r>
              <a:rPr lang="en-US" altLang="zh-TW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】</a:t>
            </a:r>
            <a:r>
              <a:rPr lang="zh-TW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五个麻雀不是卖二分银子吗？但在　神面前，一个也不忘记。就是你们的头发也都被数过了。不要惧怕，你们比许多麻雀还贵重。” </a:t>
            </a:r>
            <a:endParaRPr lang="en-US" altLang="zh-TW" sz="3200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我们的神是不误事的神</a:t>
            </a:r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zh-CN" altLang="en-US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endParaRPr lang="en-US" altLang="zh-TW" sz="3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2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AAB6-87B4-D149-89AC-2734AC2A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对于逼迫的回应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续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79F5-EF88-1041-9FA2-2CE4B316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530"/>
            <a:ext cx="10515600" cy="4937343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lnSpc>
                <a:spcPct val="120000"/>
              </a:lnSpc>
              <a:buNone/>
            </a:pPr>
            <a:r>
              <a:rPr lang="en-US" altLang="zh-CN" sz="5800" b="1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【</a:t>
            </a:r>
            <a:r>
              <a:rPr lang="zh-TW" altLang="en-US" sz="5800" b="1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诗篇</a:t>
            </a:r>
            <a:r>
              <a:rPr lang="en-US" altLang="zh-CN" sz="5800" b="1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121】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altLang="zh-TW" sz="4500" b="1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TW" sz="4500" b="1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</a:t>
            </a:r>
            <a:r>
              <a:rPr lang="zh-TW" altLang="en-US" sz="45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（ 上 行 之 詩 。 ） 我 要 向 山 舉 目 ； 我 的 幫 助 從 何 而 來 ？</a:t>
            </a:r>
            <a:br>
              <a:rPr lang="zh-TW" altLang="en-US" sz="45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</a:br>
            <a:r>
              <a:rPr lang="en-US" altLang="zh-TW" sz="4500" b="1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</a:t>
            </a:r>
            <a:r>
              <a:rPr lang="zh-CN" altLang="en-US" sz="4500" b="1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sz="45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 的 幫 助 從 造 天 地 的 耶 和 華 而 來 。</a:t>
            </a:r>
            <a:br>
              <a:rPr lang="zh-TW" altLang="en-US" sz="45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</a:br>
            <a:r>
              <a:rPr lang="en-US" altLang="zh-TW" sz="4500" b="1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3</a:t>
            </a:r>
            <a:r>
              <a:rPr lang="zh-CN" altLang="en-US" sz="4500" b="1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sz="45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他 必 不 叫 你 的 腳 搖 動 ； 保 護 你 的 必 不 打 盹 ！</a:t>
            </a:r>
            <a:br>
              <a:rPr lang="zh-TW" altLang="en-US" sz="45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</a:br>
            <a:r>
              <a:rPr lang="en-US" altLang="zh-TW" sz="4500" b="1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4</a:t>
            </a:r>
            <a:r>
              <a:rPr lang="zh-CN" altLang="en-US" sz="4500" b="1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sz="45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保 護 以 色 列 的 ， 也 不 打 盹 也 不 睡 覺 。</a:t>
            </a:r>
            <a:br>
              <a:rPr lang="zh-TW" altLang="en-US" sz="45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</a:br>
            <a:r>
              <a:rPr lang="en-US" altLang="zh-TW" sz="4500" b="1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5</a:t>
            </a:r>
            <a:r>
              <a:rPr lang="zh-CN" altLang="en-US" sz="4500" b="1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sz="45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保 護 你 的 是 耶 和 華 ； 耶 和 華 在 你 右 邊 蔭 庇 你 。</a:t>
            </a:r>
            <a:br>
              <a:rPr lang="zh-TW" altLang="en-US" sz="45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</a:br>
            <a:r>
              <a:rPr lang="en-US" altLang="zh-TW" sz="4500" b="1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6</a:t>
            </a:r>
            <a:r>
              <a:rPr lang="zh-CN" altLang="en-US" sz="4500" b="1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sz="45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白 日 ， 太 陽 必 不 傷 你 ； 夜 間 ， 月 亮 必 不 害 你 。</a:t>
            </a:r>
            <a:br>
              <a:rPr lang="zh-TW" altLang="en-US" sz="45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</a:br>
            <a:r>
              <a:rPr lang="en-US" altLang="zh-TW" sz="4500" b="1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7</a:t>
            </a:r>
            <a:r>
              <a:rPr lang="zh-CN" altLang="en-US" sz="4500" b="1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sz="45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耶 和 華 要 保 護 你 ， 免 受 一 切 的 災 害 ； 他 要 保 護 你 的 性 命 。</a:t>
            </a:r>
            <a:br>
              <a:rPr lang="zh-TW" altLang="en-US" sz="45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</a:br>
            <a:r>
              <a:rPr lang="en-US" altLang="zh-TW" sz="4500" b="1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8</a:t>
            </a:r>
            <a:r>
              <a:rPr lang="zh-CN" altLang="en-US" sz="4500" b="1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sz="45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你 出 你 入 ， 耶 和 華 要 保 護 你 ， 從 今 時 直 到 永 遠 。</a:t>
            </a:r>
            <a:endParaRPr lang="zh-CN" altLang="en-US" sz="4500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endParaRPr lang="en-US" altLang="zh-TW" sz="3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3286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AAB6-87B4-D149-89AC-2734AC2A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对于逼迫的回应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续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79F5-EF88-1041-9FA2-2CE4B316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530"/>
            <a:ext cx="10515600" cy="4937343"/>
          </a:xfrm>
        </p:spPr>
        <p:txBody>
          <a:bodyPr>
            <a:normAutofit/>
          </a:bodyPr>
          <a:lstStyle/>
          <a:p>
            <a:pPr lvl="2"/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牢记神为我们所成就的救恩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保罗和西拉在监狱里唱赞美诗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3"/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狱卒第一个问题就是他们如何可以得救</a:t>
            </a:r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真正的救恩令一切的逼迫都显得微不足道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最近读到一首打油诗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28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AAB6-87B4-D149-89AC-2734AC2A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对于逼迫的回应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续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79F5-EF88-1041-9FA2-2CE4B316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227" y="1545021"/>
            <a:ext cx="4080641" cy="4719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中國封城要你死</a:t>
            </a:r>
            <a:r>
              <a:rPr 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</a:p>
          <a:p>
            <a:pPr marL="0" indent="0">
              <a:buNone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英國放生隨你死</a:t>
            </a:r>
            <a:r>
              <a:rPr 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</a:p>
          <a:p>
            <a:pPr marL="0" indent="0">
              <a:buNone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日韓猶豫不知死</a:t>
            </a:r>
            <a:r>
              <a:rPr 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</a:p>
          <a:p>
            <a:pPr marL="0" indent="0">
              <a:buNone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義國斷航難逃死</a:t>
            </a:r>
            <a:r>
              <a:rPr 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</a:p>
          <a:p>
            <a:pPr marL="0" indent="0">
              <a:buNone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伊朗無力放任死</a:t>
            </a:r>
            <a:r>
              <a:rPr 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</a:p>
          <a:p>
            <a:pPr marL="0" indent="0">
              <a:buNone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美國照舊不怕死</a:t>
            </a:r>
            <a:r>
              <a:rPr 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</a:p>
          <a:p>
            <a:pPr marL="0" indent="0">
              <a:buNone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人生自古誰無死</a:t>
            </a:r>
            <a:r>
              <a:rPr 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?</a:t>
            </a:r>
          </a:p>
          <a:p>
            <a:pPr marL="0" indent="0">
              <a:buNone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我留台灣免早死</a:t>
            </a:r>
            <a:r>
              <a:rPr 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DAFEA5-F75E-1E43-B6F6-F675D3BB2DEF}"/>
              </a:ext>
            </a:extLst>
          </p:cNvPr>
          <p:cNvSpPr txBox="1">
            <a:spLocks/>
          </p:cNvSpPr>
          <p:nvPr/>
        </p:nvSpPr>
        <p:spPr>
          <a:xfrm>
            <a:off x="6096000" y="1543464"/>
            <a:ext cx="4080641" cy="471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信徒為何不怕死</a:t>
            </a:r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</a:p>
          <a:p>
            <a:pPr marL="0" indent="0">
              <a:buNone/>
            </a:pPr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早死晚死都會死</a:t>
            </a:r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</a:p>
          <a:p>
            <a:pPr marL="0" indent="0">
              <a:buNone/>
            </a:pPr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今日見主是上選</a:t>
            </a:r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</a:p>
          <a:p>
            <a:pPr marL="0" indent="0">
              <a:buNone/>
            </a:pPr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留世傳道是次選</a:t>
            </a:r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</a:p>
          <a:p>
            <a:pPr marL="0" indent="0">
              <a:buNone/>
            </a:pPr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兩難之間由主定</a:t>
            </a:r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</a:p>
          <a:p>
            <a:pPr marL="0" indent="0">
              <a:buNone/>
            </a:pPr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無論如何有永生</a:t>
            </a:r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</a:p>
          <a:p>
            <a:pPr marL="0" indent="0">
              <a:buNone/>
            </a:pPr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為主活是傳福音</a:t>
            </a:r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</a:p>
          <a:p>
            <a:pPr marL="0" indent="0">
              <a:buNone/>
            </a:pPr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為主死就有益處</a:t>
            </a:r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</a:p>
          <a:p>
            <a:pPr marL="0" indent="0">
              <a:buNone/>
            </a:pPr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一粒麥子的使命</a:t>
            </a:r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</a:p>
          <a:p>
            <a:pPr marL="0" indent="0">
              <a:buNone/>
            </a:pPr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人生目的結果子</a:t>
            </a:r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！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59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AAB6-87B4-D149-89AC-2734AC2A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对于逼迫的回应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续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79F5-EF88-1041-9FA2-2CE4B316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227" y="1545020"/>
            <a:ext cx="9693166" cy="494785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不怕死的信徒是无法被逼迫吓倒的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提摩太后书是保罗的遗书</a:t>
            </a:r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>
              <a:lnSpc>
                <a:spcPct val="110000"/>
              </a:lnSpc>
            </a:pPr>
            <a:r>
              <a:rPr lang="en-US" altLang="zh-TW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【</a:t>
            </a:r>
            <a:r>
              <a:rPr lang="zh-TW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提后</a:t>
            </a:r>
            <a:r>
              <a:rPr lang="en-US" altLang="zh-TW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4:7</a:t>
            </a:r>
            <a:r>
              <a:rPr lang="en-US" altLang="zh-CN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-8</a:t>
            </a:r>
            <a:r>
              <a:rPr lang="en-US" altLang="zh-TW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】</a:t>
            </a:r>
            <a:r>
              <a:rPr lang="zh-TW" alt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那美好的仗我已经打过了，当跑的路我已经跑尽了，所信的道我已经守住了。从此以后，有公义的冠冕为我存留，就是按着公义审判的主到了那日要赐给我的，不但赐给我，也赐给凡爱慕他显现的人。</a:t>
            </a:r>
            <a:endParaRPr lang="en-US" altLang="zh-TW" sz="3200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US" altLang="zh-TW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我们的生命在神手里，我知他掌管明天，我知他必领我向前。</a:t>
            </a:r>
          </a:p>
          <a:p>
            <a:pPr marL="457200" lvl="1" indent="0">
              <a:buNone/>
            </a:pPr>
            <a:endParaRPr lang="en-US" altLang="zh-TW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599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AAB6-87B4-D149-89AC-2734AC2A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我们如何面对末世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79F5-EF88-1041-9FA2-2CE4B316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227" y="1839310"/>
            <a:ext cx="9693166" cy="4653563"/>
          </a:xfrm>
        </p:spPr>
        <p:txBody>
          <a:bodyPr>
            <a:normAutofit/>
          </a:bodyPr>
          <a:lstStyle/>
          <a:p>
            <a:pPr lvl="1" fontAlgn="ctr"/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以神为本抵挡这以人为本的思潮</a:t>
            </a:r>
            <a:endParaRPr lang="en-US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 fontAlgn="ctr"/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以扎根神的话来抵挡虚假的教导</a:t>
            </a:r>
            <a:endParaRPr lang="en-US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 fontAlgn="ctr"/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以思想全备救恩来驱散心中恐惧</a:t>
            </a:r>
            <a:endParaRPr lang="en-US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/>
            <a:endParaRPr lang="en-US" altLang="zh-TW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867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139696-AA4C-E941-BA39-DC5D13C8E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334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09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B9E0A-41F3-7C4E-9379-5BB37CD8D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413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zh-TW" altLang="en-US" sz="6600" dirty="0">
                <a:latin typeface="STKaiti" panose="02010600040101010101" pitchFamily="2" charset="-122"/>
                <a:ea typeface="STKaiti" panose="02010600040101010101" pitchFamily="2" charset="-122"/>
              </a:rPr>
              <a:t>面对末世的挑战</a:t>
            </a:r>
            <a:br>
              <a:rPr lang="en-US" altLang="zh-TW" sz="6600" dirty="0">
                <a:latin typeface="STKaiti" panose="02010600040101010101" pitchFamily="2" charset="-122"/>
                <a:ea typeface="STKaiti" panose="02010600040101010101" pitchFamily="2" charset="-122"/>
              </a:rPr>
            </a:br>
            <a:br>
              <a:rPr lang="en-US" altLang="zh-TW" sz="6600" dirty="0">
                <a:latin typeface="STKaiti" panose="02010600040101010101" pitchFamily="2" charset="-122"/>
                <a:ea typeface="STKaiti" panose="02010600040101010101" pitchFamily="2" charset="-122"/>
              </a:rPr>
            </a:br>
            <a:r>
              <a:rPr lang="zh-TW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提摩太后书第三章</a:t>
            </a:r>
            <a:endParaRPr lang="en-US" sz="66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354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6977B-F3CC-B54A-B1F7-B65F843A4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1434"/>
            <a:ext cx="10515600" cy="573552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altLang="zh-TW" sz="6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【</a:t>
            </a:r>
            <a:r>
              <a:rPr lang="zh-TW" altLang="en-US" sz="6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尼</a:t>
            </a:r>
            <a:r>
              <a:rPr lang="en-US" altLang="zh-TW" sz="6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8:5】</a:t>
            </a:r>
            <a:r>
              <a:rPr lang="zh-TW" altLang="en-US" sz="6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以斯拉站在众民以上，在众民眼前展开这书。他一展开，众民就都站起来。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3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799CF-754A-F549-8326-32E66023C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0" y="294290"/>
            <a:ext cx="11119945" cy="6295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【</a:t>
            </a:r>
            <a:r>
              <a:rPr lang="zh-TW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提摩太后书第三章</a:t>
            </a:r>
            <a:r>
              <a:rPr lang="en-US" altLang="zh-CN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】</a:t>
            </a:r>
            <a:r>
              <a:rPr lang="en-US" sz="4000" dirty="0" err="1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你該知道，末世必有危險的日子來到</a:t>
            </a:r>
            <a:r>
              <a:rPr 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r>
              <a:rPr lang="zh-TW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 </a:t>
            </a:r>
            <a:r>
              <a:rPr lang="en-US" altLang="zh-TW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2 </a:t>
            </a:r>
            <a:r>
              <a:rPr lang="zh-TW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因為那時人要專顧自己，貪愛錢財，自誇，狂傲，謗讟，違背父母，忘恩負義，心不聖潔， </a:t>
            </a:r>
            <a:r>
              <a:rPr lang="en-US" altLang="zh-TW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3 </a:t>
            </a:r>
            <a:r>
              <a:rPr lang="zh-TW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無親情，不解怨，好說讒言，不能自約，性情凶暴，不愛良善， </a:t>
            </a:r>
            <a:r>
              <a:rPr lang="en-US" altLang="zh-TW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4 </a:t>
            </a:r>
            <a:r>
              <a:rPr lang="zh-TW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賣主賣友，任意妄為，自高自大，愛宴樂</a:t>
            </a:r>
            <a:r>
              <a:rPr lang="zh-CN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TW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不愛神， </a:t>
            </a:r>
            <a:r>
              <a:rPr lang="en-US" altLang="zh-TW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5 </a:t>
            </a:r>
            <a:r>
              <a:rPr lang="zh-TW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有敬虔的外貌</a:t>
            </a:r>
            <a:r>
              <a:rPr lang="zh-CN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TW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卻背了敬虔的實意。這等人你要躲開。 </a:t>
            </a:r>
            <a:r>
              <a:rPr lang="en-US" altLang="zh-TW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6 </a:t>
            </a:r>
            <a:r>
              <a:rPr lang="zh-TW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那偷進人家，牢籠無知婦女的，正是這等人。這些婦女擔負罪惡，被各樣的私慾引誘， </a:t>
            </a:r>
            <a:r>
              <a:rPr lang="en-US" altLang="zh-TW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7 </a:t>
            </a:r>
            <a:r>
              <a:rPr lang="zh-TW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常常學習，終久不能明白真道。 </a:t>
            </a:r>
            <a:endParaRPr lang="en-US" sz="4000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004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799CF-754A-F549-8326-32E66023C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14702"/>
            <a:ext cx="10565525" cy="5875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8 </a:t>
            </a:r>
            <a:r>
              <a:rPr lang="zh-TW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從前雅尼和佯庇怎樣敵擋摩西，這等人也怎樣敵擋真道。他們的心地壞了，在真道上是可廢棄的。 </a:t>
            </a:r>
            <a:r>
              <a:rPr lang="en-US" altLang="zh-TW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9 </a:t>
            </a:r>
            <a:r>
              <a:rPr lang="zh-TW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然而他們不能再這樣敵擋，因為他們的愚昧必在眾人面前顯露出來，像那二人一樣。  </a:t>
            </a:r>
            <a:r>
              <a:rPr lang="en-US" altLang="zh-TW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10 </a:t>
            </a:r>
            <a:r>
              <a:rPr lang="zh-TW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但你已經服從了我的教訓、品行、志向、信心、寬容、愛心、忍耐， </a:t>
            </a:r>
            <a:r>
              <a:rPr lang="en-US" altLang="zh-TW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11 </a:t>
            </a:r>
            <a:r>
              <a:rPr lang="zh-TW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以及我在安提阿、以哥念、路司得所遭遇的逼迫、苦難。我所忍受是何等的逼迫，但從這一切苦難中，主都把我救出來了。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9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799CF-754A-F549-8326-32E66023C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14702"/>
            <a:ext cx="10565525" cy="5875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12 </a:t>
            </a:r>
            <a:r>
              <a:rPr lang="zh-TW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不但如此，凡立志在基督耶穌裡敬虔度日的，也都要受逼迫。 </a:t>
            </a:r>
            <a:r>
              <a:rPr lang="en-US" altLang="zh-TW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13 </a:t>
            </a:r>
            <a:r>
              <a:rPr lang="zh-TW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只是作惡的和迷惑人的必越久越惡，他欺哄人，也被人欺哄。 </a:t>
            </a:r>
            <a:r>
              <a:rPr lang="en-US" altLang="zh-TW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14 </a:t>
            </a:r>
            <a:r>
              <a:rPr lang="zh-TW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但你所學習的、所確信的，要存在心裡，因為你知道是跟誰學的， </a:t>
            </a:r>
            <a:r>
              <a:rPr lang="en-US" altLang="zh-TW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15 </a:t>
            </a:r>
            <a:r>
              <a:rPr lang="zh-TW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並且知道你是從小明白聖經，這聖經能使你因信基督耶穌有得救的智慧。</a:t>
            </a:r>
            <a:r>
              <a:rPr lang="en-US" altLang="zh-TW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16 </a:t>
            </a:r>
            <a:r>
              <a:rPr lang="zh-TW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聖經都是神所默示的，於教訓、督責、使人歸正、教導人學義都是有益的， </a:t>
            </a:r>
            <a:r>
              <a:rPr lang="en-US" altLang="zh-TW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17 </a:t>
            </a:r>
            <a:r>
              <a:rPr lang="zh-TW" altLang="en-US" sz="40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叫屬神的人得以完全，預備行各樣的善事。</a:t>
            </a:r>
            <a:endParaRPr lang="en-US" altLang="zh-TW" sz="4000" dirty="0">
              <a:solidFill>
                <a:schemeClr val="accent6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8654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AAB6-87B4-D149-89AC-2734AC2A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末世的定义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79F5-EF88-1041-9FA2-2CE4B316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530"/>
            <a:ext cx="10515600" cy="4937343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末世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eschatos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 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终极的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最后的</a:t>
            </a:r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en-US" altLang="zh-CN" sz="35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【</a:t>
            </a:r>
            <a:r>
              <a:rPr lang="en-US" sz="3500" dirty="0" err="1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彼得前書</a:t>
            </a:r>
            <a:r>
              <a:rPr lang="en-US" sz="35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1:20</a:t>
            </a:r>
            <a:r>
              <a:rPr lang="en-US" altLang="zh-CN" sz="35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】</a:t>
            </a:r>
            <a:r>
              <a:rPr lang="en-US" sz="35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3500" dirty="0" err="1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基督在創世以前是預先被神知道的，卻在這</a:t>
            </a:r>
            <a:r>
              <a:rPr lang="en-US" sz="35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末世</a:t>
            </a:r>
            <a:r>
              <a:rPr lang="en-US" sz="3500" dirty="0" err="1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才為你們顯現</a:t>
            </a:r>
            <a:r>
              <a:rPr lang="en-US" sz="35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</a:p>
          <a:p>
            <a:pPr lvl="1"/>
            <a:r>
              <a:rPr lang="zh-TW" altLang="en-US" sz="3500" dirty="0">
                <a:latin typeface="STKaiti" panose="02010600040101010101" pitchFamily="2" charset="-122"/>
                <a:ea typeface="STKaiti" panose="02010600040101010101" pitchFamily="2" charset="-122"/>
              </a:rPr>
              <a:t>耶稣道成肉身后世界进入末世</a:t>
            </a:r>
            <a:endParaRPr lang="en-US" altLang="zh-TW" sz="35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TW" altLang="en-US" sz="3500" dirty="0">
                <a:latin typeface="STKaiti" panose="02010600040101010101" pitchFamily="2" charset="-122"/>
                <a:ea typeface="STKaiti" panose="02010600040101010101" pitchFamily="2" charset="-122"/>
              </a:rPr>
              <a:t>神救赎计划的最后一部分</a:t>
            </a:r>
            <a:endParaRPr lang="en-US" altLang="zh-TW" sz="35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末期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telos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结束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终点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结局</a:t>
            </a:r>
            <a:endParaRPr lang="en-US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en-US" altLang="zh-CN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【</a:t>
            </a:r>
            <a:r>
              <a:rPr lang="en-US" sz="3200" dirty="0" err="1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馬太</a:t>
            </a:r>
            <a:r>
              <a:rPr 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24:14 </a:t>
            </a:r>
            <a:r>
              <a:rPr lang="en-US" altLang="zh-CN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】</a:t>
            </a:r>
            <a:r>
              <a:rPr lang="en-US" sz="3200" dirty="0" err="1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這天國的福音要傳遍天下，對萬民作見證，然後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末期</a:t>
            </a:r>
            <a:r>
              <a:rPr lang="en-US" sz="3200" dirty="0" err="1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才來到</a:t>
            </a:r>
            <a:r>
              <a:rPr lang="en-US" sz="3200" dirty="0">
                <a:solidFill>
                  <a:schemeClr val="accent6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</a:p>
          <a:p>
            <a:r>
              <a:rPr lang="en-US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末世是一个时代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，末期是这个时代的终结</a:t>
            </a:r>
            <a:endParaRPr lang="en-US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endParaRPr lang="en-US" altLang="zh-TW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en-US" altLang="zh-TW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en-US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32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2098</Words>
  <Application>Microsoft Macintosh PowerPoint</Application>
  <PresentationFormat>Widescreen</PresentationFormat>
  <Paragraphs>211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STKaiti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面对末世的挑战  提摩太后书第三章</vt:lpstr>
      <vt:lpstr>PowerPoint Presentation</vt:lpstr>
      <vt:lpstr>PowerPoint Presentation</vt:lpstr>
      <vt:lpstr>PowerPoint Presentation</vt:lpstr>
      <vt:lpstr>PowerPoint Presentation</vt:lpstr>
      <vt:lpstr>末世的定义</vt:lpstr>
      <vt:lpstr>末世对我们的意义</vt:lpstr>
      <vt:lpstr>末世的挑战：自我的膨脹</vt:lpstr>
      <vt:lpstr>末世的挑战：自我的膨脹 （续）</vt:lpstr>
      <vt:lpstr>对于人本主义的回应</vt:lpstr>
      <vt:lpstr>对于人本主义的回应（续）</vt:lpstr>
      <vt:lpstr>末世的挑战：异端的教导</vt:lpstr>
      <vt:lpstr>末世的挑战：异端的教导（续）</vt:lpstr>
      <vt:lpstr>对于假师傅的回应</vt:lpstr>
      <vt:lpstr>对于假师傅的回应（续）</vt:lpstr>
      <vt:lpstr>对于假师傅的回应（续）</vt:lpstr>
      <vt:lpstr>对于假师傅的回应（续）</vt:lpstr>
      <vt:lpstr>末世的挑战：信徒的逼迫</vt:lpstr>
      <vt:lpstr>对于逼迫的回应</vt:lpstr>
      <vt:lpstr>对于逼迫的回应（续）</vt:lpstr>
      <vt:lpstr>对于逼迫的回应（续）</vt:lpstr>
      <vt:lpstr>对于逼迫的回应（续）</vt:lpstr>
      <vt:lpstr>对于逼迫的回应（续）</vt:lpstr>
      <vt:lpstr>我们如何面对末世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面对末世的挑战</dc:title>
  <dc:creator>Yang Cao (VSNC)</dc:creator>
  <cp:lastModifiedBy>Yang Cao (VSNC)</cp:lastModifiedBy>
  <cp:revision>108</cp:revision>
  <dcterms:created xsi:type="dcterms:W3CDTF">2020-03-28T16:10:59Z</dcterms:created>
  <dcterms:modified xsi:type="dcterms:W3CDTF">2020-03-29T16:34:38Z</dcterms:modified>
</cp:coreProperties>
</file>