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5"/>
  </p:notesMasterIdLst>
  <p:sldIdLst>
    <p:sldId id="893" r:id="rId6"/>
    <p:sldId id="1138" r:id="rId7"/>
    <p:sldId id="1246" r:id="rId8"/>
    <p:sldId id="1269" r:id="rId9"/>
    <p:sldId id="1248" r:id="rId10"/>
    <p:sldId id="1137" r:id="rId11"/>
    <p:sldId id="1104" r:id="rId12"/>
    <p:sldId id="1190" r:id="rId13"/>
    <p:sldId id="1054" r:id="rId14"/>
    <p:sldId id="1244" r:id="rId15"/>
    <p:sldId id="1020" r:id="rId16"/>
    <p:sldId id="1270" r:id="rId17"/>
    <p:sldId id="1275" r:id="rId18"/>
    <p:sldId id="1276" r:id="rId19"/>
    <p:sldId id="1277" r:id="rId20"/>
    <p:sldId id="1278" r:id="rId21"/>
    <p:sldId id="1279" r:id="rId22"/>
    <p:sldId id="1280" r:id="rId23"/>
    <p:sldId id="1271" r:id="rId24"/>
    <p:sldId id="1272" r:id="rId25"/>
    <p:sldId id="1281" r:id="rId26"/>
    <p:sldId id="1273" r:id="rId27"/>
    <p:sldId id="1282" r:id="rId28"/>
    <p:sldId id="1274" r:id="rId29"/>
    <p:sldId id="1283" r:id="rId30"/>
    <p:sldId id="1284" r:id="rId31"/>
    <p:sldId id="1285" r:id="rId32"/>
    <p:sldId id="891" r:id="rId33"/>
    <p:sldId id="11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9" d="100"/>
          <a:sy n="79" d="100"/>
        </p:scale>
        <p:origin x="138" y="6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92960-1CE5-46DF-AA74-40A0F75845CC}" type="datetimeFigureOut">
              <a:rPr lang="en-US" smtClean="0"/>
              <a:pPr/>
              <a:t>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6B3E5-248B-4B21-9696-877E8917F9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6B3E5-248B-4B21-9696-877E8917F9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8830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6B3E5-248B-4B21-9696-877E8917F9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2381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6B3E5-248B-4B21-9696-877E8917F9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9DE03D-83EA-40C3-A7B5-507213037B3D}"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DE03D-83EA-40C3-A7B5-507213037B3D}" type="datetimeFigureOut">
              <a:rPr lang="en-US" smtClean="0"/>
              <a:pPr/>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9DE03D-83EA-40C3-A7B5-507213037B3D}" type="datetimeFigureOut">
              <a:rPr lang="en-US" smtClean="0"/>
              <a:pPr/>
              <a:t>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9DE03D-83EA-40C3-A7B5-507213037B3D}" type="datetimeFigureOut">
              <a:rPr lang="en-US" smtClean="0"/>
              <a:pPr/>
              <a:t>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pPr/>
              <a:t>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pPr/>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pPr/>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pPr/>
              <a:t>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solidFill>
                  <a:prstClr val="black">
                    <a:tint val="75000"/>
                  </a:prstClr>
                </a:solidFill>
              </a:rPr>
              <a:pPr/>
              <a:t>3/1/2020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9.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05000"/>
            <a:ext cx="9144000" cy="440120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sz="7000" i="1" u="none" strike="noStrike" kern="1200" cap="none" spc="0" normalizeH="0" baseline="0" noProof="0" dirty="0">
                <a:ln>
                  <a:noFill/>
                </a:ln>
                <a:effectLst/>
                <a:uLnTx/>
                <a:uFillTx/>
                <a:latin typeface="Calibri"/>
              </a:rPr>
              <a:t>Different and </a:t>
            </a:r>
            <a:r>
              <a:rPr kumimoji="0" lang="en-US" sz="7000" b="1" i="1" u="none" strike="noStrike" kern="1200" cap="none" spc="0" normalizeH="0" baseline="0" noProof="0" dirty="0">
                <a:ln>
                  <a:noFill/>
                </a:ln>
                <a:effectLst/>
                <a:uLnTx/>
                <a:uFillTx/>
                <a:latin typeface="Calibri"/>
              </a:rPr>
              <a:t>Same</a:t>
            </a:r>
            <a:r>
              <a:rPr kumimoji="0" lang="en-US" sz="7000" i="1" u="none" strike="noStrike" kern="1200" cap="none" spc="0" normalizeH="0" baseline="0" noProof="0" dirty="0">
                <a:ln>
                  <a:noFill/>
                </a:ln>
                <a:effectLst/>
                <a:uLnTx/>
                <a:uFillTx/>
                <a:latin typeface="Calibri"/>
              </a:rPr>
              <a:t>,</a:t>
            </a:r>
          </a:p>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7000" b="1" i="1" u="none" strike="noStrike" kern="1200" cap="none" spc="0" normalizeH="0" baseline="0" noProof="0" dirty="0">
                <a:ln>
                  <a:noFill/>
                </a:ln>
                <a:effectLst/>
                <a:uLnTx/>
                <a:uFillTx/>
                <a:latin typeface="Calibri"/>
              </a:rPr>
              <a:t>在神裡</a:t>
            </a:r>
            <a:r>
              <a:rPr kumimoji="0" lang="zh-CN" altLang="en-US" sz="7000" i="1" u="none" strike="noStrike" kern="1200" cap="none" spc="0" normalizeH="0" baseline="0" noProof="0" dirty="0">
                <a:ln>
                  <a:noFill/>
                </a:ln>
                <a:effectLst/>
                <a:uLnTx/>
                <a:uFillTx/>
                <a:latin typeface="Calibri"/>
              </a:rPr>
              <a:t>，</a:t>
            </a:r>
            <a:endParaRPr kumimoji="0" lang="en-US" sz="7000" i="1" u="none" strike="noStrike" kern="1200" cap="none" spc="0" normalizeH="0" baseline="0" noProof="0" dirty="0">
              <a:ln>
                <a:noFill/>
              </a:ln>
              <a:effectLst/>
              <a:uLnTx/>
              <a:uFillTx/>
              <a:latin typeface="Calibri"/>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lang="en-US" sz="7000" b="1" i="1" dirty="0">
                <a:latin typeface="Calibri"/>
              </a:rPr>
              <a:t>Under God</a:t>
            </a:r>
          </a:p>
          <a:p>
            <a:pPr marL="0" marR="0" lvl="0" indent="0" algn="dist" defTabSz="914400" rtl="0" eaLnBrk="1" fontAlgn="auto" latinLnBrk="0" hangingPunct="1">
              <a:lnSpc>
                <a:spcPct val="100000"/>
              </a:lnSpc>
              <a:spcBef>
                <a:spcPts val="0"/>
              </a:spcBef>
              <a:spcAft>
                <a:spcPts val="0"/>
              </a:spcAft>
              <a:buClrTx/>
              <a:buSzTx/>
              <a:buFontTx/>
              <a:buNone/>
              <a:tabLst/>
              <a:defRPr/>
            </a:pPr>
            <a:r>
              <a:rPr lang="zh-CN" altLang="en-US" sz="7000" i="1" dirty="0">
                <a:latin typeface="Calibri"/>
              </a:rPr>
              <a:t>既不相同又</a:t>
            </a:r>
            <a:r>
              <a:rPr lang="zh-CN" altLang="en-US" sz="7000" b="1" i="1" dirty="0">
                <a:latin typeface="Calibri"/>
              </a:rPr>
              <a:t>相同</a:t>
            </a:r>
            <a:endParaRPr kumimoji="0" lang="en-US" sz="7000" b="1" i="1" u="none" strike="noStrike" kern="1200" cap="none" spc="0" normalizeH="0" baseline="0" noProof="0" dirty="0">
              <a:ln>
                <a:noFill/>
              </a:ln>
              <a:effectLst/>
              <a:uLnTx/>
              <a:uFillTx/>
              <a:latin typeface="Calibri"/>
            </a:endParaRPr>
          </a:p>
        </p:txBody>
      </p:sp>
      <p:sp>
        <p:nvSpPr>
          <p:cNvPr id="3" name="TextBox 2"/>
          <p:cNvSpPr txBox="1"/>
          <p:nvPr/>
        </p:nvSpPr>
        <p:spPr>
          <a:xfrm>
            <a:off x="0" y="304800"/>
            <a:ext cx="9144000" cy="1754326"/>
          </a:xfrm>
          <a:prstGeom prst="rect">
            <a:avLst/>
          </a:prstGeom>
          <a:noFill/>
        </p:spPr>
        <p:txBody>
          <a:bodyPr wrap="square" rtlCol="0">
            <a:spAutoFit/>
          </a:bodyPr>
          <a:lstStyle/>
          <a:p>
            <a:pPr lvl="0" algn="ctr"/>
            <a:r>
              <a:rPr kumimoji="0" lang="en-US" sz="36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Series: </a:t>
            </a:r>
            <a:r>
              <a:rPr lang="en-US" sz="3600" b="1" i="1" dirty="0">
                <a:solidFill>
                  <a:prstClr val="black">
                    <a:lumMod val="50000"/>
                    <a:lumOff val="50000"/>
                  </a:prstClr>
                </a:solidFill>
              </a:rPr>
              <a:t>Encounters with God (OT)</a:t>
            </a:r>
            <a:endParaRPr kumimoji="0" lang="en-US" sz="3600" b="1" i="1"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8064A2">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8064A2">
                    <a:lumMod val="50000"/>
                  </a:srgbClr>
                </a:solidFill>
                <a:effectLst/>
                <a:uLnTx/>
                <a:uFillTx/>
                <a:latin typeface="Calibri"/>
                <a:ea typeface="+mn-ea"/>
                <a:cs typeface="+mn-cs"/>
              </a:rPr>
              <a:t>Jonah </a:t>
            </a:r>
            <a:r>
              <a:rPr lang="zh-CN" altLang="en-US" sz="2800" b="1" dirty="0">
                <a:solidFill>
                  <a:srgbClr val="8064A2">
                    <a:lumMod val="50000"/>
                  </a:srgbClr>
                </a:solidFill>
                <a:latin typeface="Calibri"/>
              </a:rPr>
              <a:t>拿</a:t>
            </a:r>
            <a:r>
              <a:rPr kumimoji="0" lang="en-US" sz="3600" b="1" i="0" u="none" strike="noStrike" kern="1200" cap="none" spc="0" normalizeH="0" baseline="0" noProof="0" dirty="0">
                <a:ln>
                  <a:noFill/>
                </a:ln>
                <a:solidFill>
                  <a:srgbClr val="8064A2">
                    <a:lumMod val="50000"/>
                  </a:srgbClr>
                </a:solidFill>
                <a:effectLst/>
                <a:uLnTx/>
                <a:uFillTx/>
                <a:latin typeface="Calibri"/>
                <a:ea typeface="+mn-ea"/>
                <a:cs typeface="+mn-cs"/>
              </a:rPr>
              <a:t> </a:t>
            </a:r>
            <a:r>
              <a:rPr kumimoji="0" lang="en-US" altLang="zh-CN" sz="3600" b="1" i="0" u="none" strike="noStrike" kern="1200" cap="none" spc="0" normalizeH="0" baseline="0" noProof="0" dirty="0">
                <a:ln>
                  <a:noFill/>
                </a:ln>
                <a:solidFill>
                  <a:srgbClr val="8064A2">
                    <a:lumMod val="50000"/>
                  </a:srgbClr>
                </a:solidFill>
                <a:effectLst/>
                <a:uLnTx/>
                <a:uFillTx/>
                <a:latin typeface="Calibri"/>
                <a:ea typeface="+mn-ea"/>
                <a:cs typeface="+mn-cs"/>
              </a:rPr>
              <a:t>4</a:t>
            </a:r>
            <a:r>
              <a:rPr lang="en-US" altLang="zh-CN" sz="3600" b="1" dirty="0">
                <a:solidFill>
                  <a:srgbClr val="8064A2">
                    <a:lumMod val="50000"/>
                  </a:srgbClr>
                </a:solidFill>
                <a:latin typeface="Calibri"/>
              </a:rPr>
              <a:t>:1-11</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246769"/>
          </a:xfrm>
          <a:prstGeom prst="rect">
            <a:avLst/>
          </a:prstGeom>
          <a:noFill/>
        </p:spPr>
        <p:txBody>
          <a:bodyPr wrap="square" rtlCol="0">
            <a:spAutoFit/>
          </a:bodyPr>
          <a:lstStyle/>
          <a:p>
            <a:pPr algn="ctr"/>
            <a:r>
              <a:rPr lang="en-US" altLang="zh-CN" sz="7000" b="1" dirty="0">
                <a:solidFill>
                  <a:prstClr val="white"/>
                </a:solidFill>
              </a:rPr>
              <a:t>The Prophet’s (Self) Obsession</a:t>
            </a:r>
          </a:p>
        </p:txBody>
      </p:sp>
    </p:spTree>
    <p:extLst>
      <p:ext uri="{BB962C8B-B14F-4D97-AF65-F5344CB8AC3E}">
        <p14:creationId xmlns:p14="http://schemas.microsoft.com/office/powerpoint/2010/main" val="376949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4154984"/>
          </a:xfrm>
          <a:prstGeom prst="rect">
            <a:avLst/>
          </a:prstGeom>
          <a:noFill/>
        </p:spPr>
        <p:txBody>
          <a:bodyPr wrap="square" rtlCol="0">
            <a:spAutoFit/>
          </a:bodyPr>
          <a:lstStyle/>
          <a:p>
            <a:pPr lvl="0"/>
            <a:r>
              <a:rPr lang="en-US" sz="3300" dirty="0">
                <a:solidFill>
                  <a:prstClr val="white"/>
                </a:solidFill>
              </a:rPr>
              <a:t>10 When God saw what they (Ninevites) did and how they turned from their evil ways, he relented and did not bring on them the destruction he had threatened. </a:t>
            </a:r>
          </a:p>
        </p:txBody>
      </p:sp>
      <p:sp>
        <p:nvSpPr>
          <p:cNvPr id="4" name="TextBox 3"/>
          <p:cNvSpPr txBox="1"/>
          <p:nvPr/>
        </p:nvSpPr>
        <p:spPr>
          <a:xfrm>
            <a:off x="4540469" y="609600"/>
            <a:ext cx="4603532" cy="3139321"/>
          </a:xfrm>
          <a:prstGeom prst="rect">
            <a:avLst/>
          </a:prstGeom>
          <a:noFill/>
        </p:spPr>
        <p:txBody>
          <a:bodyPr wrap="square" rtlCol="0">
            <a:spAutoFit/>
          </a:bodyPr>
          <a:lstStyle/>
          <a:p>
            <a:pPr lvl="0"/>
            <a:r>
              <a:rPr lang="en-US" sz="3300" dirty="0">
                <a:solidFill>
                  <a:prstClr val="white"/>
                </a:solidFill>
              </a:rPr>
              <a:t>10 </a:t>
            </a:r>
            <a:r>
              <a:rPr lang="zh-CN" altLang="en-US" sz="3300" dirty="0">
                <a:solidFill>
                  <a:prstClr val="white"/>
                </a:solidFill>
              </a:rPr>
              <a:t>於 是 神 察 看 他 們 （尼尼微人）的 行 為 ， 見 他 們 離 開 惡 道 ， 他 就 後 悔 起了憐恤， 不 把 所 說 的 災 禍 降 與 他 們 了 。</a:t>
            </a:r>
            <a:endParaRPr lang="zh-TW" altLang="en-US" sz="3300" dirty="0">
              <a:solidFill>
                <a:prstClr val="white"/>
              </a:solidFill>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lvl="0">
              <a:defRPr/>
            </a:pPr>
            <a:r>
              <a:rPr lang="en-US" sz="3200" dirty="0">
                <a:solidFill>
                  <a:prstClr val="white"/>
                </a:solidFill>
              </a:rPr>
              <a:t>Jonah </a:t>
            </a:r>
            <a:r>
              <a:rPr lang="zh-CN" altLang="en-US" sz="3200" dirty="0">
                <a:solidFill>
                  <a:prstClr val="white"/>
                </a:solidFill>
              </a:rPr>
              <a:t>拿 </a:t>
            </a:r>
            <a:r>
              <a:rPr lang="en-US" altLang="zh-CN" sz="3200" dirty="0">
                <a:solidFill>
                  <a:prstClr val="white"/>
                </a:solidFill>
              </a:rPr>
              <a:t>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554545"/>
          </a:xfrm>
          <a:prstGeom prst="rect">
            <a:avLst/>
          </a:prstGeom>
          <a:noFill/>
        </p:spPr>
        <p:txBody>
          <a:bodyPr wrap="square" rtlCol="0">
            <a:spAutoFit/>
          </a:bodyPr>
          <a:lstStyle/>
          <a:p>
            <a:r>
              <a:rPr lang="en-US" sz="4000" dirty="0">
                <a:solidFill>
                  <a:prstClr val="white"/>
                </a:solidFill>
              </a:rPr>
              <a:t>Just as the wickedness of Nineveh has come up to the LORD, so the “wickedness” of God’s mercy has come up to prophet Jonah.</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The Prophet’s (Self) Obsession</a:t>
            </a:r>
            <a:endParaRPr lang="en-US" sz="4000" u="sng" dirty="0">
              <a:solidFill>
                <a:prstClr val="white"/>
              </a:solidFill>
            </a:endParaRPr>
          </a:p>
        </p:txBody>
      </p:sp>
    </p:spTree>
    <p:extLst>
      <p:ext uri="{BB962C8B-B14F-4D97-AF65-F5344CB8AC3E}">
        <p14:creationId xmlns:p14="http://schemas.microsoft.com/office/powerpoint/2010/main" val="3532785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785652"/>
          </a:xfrm>
          <a:prstGeom prst="rect">
            <a:avLst/>
          </a:prstGeom>
          <a:noFill/>
        </p:spPr>
        <p:txBody>
          <a:bodyPr wrap="square" rtlCol="0">
            <a:spAutoFit/>
          </a:bodyPr>
          <a:lstStyle/>
          <a:p>
            <a:r>
              <a:rPr lang="en-US" sz="4000" dirty="0">
                <a:solidFill>
                  <a:prstClr val="white"/>
                </a:solidFill>
              </a:rPr>
              <a:t>Somehow, Jonah sees himself as having the rights to:</a:t>
            </a:r>
          </a:p>
          <a:p>
            <a:r>
              <a:rPr lang="en-US" sz="4000" dirty="0">
                <a:solidFill>
                  <a:prstClr val="white"/>
                </a:solidFill>
              </a:rPr>
              <a:t>1/ Be excused for his own rebellion against God</a:t>
            </a:r>
          </a:p>
          <a:p>
            <a:r>
              <a:rPr lang="en-US" sz="4000" dirty="0">
                <a:solidFill>
                  <a:prstClr val="white"/>
                </a:solidFill>
              </a:rPr>
              <a:t>2/ Accuse another for their rebellion against God</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The Prophet’s (Self) Obsession</a:t>
            </a:r>
            <a:endParaRPr lang="en-US" sz="4000" u="sng" dirty="0">
              <a:solidFill>
                <a:prstClr val="white"/>
              </a:solidFill>
            </a:endParaRPr>
          </a:p>
        </p:txBody>
      </p:sp>
    </p:spTree>
    <p:extLst>
      <p:ext uri="{BB962C8B-B14F-4D97-AF65-F5344CB8AC3E}">
        <p14:creationId xmlns:p14="http://schemas.microsoft.com/office/powerpoint/2010/main" val="783313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3647152"/>
          </a:xfrm>
          <a:prstGeom prst="rect">
            <a:avLst/>
          </a:prstGeom>
          <a:noFill/>
        </p:spPr>
        <p:txBody>
          <a:bodyPr wrap="square" rtlCol="0">
            <a:spAutoFit/>
          </a:bodyPr>
          <a:lstStyle/>
          <a:p>
            <a:pPr lvl="0"/>
            <a:r>
              <a:rPr lang="en-US" sz="3300" dirty="0">
                <a:solidFill>
                  <a:prstClr val="white"/>
                </a:solidFill>
              </a:rPr>
              <a:t>2 He prayed to the LORD, “</a:t>
            </a:r>
            <a:r>
              <a:rPr lang="en-US" sz="3300" b="1" u="sng" dirty="0">
                <a:solidFill>
                  <a:prstClr val="white"/>
                </a:solidFill>
              </a:rPr>
              <a:t>Isn’t this what I said</a:t>
            </a:r>
            <a:r>
              <a:rPr lang="en-US" sz="3300" dirty="0">
                <a:solidFill>
                  <a:prstClr val="white"/>
                </a:solidFill>
              </a:rPr>
              <a:t>, LORD, when I was still at home? That is what I tried to forestall by fleeing to Tarshish. </a:t>
            </a:r>
            <a:r>
              <a:rPr lang="en-US" sz="3300" b="1" u="sng" dirty="0">
                <a:solidFill>
                  <a:prstClr val="white"/>
                </a:solidFill>
              </a:rPr>
              <a:t>I knew that</a:t>
            </a:r>
            <a:r>
              <a:rPr lang="en-US" sz="3300" dirty="0">
                <a:solidFill>
                  <a:prstClr val="white"/>
                </a:solidFill>
              </a:rPr>
              <a:t>… .”</a:t>
            </a:r>
          </a:p>
        </p:txBody>
      </p:sp>
      <p:sp>
        <p:nvSpPr>
          <p:cNvPr id="4" name="TextBox 3"/>
          <p:cNvSpPr txBox="1"/>
          <p:nvPr/>
        </p:nvSpPr>
        <p:spPr>
          <a:xfrm>
            <a:off x="4540469" y="609600"/>
            <a:ext cx="4603532" cy="2123658"/>
          </a:xfrm>
          <a:prstGeom prst="rect">
            <a:avLst/>
          </a:prstGeom>
          <a:noFill/>
        </p:spPr>
        <p:txBody>
          <a:bodyPr wrap="square" rtlCol="0">
            <a:spAutoFit/>
          </a:bodyPr>
          <a:lstStyle/>
          <a:p>
            <a:pPr lvl="0"/>
            <a:r>
              <a:rPr lang="en-US" altLang="zh-TW" sz="3300" dirty="0">
                <a:solidFill>
                  <a:prstClr val="white"/>
                </a:solidFill>
              </a:rPr>
              <a:t>2 </a:t>
            </a:r>
            <a:r>
              <a:rPr lang="zh-TW" altLang="en-US" sz="3300" dirty="0">
                <a:solidFill>
                  <a:prstClr val="white"/>
                </a:solidFill>
              </a:rPr>
              <a:t>就 禱 告 耶 和 華 說 ： 耶 和 華 啊 ， 我 在 本 國 的 時 候 ， </a:t>
            </a:r>
            <a:r>
              <a:rPr lang="zh-TW" altLang="en-US" sz="3300" b="1" u="sng" dirty="0">
                <a:solidFill>
                  <a:prstClr val="white"/>
                </a:solidFill>
              </a:rPr>
              <a:t>豈 不 是 這 樣 說 嗎 ？</a:t>
            </a:r>
            <a:r>
              <a:rPr lang="zh-TW" altLang="en-US" sz="3300" dirty="0">
                <a:solidFill>
                  <a:prstClr val="white"/>
                </a:solidFill>
              </a:rPr>
              <a:t> </a:t>
            </a:r>
            <a:r>
              <a:rPr lang="zh-TW" altLang="en-US" sz="3300" b="1" u="sng" dirty="0">
                <a:solidFill>
                  <a:prstClr val="white"/>
                </a:solidFill>
              </a:rPr>
              <a:t>我 知 道 </a:t>
            </a:r>
            <a:r>
              <a:rPr lang="en-US" altLang="zh-TW" sz="3300" u="sng" dirty="0">
                <a:solidFill>
                  <a:prstClr val="white"/>
                </a:solidFill>
              </a:rPr>
              <a:t>…</a:t>
            </a:r>
            <a:endParaRPr lang="zh-TW" altLang="en-US" sz="3300" u="sng" dirty="0">
              <a:solidFill>
                <a:prstClr val="white"/>
              </a:solidFill>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lvl="0">
              <a:defRPr/>
            </a:pPr>
            <a:r>
              <a:rPr lang="en-US" sz="3200" dirty="0">
                <a:solidFill>
                  <a:prstClr val="white"/>
                </a:solidFill>
              </a:rPr>
              <a:t>Jonah </a:t>
            </a:r>
            <a:r>
              <a:rPr lang="zh-CN" altLang="en-US" sz="3200" dirty="0">
                <a:solidFill>
                  <a:prstClr val="white"/>
                </a:solidFill>
              </a:rPr>
              <a:t>拿 </a:t>
            </a:r>
            <a:r>
              <a:rPr lang="en-US" altLang="zh-CN" sz="3200" dirty="0">
                <a:solidFill>
                  <a:prstClr val="white"/>
                </a:solidFill>
              </a:rPr>
              <a:t>4</a:t>
            </a:r>
          </a:p>
        </p:txBody>
      </p:sp>
    </p:spTree>
    <p:extLst>
      <p:ext uri="{BB962C8B-B14F-4D97-AF65-F5344CB8AC3E}">
        <p14:creationId xmlns:p14="http://schemas.microsoft.com/office/powerpoint/2010/main" val="32245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554545"/>
          </a:xfrm>
          <a:prstGeom prst="rect">
            <a:avLst/>
          </a:prstGeom>
          <a:noFill/>
        </p:spPr>
        <p:txBody>
          <a:bodyPr wrap="square" rtlCol="0">
            <a:spAutoFit/>
          </a:bodyPr>
          <a:lstStyle/>
          <a:p>
            <a:r>
              <a:rPr lang="en-US" sz="4000" dirty="0">
                <a:solidFill>
                  <a:prstClr val="white"/>
                </a:solidFill>
              </a:rPr>
              <a:t>Prophet Jonah’s theology did not lead him to fear God;</a:t>
            </a:r>
          </a:p>
          <a:p>
            <a:r>
              <a:rPr lang="en-US" sz="4000" dirty="0">
                <a:solidFill>
                  <a:prstClr val="white"/>
                </a:solidFill>
              </a:rPr>
              <a:t>instead, it led him to fear God doing saving works against Jonah’s own wishes.</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The Prophet’s (Self) Obsession</a:t>
            </a:r>
            <a:endParaRPr lang="en-US" sz="4000" u="sng" dirty="0">
              <a:solidFill>
                <a:prstClr val="white"/>
              </a:solidFill>
            </a:endParaRPr>
          </a:p>
        </p:txBody>
      </p:sp>
    </p:spTree>
    <p:extLst>
      <p:ext uri="{BB962C8B-B14F-4D97-AF65-F5344CB8AC3E}">
        <p14:creationId xmlns:p14="http://schemas.microsoft.com/office/powerpoint/2010/main" val="1299558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170099"/>
          </a:xfrm>
          <a:prstGeom prst="rect">
            <a:avLst/>
          </a:prstGeom>
          <a:noFill/>
        </p:spPr>
        <p:txBody>
          <a:bodyPr wrap="square" rtlCol="0">
            <a:spAutoFit/>
          </a:bodyPr>
          <a:lstStyle/>
          <a:p>
            <a:r>
              <a:rPr lang="en-US" sz="4000" dirty="0">
                <a:solidFill>
                  <a:prstClr val="white"/>
                </a:solidFill>
              </a:rPr>
              <a:t>vv. 2-4 “I//my/me” x 6 = Prophet Jonah (unwittingly</a:t>
            </a:r>
            <a:r>
              <a:rPr lang="en-US" altLang="zh-CN" sz="4000" dirty="0">
                <a:solidFill>
                  <a:prstClr val="white"/>
                </a:solidFill>
              </a:rPr>
              <a:t>?) </a:t>
            </a:r>
            <a:r>
              <a:rPr lang="en-US" sz="4000" dirty="0">
                <a:solidFill>
                  <a:prstClr val="white"/>
                </a:solidFill>
              </a:rPr>
              <a:t>reveals his self obsession in his tirade against God</a:t>
            </a:r>
          </a:p>
          <a:p>
            <a:r>
              <a:rPr lang="en-US" sz="4000" dirty="0">
                <a:solidFill>
                  <a:prstClr val="white"/>
                </a:solidFill>
              </a:rPr>
              <a:t>&lt; &gt; Prophet Jonah reveals who truly rules/ lords over his soul: Himself.</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The Prophet’s (Self) Obsession</a:t>
            </a:r>
            <a:endParaRPr lang="en-US" sz="4000" u="sng" dirty="0">
              <a:solidFill>
                <a:prstClr val="white"/>
              </a:solidFill>
            </a:endParaRPr>
          </a:p>
        </p:txBody>
      </p:sp>
    </p:spTree>
    <p:extLst>
      <p:ext uri="{BB962C8B-B14F-4D97-AF65-F5344CB8AC3E}">
        <p14:creationId xmlns:p14="http://schemas.microsoft.com/office/powerpoint/2010/main" val="1556740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170099"/>
          </a:xfrm>
          <a:prstGeom prst="rect">
            <a:avLst/>
          </a:prstGeom>
          <a:noFill/>
        </p:spPr>
        <p:txBody>
          <a:bodyPr wrap="square" rtlCol="0">
            <a:spAutoFit/>
          </a:bodyPr>
          <a:lstStyle/>
          <a:p>
            <a:r>
              <a:rPr lang="en-US" sz="4000" dirty="0">
                <a:solidFill>
                  <a:prstClr val="white"/>
                </a:solidFill>
              </a:rPr>
              <a:t>In our Self Obsession,</a:t>
            </a:r>
          </a:p>
          <a:p>
            <a:r>
              <a:rPr lang="en-US" sz="4000" dirty="0">
                <a:solidFill>
                  <a:prstClr val="white"/>
                </a:solidFill>
              </a:rPr>
              <a:t>we will always think God exists to make our lives more pleasurable; we will always think that God ought to make our lives the way we want things to be.</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The Prophet’s (Self) Obsession</a:t>
            </a:r>
            <a:endParaRPr lang="en-US" sz="4000" u="sng" dirty="0">
              <a:solidFill>
                <a:prstClr val="white"/>
              </a:solidFill>
            </a:endParaRPr>
          </a:p>
        </p:txBody>
      </p:sp>
    </p:spTree>
    <p:extLst>
      <p:ext uri="{BB962C8B-B14F-4D97-AF65-F5344CB8AC3E}">
        <p14:creationId xmlns:p14="http://schemas.microsoft.com/office/powerpoint/2010/main" val="2220817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1615827"/>
          </a:xfrm>
          <a:prstGeom prst="rect">
            <a:avLst/>
          </a:prstGeom>
          <a:noFill/>
        </p:spPr>
        <p:txBody>
          <a:bodyPr wrap="square" rtlCol="0">
            <a:spAutoFit/>
          </a:bodyPr>
          <a:lstStyle/>
          <a:p>
            <a:pPr lvl="0"/>
            <a:r>
              <a:rPr lang="en-US" sz="3300" dirty="0">
                <a:solidFill>
                  <a:prstClr val="white"/>
                </a:solidFill>
              </a:rPr>
              <a:t>8 Those who cling to worthless idols turn away from God’s love for them.</a:t>
            </a:r>
          </a:p>
        </p:txBody>
      </p:sp>
      <p:sp>
        <p:nvSpPr>
          <p:cNvPr id="4" name="TextBox 3"/>
          <p:cNvSpPr txBox="1"/>
          <p:nvPr/>
        </p:nvSpPr>
        <p:spPr>
          <a:xfrm>
            <a:off x="4540469" y="609600"/>
            <a:ext cx="4603532" cy="1615827"/>
          </a:xfrm>
          <a:prstGeom prst="rect">
            <a:avLst/>
          </a:prstGeom>
          <a:noFill/>
        </p:spPr>
        <p:txBody>
          <a:bodyPr wrap="square" rtlCol="0">
            <a:spAutoFit/>
          </a:bodyPr>
          <a:lstStyle/>
          <a:p>
            <a:pPr lvl="0"/>
            <a:r>
              <a:rPr lang="en-US" altLang="zh-TW" sz="3300" dirty="0">
                <a:solidFill>
                  <a:prstClr val="white"/>
                </a:solidFill>
              </a:rPr>
              <a:t>8 </a:t>
            </a:r>
            <a:r>
              <a:rPr lang="zh-TW" altLang="en-US" sz="3300" dirty="0">
                <a:solidFill>
                  <a:prstClr val="white"/>
                </a:solidFill>
              </a:rPr>
              <a:t>那 信 奉 虛 無 之 神 的 人 ， 離 棄 憐 愛 他 們 的 主 。</a:t>
            </a:r>
            <a:endParaRPr lang="zh-TW" altLang="en-US" sz="3300" u="sng" dirty="0">
              <a:solidFill>
                <a:prstClr val="white"/>
              </a:solidFill>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lvl="0">
              <a:defRPr/>
            </a:pPr>
            <a:r>
              <a:rPr lang="en-US" sz="3200" dirty="0">
                <a:solidFill>
                  <a:prstClr val="white"/>
                </a:solidFill>
              </a:rPr>
              <a:t>Jonah </a:t>
            </a:r>
            <a:r>
              <a:rPr lang="zh-CN" altLang="en-US" sz="3200" dirty="0">
                <a:solidFill>
                  <a:prstClr val="white"/>
                </a:solidFill>
              </a:rPr>
              <a:t>拿 </a:t>
            </a:r>
            <a:r>
              <a:rPr lang="en-US" altLang="zh-CN" sz="3200" dirty="0">
                <a:solidFill>
                  <a:prstClr val="white"/>
                </a:solidFill>
              </a:rPr>
              <a:t>2</a:t>
            </a:r>
          </a:p>
        </p:txBody>
      </p:sp>
    </p:spTree>
    <p:extLst>
      <p:ext uri="{BB962C8B-B14F-4D97-AF65-F5344CB8AC3E}">
        <p14:creationId xmlns:p14="http://schemas.microsoft.com/office/powerpoint/2010/main" val="3712990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246769"/>
          </a:xfrm>
          <a:prstGeom prst="rect">
            <a:avLst/>
          </a:prstGeom>
          <a:noFill/>
        </p:spPr>
        <p:txBody>
          <a:bodyPr wrap="square" rtlCol="0">
            <a:spAutoFit/>
          </a:bodyPr>
          <a:lstStyle/>
          <a:p>
            <a:pPr algn="ctr"/>
            <a:r>
              <a:rPr lang="en-US" altLang="zh-CN" sz="7000" b="1" dirty="0">
                <a:solidFill>
                  <a:prstClr val="white"/>
                </a:solidFill>
              </a:rPr>
              <a:t>The LORD God’s Question</a:t>
            </a:r>
          </a:p>
        </p:txBody>
      </p:sp>
    </p:spTree>
    <p:extLst>
      <p:ext uri="{BB962C8B-B14F-4D97-AF65-F5344CB8AC3E}">
        <p14:creationId xmlns:p14="http://schemas.microsoft.com/office/powerpoint/2010/main" val="1157195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169551"/>
          </a:xfrm>
          <a:prstGeom prst="rect">
            <a:avLst/>
          </a:prstGeom>
          <a:noFill/>
        </p:spPr>
        <p:txBody>
          <a:bodyPr wrap="square" rtlCol="0">
            <a:spAutoFit/>
          </a:bodyPr>
          <a:lstStyle/>
          <a:p>
            <a:pPr algn="ctr"/>
            <a:r>
              <a:rPr lang="en-US" altLang="zh-CN" sz="7000" b="1" dirty="0">
                <a:solidFill>
                  <a:prstClr val="white"/>
                </a:solidFill>
              </a:rPr>
              <a:t>The Chef’s Menu</a:t>
            </a:r>
          </a:p>
        </p:txBody>
      </p:sp>
    </p:spTree>
    <p:extLst>
      <p:ext uri="{BB962C8B-B14F-4D97-AF65-F5344CB8AC3E}">
        <p14:creationId xmlns:p14="http://schemas.microsoft.com/office/powerpoint/2010/main" val="3261605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170099"/>
          </a:xfrm>
          <a:prstGeom prst="rect">
            <a:avLst/>
          </a:prstGeom>
          <a:noFill/>
        </p:spPr>
        <p:txBody>
          <a:bodyPr wrap="square" rtlCol="0">
            <a:spAutoFit/>
          </a:bodyPr>
          <a:lstStyle/>
          <a:p>
            <a:r>
              <a:rPr lang="en-US" sz="4000" dirty="0">
                <a:solidFill>
                  <a:prstClr val="white"/>
                </a:solidFill>
              </a:rPr>
              <a:t>“4, 9 Is it right…</a:t>
            </a:r>
            <a:r>
              <a:rPr lang="en-US" altLang="zh-CN" sz="4000" dirty="0">
                <a:solidFill>
                  <a:prstClr val="white"/>
                </a:solidFill>
              </a:rPr>
              <a:t>?” =</a:t>
            </a:r>
          </a:p>
          <a:p>
            <a:r>
              <a:rPr lang="en-US" altLang="zh-CN" sz="4000" dirty="0">
                <a:solidFill>
                  <a:prstClr val="white"/>
                </a:solidFill>
              </a:rPr>
              <a:t>1/ </a:t>
            </a:r>
            <a:r>
              <a:rPr lang="en-US" sz="4000" dirty="0">
                <a:solidFill>
                  <a:prstClr val="white"/>
                </a:solidFill>
              </a:rPr>
              <a:t>An invitation to consider the truth of the matter</a:t>
            </a:r>
          </a:p>
          <a:p>
            <a:r>
              <a:rPr lang="en-US" sz="4000" dirty="0">
                <a:solidFill>
                  <a:prstClr val="white"/>
                </a:solidFill>
              </a:rPr>
              <a:t>2/ An exposure of whatever idolatrous treasure prophet Jonah is protecting</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The LORD God’s Question</a:t>
            </a:r>
            <a:endParaRPr lang="en-US" sz="4000" u="sng" dirty="0">
              <a:solidFill>
                <a:prstClr val="white"/>
              </a:solidFill>
            </a:endParaRPr>
          </a:p>
        </p:txBody>
      </p:sp>
    </p:spTree>
    <p:extLst>
      <p:ext uri="{BB962C8B-B14F-4D97-AF65-F5344CB8AC3E}">
        <p14:creationId xmlns:p14="http://schemas.microsoft.com/office/powerpoint/2010/main" val="326558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938992"/>
          </a:xfrm>
          <a:prstGeom prst="rect">
            <a:avLst/>
          </a:prstGeom>
          <a:noFill/>
        </p:spPr>
        <p:txBody>
          <a:bodyPr wrap="square" rtlCol="0">
            <a:spAutoFit/>
          </a:bodyPr>
          <a:lstStyle/>
          <a:p>
            <a:r>
              <a:rPr lang="en-US" sz="4000" dirty="0">
                <a:solidFill>
                  <a:prstClr val="white"/>
                </a:solidFill>
              </a:rPr>
              <a:t>Under God, the Jews and the Gentiles i.e. all of humanity is first and foremost the same: </a:t>
            </a:r>
            <a:r>
              <a:rPr lang="en-US" sz="4000" b="1" dirty="0">
                <a:solidFill>
                  <a:prstClr val="white"/>
                </a:solidFill>
              </a:rPr>
              <a:t>Sinners in need of God’s mercy.</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The LORD God’s Question</a:t>
            </a:r>
            <a:endParaRPr lang="en-US" sz="4000" u="sng" dirty="0">
              <a:solidFill>
                <a:prstClr val="white"/>
              </a:solidFill>
            </a:endParaRPr>
          </a:p>
        </p:txBody>
      </p:sp>
    </p:spTree>
    <p:extLst>
      <p:ext uri="{BB962C8B-B14F-4D97-AF65-F5344CB8AC3E}">
        <p14:creationId xmlns:p14="http://schemas.microsoft.com/office/powerpoint/2010/main" val="266152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246769"/>
          </a:xfrm>
          <a:prstGeom prst="rect">
            <a:avLst/>
          </a:prstGeom>
          <a:noFill/>
        </p:spPr>
        <p:txBody>
          <a:bodyPr wrap="square" rtlCol="0">
            <a:spAutoFit/>
          </a:bodyPr>
          <a:lstStyle/>
          <a:p>
            <a:pPr algn="ctr"/>
            <a:r>
              <a:rPr lang="en-US" altLang="zh-CN" sz="7000" b="1" dirty="0">
                <a:solidFill>
                  <a:prstClr val="white"/>
                </a:solidFill>
              </a:rPr>
              <a:t>People of Mercy First –</a:t>
            </a:r>
          </a:p>
          <a:p>
            <a:pPr algn="ctr"/>
            <a:r>
              <a:rPr lang="en-US" altLang="zh-CN" sz="7000" b="1" dirty="0">
                <a:solidFill>
                  <a:prstClr val="white"/>
                </a:solidFill>
              </a:rPr>
              <a:t>! Or ?</a:t>
            </a:r>
          </a:p>
        </p:txBody>
      </p:sp>
    </p:spTree>
    <p:extLst>
      <p:ext uri="{BB962C8B-B14F-4D97-AF65-F5344CB8AC3E}">
        <p14:creationId xmlns:p14="http://schemas.microsoft.com/office/powerpoint/2010/main" val="4254996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4154984"/>
          </a:xfrm>
          <a:prstGeom prst="rect">
            <a:avLst/>
          </a:prstGeom>
          <a:noFill/>
        </p:spPr>
        <p:txBody>
          <a:bodyPr wrap="square" rtlCol="0">
            <a:spAutoFit/>
          </a:bodyPr>
          <a:lstStyle/>
          <a:p>
            <a:pPr lvl="0"/>
            <a:r>
              <a:rPr lang="en-US" sz="3300" dirty="0">
                <a:solidFill>
                  <a:prstClr val="white"/>
                </a:solidFill>
              </a:rPr>
              <a:t>14 For if you forgive other people when they sin against you, your heavenly Father will also forgive you. 15 But if you do not forgive others their sins, your Father will not forgive your sins. </a:t>
            </a:r>
          </a:p>
        </p:txBody>
      </p:sp>
      <p:sp>
        <p:nvSpPr>
          <p:cNvPr id="4" name="TextBox 3"/>
          <p:cNvSpPr txBox="1"/>
          <p:nvPr/>
        </p:nvSpPr>
        <p:spPr>
          <a:xfrm>
            <a:off x="4540469" y="609600"/>
            <a:ext cx="4603532" cy="3647152"/>
          </a:xfrm>
          <a:prstGeom prst="rect">
            <a:avLst/>
          </a:prstGeom>
          <a:noFill/>
        </p:spPr>
        <p:txBody>
          <a:bodyPr wrap="square" rtlCol="0">
            <a:spAutoFit/>
          </a:bodyPr>
          <a:lstStyle/>
          <a:p>
            <a:pPr lvl="0"/>
            <a:r>
              <a:rPr lang="en-US" sz="3300" dirty="0">
                <a:solidFill>
                  <a:prstClr val="white"/>
                </a:solidFill>
              </a:rPr>
              <a:t>14 </a:t>
            </a:r>
            <a:r>
              <a:rPr lang="zh-CN" altLang="en-US" sz="3300" dirty="0">
                <a:solidFill>
                  <a:prstClr val="white"/>
                </a:solidFill>
              </a:rPr>
              <a:t>你 們 饒 恕 人 的 過 犯 ， 你 們 的 天 父 也 必 饒 恕 你 們 的 過 犯 ；</a:t>
            </a:r>
            <a:r>
              <a:rPr lang="en-US" altLang="zh-CN" sz="3300" dirty="0">
                <a:solidFill>
                  <a:prstClr val="white"/>
                </a:solidFill>
              </a:rPr>
              <a:t>15 </a:t>
            </a:r>
            <a:r>
              <a:rPr lang="zh-CN" altLang="en-US" sz="3300" dirty="0">
                <a:solidFill>
                  <a:prstClr val="white"/>
                </a:solidFill>
              </a:rPr>
              <a:t>你 們 不 饒 恕 人 的 過 犯 ， 你 們 的 天 父 也 必 不 饒 恕 你 們 的 過 犯 。</a:t>
            </a:r>
            <a:endParaRPr lang="zh-TW" altLang="en-US" sz="3300" u="sng" dirty="0">
              <a:solidFill>
                <a:prstClr val="white"/>
              </a:solidFill>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lvl="0">
              <a:defRPr/>
            </a:pPr>
            <a:r>
              <a:rPr lang="en-US" sz="3200" dirty="0">
                <a:solidFill>
                  <a:prstClr val="white"/>
                </a:solidFill>
              </a:rPr>
              <a:t>Mt </a:t>
            </a:r>
            <a:r>
              <a:rPr lang="zh-CN" altLang="en-US" sz="3200" dirty="0">
                <a:solidFill>
                  <a:prstClr val="white"/>
                </a:solidFill>
              </a:rPr>
              <a:t>太 </a:t>
            </a:r>
            <a:r>
              <a:rPr lang="en-US" altLang="zh-CN" sz="3200" dirty="0">
                <a:solidFill>
                  <a:prstClr val="white"/>
                </a:solidFill>
              </a:rPr>
              <a:t>6</a:t>
            </a:r>
          </a:p>
        </p:txBody>
      </p:sp>
    </p:spTree>
    <p:extLst>
      <p:ext uri="{BB962C8B-B14F-4D97-AF65-F5344CB8AC3E}">
        <p14:creationId xmlns:p14="http://schemas.microsoft.com/office/powerpoint/2010/main" val="1826815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938992"/>
          </a:xfrm>
          <a:prstGeom prst="rect">
            <a:avLst/>
          </a:prstGeom>
          <a:noFill/>
        </p:spPr>
        <p:txBody>
          <a:bodyPr wrap="square" rtlCol="0">
            <a:spAutoFit/>
          </a:bodyPr>
          <a:lstStyle/>
          <a:p>
            <a:r>
              <a:rPr lang="en-US" sz="4000" dirty="0">
                <a:solidFill>
                  <a:prstClr val="white"/>
                </a:solidFill>
              </a:rPr>
              <a:t>More often than not, it will be in the face of a great personal displeasure that we will know if we are people of mercy first or not.</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People of Mercy First - ! Or ?</a:t>
            </a:r>
            <a:endParaRPr lang="en-US" sz="4000" u="sng" dirty="0">
              <a:solidFill>
                <a:prstClr val="white"/>
              </a:solidFill>
            </a:endParaRPr>
          </a:p>
        </p:txBody>
      </p:sp>
    </p:spTree>
    <p:extLst>
      <p:ext uri="{BB962C8B-B14F-4D97-AF65-F5344CB8AC3E}">
        <p14:creationId xmlns:p14="http://schemas.microsoft.com/office/powerpoint/2010/main" val="710015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170099"/>
          </a:xfrm>
          <a:prstGeom prst="rect">
            <a:avLst/>
          </a:prstGeom>
          <a:noFill/>
        </p:spPr>
        <p:txBody>
          <a:bodyPr wrap="square" rtlCol="0">
            <a:spAutoFit/>
          </a:bodyPr>
          <a:lstStyle/>
          <a:p>
            <a:r>
              <a:rPr lang="en-US" sz="4000" i="1" dirty="0">
                <a:solidFill>
                  <a:prstClr val="white"/>
                </a:solidFill>
              </a:rPr>
              <a:t>Is our new self in Jesus maturing such that the natural response when facing someone we do not favor or something we do not enjoy is to extend mercy and to be thankful for mercy on us?</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People of Mercy First - ! Or ?</a:t>
            </a:r>
            <a:endParaRPr lang="en-US" sz="4000" u="sng" dirty="0">
              <a:solidFill>
                <a:prstClr val="white"/>
              </a:solidFill>
            </a:endParaRPr>
          </a:p>
        </p:txBody>
      </p:sp>
    </p:spTree>
    <p:extLst>
      <p:ext uri="{BB962C8B-B14F-4D97-AF65-F5344CB8AC3E}">
        <p14:creationId xmlns:p14="http://schemas.microsoft.com/office/powerpoint/2010/main" val="207413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4662815"/>
          </a:xfrm>
          <a:prstGeom prst="rect">
            <a:avLst/>
          </a:prstGeom>
          <a:noFill/>
        </p:spPr>
        <p:txBody>
          <a:bodyPr wrap="square" rtlCol="0">
            <a:spAutoFit/>
          </a:bodyPr>
          <a:lstStyle/>
          <a:p>
            <a:pPr lvl="0"/>
            <a:r>
              <a:rPr lang="en-US" sz="3300" dirty="0">
                <a:solidFill>
                  <a:prstClr val="white"/>
                </a:solidFill>
              </a:rPr>
              <a:t>11 And should I not have concern for the great city of Nineveh, in which there are more than a hundred and twenty thousand people who cannot tell their right hand from their left—and also many animals?”</a:t>
            </a:r>
          </a:p>
        </p:txBody>
      </p:sp>
      <p:sp>
        <p:nvSpPr>
          <p:cNvPr id="4" name="TextBox 3"/>
          <p:cNvSpPr txBox="1"/>
          <p:nvPr/>
        </p:nvSpPr>
        <p:spPr>
          <a:xfrm>
            <a:off x="4540469" y="609600"/>
            <a:ext cx="4603532" cy="2631490"/>
          </a:xfrm>
          <a:prstGeom prst="rect">
            <a:avLst/>
          </a:prstGeom>
          <a:noFill/>
        </p:spPr>
        <p:txBody>
          <a:bodyPr wrap="square" rtlCol="0">
            <a:spAutoFit/>
          </a:bodyPr>
          <a:lstStyle/>
          <a:p>
            <a:pPr lvl="0"/>
            <a:r>
              <a:rPr lang="en-US" altLang="zh-CN" sz="3300" dirty="0">
                <a:solidFill>
                  <a:prstClr val="white"/>
                </a:solidFill>
              </a:rPr>
              <a:t>11 </a:t>
            </a:r>
            <a:r>
              <a:rPr lang="zh-CN" altLang="en-US" sz="3300" dirty="0">
                <a:solidFill>
                  <a:prstClr val="white"/>
                </a:solidFill>
              </a:rPr>
              <a:t>我 豈 能 不 愛 惜 尼 尼 微 這 大 城 呢 ， 其 中 不 能 分 辨 左 手 右 手 的 有 十 二 萬 多 人 ， 並 有 許 多 牲 畜 ？</a:t>
            </a:r>
            <a:endParaRPr lang="zh-TW" altLang="en-US" sz="3300" u="sng" dirty="0">
              <a:solidFill>
                <a:prstClr val="white"/>
              </a:solidFill>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lvl="0">
              <a:defRPr/>
            </a:pPr>
            <a:r>
              <a:rPr lang="en-US" sz="3200" dirty="0">
                <a:solidFill>
                  <a:prstClr val="white"/>
                </a:solidFill>
              </a:rPr>
              <a:t>Jonah </a:t>
            </a:r>
            <a:r>
              <a:rPr lang="zh-CN" altLang="en-US" sz="3200" dirty="0">
                <a:solidFill>
                  <a:prstClr val="white"/>
                </a:solidFill>
              </a:rPr>
              <a:t>拿 </a:t>
            </a:r>
            <a:r>
              <a:rPr lang="en-US" altLang="zh-CN" sz="3200" dirty="0">
                <a:solidFill>
                  <a:prstClr val="white"/>
                </a:solidFill>
              </a:rPr>
              <a:t>4</a:t>
            </a:r>
          </a:p>
        </p:txBody>
      </p:sp>
    </p:spTree>
    <p:extLst>
      <p:ext uri="{BB962C8B-B14F-4D97-AF65-F5344CB8AC3E}">
        <p14:creationId xmlns:p14="http://schemas.microsoft.com/office/powerpoint/2010/main" val="2792145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3647152"/>
          </a:xfrm>
          <a:prstGeom prst="rect">
            <a:avLst/>
          </a:prstGeom>
          <a:noFill/>
        </p:spPr>
        <p:txBody>
          <a:bodyPr wrap="square" rtlCol="0">
            <a:spAutoFit/>
          </a:bodyPr>
          <a:lstStyle/>
          <a:p>
            <a:pPr lvl="0"/>
            <a:r>
              <a:rPr lang="en-US" sz="3300" dirty="0">
                <a:solidFill>
                  <a:prstClr val="white"/>
                </a:solidFill>
              </a:rPr>
              <a:t>27 But to you who are listening I say: Love your enemies, do good to those who hate you, 28 bless those who curse you, pray for those who mistreat you. </a:t>
            </a:r>
          </a:p>
        </p:txBody>
      </p:sp>
      <p:sp>
        <p:nvSpPr>
          <p:cNvPr id="4" name="TextBox 3"/>
          <p:cNvSpPr txBox="1"/>
          <p:nvPr/>
        </p:nvSpPr>
        <p:spPr>
          <a:xfrm>
            <a:off x="4540469" y="609600"/>
            <a:ext cx="4603532" cy="4154984"/>
          </a:xfrm>
          <a:prstGeom prst="rect">
            <a:avLst/>
          </a:prstGeom>
          <a:noFill/>
        </p:spPr>
        <p:txBody>
          <a:bodyPr wrap="square" rtlCol="0">
            <a:spAutoFit/>
          </a:bodyPr>
          <a:lstStyle/>
          <a:p>
            <a:pPr lvl="0"/>
            <a:r>
              <a:rPr lang="en-US" altLang="zh-TW" sz="3300" dirty="0">
                <a:solidFill>
                  <a:prstClr val="white"/>
                </a:solidFill>
              </a:rPr>
              <a:t>27 </a:t>
            </a:r>
            <a:r>
              <a:rPr lang="zh-TW" altLang="en-US" sz="3300" dirty="0">
                <a:solidFill>
                  <a:prstClr val="white"/>
                </a:solidFill>
              </a:rPr>
              <a:t>只 是 我 告 訴 你 們 這 聽 道 的 人 ， 你 們 的 仇 敵 ， 要 愛 他 ！ 恨 你 們 的 ， 要 待 他 好 ！</a:t>
            </a:r>
            <a:r>
              <a:rPr lang="en-US" altLang="zh-TW" sz="3300" dirty="0">
                <a:solidFill>
                  <a:prstClr val="white"/>
                </a:solidFill>
              </a:rPr>
              <a:t>28 </a:t>
            </a:r>
            <a:r>
              <a:rPr lang="zh-TW" altLang="en-US" sz="3300" dirty="0">
                <a:solidFill>
                  <a:prstClr val="white"/>
                </a:solidFill>
              </a:rPr>
              <a:t>咒 詛 你 們 的 ， 要 為 他 祝 福 ！ 凌 辱 你 們 的 ， 要 為 他 禱 告 ！</a:t>
            </a:r>
            <a:endParaRPr lang="zh-TW" altLang="en-US" sz="3300" u="sng" dirty="0">
              <a:solidFill>
                <a:prstClr val="white"/>
              </a:solidFill>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lvl="0">
              <a:defRPr/>
            </a:pPr>
            <a:r>
              <a:rPr lang="en-US" sz="3200" dirty="0">
                <a:solidFill>
                  <a:prstClr val="white"/>
                </a:solidFill>
              </a:rPr>
              <a:t>Lk </a:t>
            </a:r>
            <a:r>
              <a:rPr lang="zh-CN" altLang="en-US" sz="3200" dirty="0">
                <a:solidFill>
                  <a:prstClr val="white"/>
                </a:solidFill>
              </a:rPr>
              <a:t>路 </a:t>
            </a:r>
            <a:r>
              <a:rPr lang="en-US" altLang="zh-CN" sz="3200" dirty="0">
                <a:solidFill>
                  <a:prstClr val="white"/>
                </a:solidFill>
              </a:rPr>
              <a:t>6</a:t>
            </a:r>
          </a:p>
        </p:txBody>
      </p:sp>
    </p:spTree>
    <p:extLst>
      <p:ext uri="{BB962C8B-B14F-4D97-AF65-F5344CB8AC3E}">
        <p14:creationId xmlns:p14="http://schemas.microsoft.com/office/powerpoint/2010/main" val="2090728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1905000"/>
            <a:ext cx="9144000" cy="5016758"/>
          </a:xfrm>
          <a:prstGeom prst="rect">
            <a:avLst/>
          </a:prstGeom>
          <a:noFill/>
        </p:spPr>
        <p:txBody>
          <a:bodyPr wrap="square" rtlCol="0">
            <a:spAutoFit/>
          </a:bodyPr>
          <a:lstStyle/>
          <a:p>
            <a:pPr lvl="0"/>
            <a:r>
              <a:rPr lang="en-US" sz="4000" i="1" dirty="0">
                <a:solidFill>
                  <a:prstClr val="white"/>
                </a:solidFill>
              </a:rPr>
              <a:t>-	Consider our sinfulness; ask God not only for forgiveness but the true belief that we are as deserving of God’s wrath as those we consider more sinful.</a:t>
            </a:r>
          </a:p>
          <a:p>
            <a:pPr lvl="0"/>
            <a:r>
              <a:rPr lang="en-US" sz="4000" i="1" dirty="0">
                <a:solidFill>
                  <a:prstClr val="white"/>
                </a:solidFill>
              </a:rPr>
              <a:t>-	Consider the mercy of our God; praise Him for entreating us with mercy first, with the Cross of Christ as the ultimate display of the mercy toward us.</a:t>
            </a:r>
          </a:p>
        </p:txBody>
      </p:sp>
      <p:sp>
        <p:nvSpPr>
          <p:cNvPr id="4" name="TextBox 3"/>
          <p:cNvSpPr txBox="1"/>
          <p:nvPr/>
        </p:nvSpPr>
        <p:spPr>
          <a:xfrm>
            <a:off x="0" y="1197114"/>
            <a:ext cx="914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prstClr val="white"/>
                </a:solidFill>
                <a:effectLst/>
                <a:uLnTx/>
                <a:uFillTx/>
                <a:latin typeface="Calibri"/>
                <a:ea typeface="+mn-ea"/>
                <a:cs typeface="+mn-cs"/>
              </a:rPr>
              <a:t>Selah:</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609600"/>
            <a:ext cx="9144000" cy="3647152"/>
          </a:xfrm>
          <a:prstGeom prst="rect">
            <a:avLst/>
          </a:prstGeom>
          <a:noFill/>
        </p:spPr>
        <p:txBody>
          <a:bodyPr wrap="square" rtlCol="0">
            <a:spAutoFit/>
          </a:bodyPr>
          <a:lstStyle/>
          <a:p>
            <a:pPr lvl="0"/>
            <a:r>
              <a:rPr lang="en-US" sz="3300" i="1" dirty="0">
                <a:solidFill>
                  <a:prstClr val="white"/>
                </a:solidFill>
              </a:rPr>
              <a:t>Dear Abba, by Your zeal</a:t>
            </a:r>
            <a:r>
              <a:rPr lang="en-US" altLang="zh-CN" sz="3300" i="1" dirty="0">
                <a:solidFill>
                  <a:prstClr val="white"/>
                </a:solidFill>
              </a:rPr>
              <a:t>, </a:t>
            </a:r>
            <a:r>
              <a:rPr lang="en-US" sz="3300" i="1" dirty="0">
                <a:solidFill>
                  <a:prstClr val="white"/>
                </a:solidFill>
              </a:rPr>
              <a:t>by the zeal of our Lord Jesus Christ, sanctify us more and more as mercy first people. Help us to give thanks, for by Your mercy, You have given us Jesus. And in him, we are made strong, we are made rich. By the name of Jesus who shows us mercy, we pray and give thanks for all the good You have done, amen.</a:t>
            </a:r>
            <a:endParaRPr kumimoji="0" lang="en-US" sz="3300" b="0" i="1"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0" y="0"/>
            <a:ext cx="914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Prayer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lose up of food on a table&#10;&#10;Description automatically generated">
            <a:extLst>
              <a:ext uri="{FF2B5EF4-FFF2-40B4-BE49-F238E27FC236}">
                <a16:creationId xmlns:a16="http://schemas.microsoft.com/office/drawing/2014/main" id="{C944B433-0FD4-486D-9866-56EF2FBC655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radius="40"/>
                    </a14:imgEffect>
                    <a14:imgEffect>
                      <a14:saturation sat="10000"/>
                    </a14:imgEffect>
                  </a14:imgLayer>
                </a14:imgProps>
              </a:ext>
              <a:ext uri="{28A0092B-C50C-407E-A947-70E740481C1C}">
                <a14:useLocalDpi xmlns:a14="http://schemas.microsoft.com/office/drawing/2010/main" val="0"/>
              </a:ext>
            </a:extLst>
          </a:blip>
          <a:srcRect l="30645" r="19355"/>
          <a:stretch/>
        </p:blipFill>
        <p:spPr>
          <a:xfrm>
            <a:off x="20" y="10"/>
            <a:ext cx="4571980" cy="6857990"/>
          </a:xfrm>
          <a:prstGeom prst="rect">
            <a:avLst/>
          </a:prstGeom>
          <a:blipFill>
            <a:blip r:embed="rId4"/>
            <a:tile tx="0" ty="0" sx="100000" sy="100000" flip="none" algn="tl"/>
          </a:blipFill>
        </p:spPr>
      </p:pic>
      <p:pic>
        <p:nvPicPr>
          <p:cNvPr id="15" name="Picture 14" descr="A close up of food on a plate&#10;&#10;Description automatically generated">
            <a:extLst>
              <a:ext uri="{FF2B5EF4-FFF2-40B4-BE49-F238E27FC236}">
                <a16:creationId xmlns:a16="http://schemas.microsoft.com/office/drawing/2014/main" id="{D84DB46D-1778-490E-A9A2-CFECBB4EB44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artisticBlur radius="40"/>
                    </a14:imgEffect>
                    <a14:imgEffect>
                      <a14:saturation sat="10000"/>
                    </a14:imgEffect>
                  </a14:imgLayer>
                </a14:imgProps>
              </a:ext>
              <a:ext uri="{28A0092B-C50C-407E-A947-70E740481C1C}">
                <a14:useLocalDpi xmlns:a14="http://schemas.microsoft.com/office/drawing/2010/main" val="0"/>
              </a:ext>
            </a:extLst>
          </a:blip>
          <a:srcRect l="29388" r="20612"/>
          <a:stretch/>
        </p:blipFill>
        <p:spPr>
          <a:xfrm>
            <a:off x="4572000" y="10"/>
            <a:ext cx="4572000" cy="6857990"/>
          </a:xfrm>
          <a:prstGeom prst="rect">
            <a:avLst/>
          </a:prstGeom>
        </p:spPr>
      </p:pic>
      <p:sp>
        <p:nvSpPr>
          <p:cNvPr id="16" name="TextBox 15">
            <a:extLst>
              <a:ext uri="{FF2B5EF4-FFF2-40B4-BE49-F238E27FC236}">
                <a16:creationId xmlns:a16="http://schemas.microsoft.com/office/drawing/2014/main" id="{A3B7FB39-1DAC-414A-A6AC-258377D4522D}"/>
              </a:ext>
            </a:extLst>
          </p:cNvPr>
          <p:cNvSpPr txBox="1"/>
          <p:nvPr/>
        </p:nvSpPr>
        <p:spPr>
          <a:xfrm>
            <a:off x="0" y="1905000"/>
            <a:ext cx="9144000" cy="1169551"/>
          </a:xfrm>
          <a:prstGeom prst="rect">
            <a:avLst/>
          </a:prstGeom>
          <a:noFill/>
        </p:spPr>
        <p:txBody>
          <a:bodyPr wrap="square" rtlCol="0">
            <a:spAutoFit/>
          </a:bodyPr>
          <a:lstStyle/>
          <a:p>
            <a:pPr algn="ctr"/>
            <a:r>
              <a:rPr lang="en-US" altLang="zh-CN" sz="7000" b="1" dirty="0">
                <a:solidFill>
                  <a:prstClr val="white"/>
                </a:solidFill>
              </a:rPr>
              <a:t>Omakase</a:t>
            </a:r>
          </a:p>
        </p:txBody>
      </p:sp>
    </p:spTree>
    <p:extLst>
      <p:ext uri="{BB962C8B-B14F-4D97-AF65-F5344CB8AC3E}">
        <p14:creationId xmlns:p14="http://schemas.microsoft.com/office/powerpoint/2010/main" val="5873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lose up of food on a table&#10;&#10;Description automatically generated">
            <a:extLst>
              <a:ext uri="{FF2B5EF4-FFF2-40B4-BE49-F238E27FC236}">
                <a16:creationId xmlns:a16="http://schemas.microsoft.com/office/drawing/2014/main" id="{C944B433-0FD4-486D-9866-56EF2FBC65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645" r="19355"/>
          <a:stretch/>
        </p:blipFill>
        <p:spPr>
          <a:xfrm>
            <a:off x="20" y="10"/>
            <a:ext cx="4571980" cy="6857990"/>
          </a:xfrm>
          <a:prstGeom prst="rect">
            <a:avLst/>
          </a:prstGeom>
        </p:spPr>
      </p:pic>
      <p:pic>
        <p:nvPicPr>
          <p:cNvPr id="15" name="Picture 14" descr="A close up of food on a plate&#10;&#10;Description automatically generated">
            <a:extLst>
              <a:ext uri="{FF2B5EF4-FFF2-40B4-BE49-F238E27FC236}">
                <a16:creationId xmlns:a16="http://schemas.microsoft.com/office/drawing/2014/main" id="{D84DB46D-1778-490E-A9A2-CFECBB4EB4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388" r="20612"/>
          <a:stretch/>
        </p:blipFill>
        <p:spPr>
          <a:xfrm>
            <a:off x="4572000" y="10"/>
            <a:ext cx="4572000" cy="6857990"/>
          </a:xfrm>
          <a:prstGeom prst="rect">
            <a:avLst/>
          </a:prstGeom>
        </p:spPr>
      </p:pic>
      <p:sp>
        <p:nvSpPr>
          <p:cNvPr id="16" name="TextBox 15">
            <a:extLst>
              <a:ext uri="{FF2B5EF4-FFF2-40B4-BE49-F238E27FC236}">
                <a16:creationId xmlns:a16="http://schemas.microsoft.com/office/drawing/2014/main" id="{A3B7FB39-1DAC-414A-A6AC-258377D4522D}"/>
              </a:ext>
            </a:extLst>
          </p:cNvPr>
          <p:cNvSpPr txBox="1"/>
          <p:nvPr/>
        </p:nvSpPr>
        <p:spPr>
          <a:xfrm>
            <a:off x="0" y="1905000"/>
            <a:ext cx="9144000" cy="1169551"/>
          </a:xfrm>
          <a:prstGeom prst="rect">
            <a:avLst/>
          </a:prstGeom>
          <a:noFill/>
        </p:spPr>
        <p:txBody>
          <a:bodyPr wrap="square" rtlCol="0">
            <a:spAutoFit/>
          </a:bodyPr>
          <a:lstStyle/>
          <a:p>
            <a:pPr algn="ctr"/>
            <a:r>
              <a:rPr lang="en-US" altLang="zh-CN" sz="7000" b="1" dirty="0">
                <a:solidFill>
                  <a:prstClr val="white"/>
                </a:solidFill>
              </a:rPr>
              <a:t>Omakase</a:t>
            </a:r>
          </a:p>
        </p:txBody>
      </p:sp>
    </p:spTree>
    <p:extLst>
      <p:ext uri="{BB962C8B-B14F-4D97-AF65-F5344CB8AC3E}">
        <p14:creationId xmlns:p14="http://schemas.microsoft.com/office/powerpoint/2010/main" val="107536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323439"/>
          </a:xfrm>
          <a:prstGeom prst="rect">
            <a:avLst/>
          </a:prstGeom>
          <a:noFill/>
        </p:spPr>
        <p:txBody>
          <a:bodyPr wrap="square" rtlCol="0">
            <a:spAutoFit/>
          </a:bodyPr>
          <a:lstStyle/>
          <a:p>
            <a:r>
              <a:rPr lang="en-US" sz="4000" i="1" dirty="0">
                <a:solidFill>
                  <a:prstClr val="white"/>
                </a:solidFill>
              </a:rPr>
              <a:t>Will we have the humility &amp; submission to say, “Of course, Lord, omakase!”?</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The Chef’s Menu</a:t>
            </a:r>
            <a:endParaRPr lang="en-US" sz="4000" u="sng" dirty="0">
              <a:solidFill>
                <a:prstClr val="white"/>
              </a:solidFill>
            </a:endParaRPr>
          </a:p>
        </p:txBody>
      </p:sp>
    </p:spTree>
    <p:extLst>
      <p:ext uri="{BB962C8B-B14F-4D97-AF65-F5344CB8AC3E}">
        <p14:creationId xmlns:p14="http://schemas.microsoft.com/office/powerpoint/2010/main" val="3487670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1905000"/>
            <a:ext cx="9144000" cy="1169551"/>
          </a:xfrm>
          <a:prstGeom prst="rect">
            <a:avLst/>
          </a:prstGeom>
          <a:noFill/>
        </p:spPr>
        <p:txBody>
          <a:bodyPr wrap="square" rtlCol="0">
            <a:spAutoFit/>
          </a:bodyPr>
          <a:lstStyle/>
          <a:p>
            <a:pPr algn="ctr"/>
            <a:r>
              <a:rPr lang="en-US" altLang="zh-CN" sz="7000" b="1" dirty="0">
                <a:solidFill>
                  <a:prstClr val="white"/>
                </a:solidFill>
              </a:rPr>
              <a:t>Jonah </a:t>
            </a:r>
            <a:r>
              <a:rPr lang="zh-CN" altLang="en-US" sz="6000" b="1" dirty="0">
                <a:solidFill>
                  <a:prstClr val="white"/>
                </a:solidFill>
              </a:rPr>
              <a:t>拿</a:t>
            </a:r>
            <a:r>
              <a:rPr lang="en-US" altLang="zh-CN" sz="7000" b="1" dirty="0">
                <a:solidFill>
                  <a:prstClr val="white"/>
                </a:solidFill>
              </a:rPr>
              <a:t> 4:1-11</a:t>
            </a:r>
          </a:p>
        </p:txBody>
      </p:sp>
    </p:spTree>
    <p:extLst>
      <p:ext uri="{BB962C8B-B14F-4D97-AF65-F5344CB8AC3E}">
        <p14:creationId xmlns:p14="http://schemas.microsoft.com/office/powerpoint/2010/main" val="3474393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9144000" cy="5632311"/>
          </a:xfrm>
          <a:prstGeom prst="rect">
            <a:avLst/>
          </a:prstGeom>
          <a:noFill/>
        </p:spPr>
        <p:txBody>
          <a:bodyPr wrap="square" rtlCol="0">
            <a:spAutoFit/>
          </a:bodyPr>
          <a:lstStyle/>
          <a:p>
            <a:pPr lvl="0"/>
            <a:r>
              <a:rPr lang="en-US" sz="4000" dirty="0">
                <a:solidFill>
                  <a:prstClr val="white"/>
                </a:solidFill>
              </a:rPr>
              <a:t>10 But the Lord said, “You have been concerned about this plant, though you did not tend it or make it grow. It sprang up overnight and died overnight. 11 And should I not have concern for the great city of Nineveh, in which there are more than a hundred and twenty thousand people who cannot tell their right hand from their left—and also many animals?”</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0DD55A02-AFD4-48DE-8E05-F5E2029FEBE3}"/>
              </a:ext>
            </a:extLst>
          </p:cNvPr>
          <p:cNvSpPr txBox="1"/>
          <p:nvPr/>
        </p:nvSpPr>
        <p:spPr>
          <a:xfrm>
            <a:off x="0" y="0"/>
            <a:ext cx="4572000" cy="584775"/>
          </a:xfrm>
          <a:prstGeom prst="rect">
            <a:avLst/>
          </a:prstGeom>
          <a:noFill/>
        </p:spPr>
        <p:txBody>
          <a:bodyPr wrap="square" rtlCol="0">
            <a:spAutoFit/>
          </a:bodyPr>
          <a:lstStyle/>
          <a:p>
            <a:pPr lvl="0">
              <a:defRPr/>
            </a:pPr>
            <a:r>
              <a:rPr lang="en-US" sz="3200" dirty="0">
                <a:solidFill>
                  <a:prstClr val="white"/>
                </a:solidFill>
              </a:rPr>
              <a:t>Jonah </a:t>
            </a:r>
            <a:r>
              <a:rPr lang="zh-CN" altLang="en-US" sz="3200" dirty="0">
                <a:solidFill>
                  <a:prstClr val="white"/>
                </a:solidFill>
              </a:rPr>
              <a:t>拿 </a:t>
            </a:r>
            <a:r>
              <a:rPr lang="en-US" altLang="zh-CN" sz="3200" dirty="0">
                <a:solidFill>
                  <a:prstClr val="white"/>
                </a:solidFill>
              </a:rPr>
              <a:t>4</a:t>
            </a:r>
          </a:p>
        </p:txBody>
      </p:sp>
    </p:spTree>
    <p:extLst>
      <p:ext uri="{BB962C8B-B14F-4D97-AF65-F5344CB8AC3E}">
        <p14:creationId xmlns:p14="http://schemas.microsoft.com/office/powerpoint/2010/main" val="78796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9144000" cy="3785652"/>
          </a:xfrm>
          <a:prstGeom prst="rect">
            <a:avLst/>
          </a:prstGeom>
          <a:noFill/>
        </p:spPr>
        <p:txBody>
          <a:bodyPr wrap="square" rtlCol="0">
            <a:spAutoFit/>
          </a:bodyPr>
          <a:lstStyle/>
          <a:p>
            <a:pPr lvl="0"/>
            <a:r>
              <a:rPr lang="en-US" altLang="zh-TW" sz="4000" dirty="0">
                <a:solidFill>
                  <a:prstClr val="white"/>
                </a:solidFill>
              </a:rPr>
              <a:t>10 </a:t>
            </a:r>
            <a:r>
              <a:rPr lang="zh-TW" altLang="en-US" sz="4000" dirty="0">
                <a:solidFill>
                  <a:prstClr val="white"/>
                </a:solidFill>
              </a:rPr>
              <a:t>耶 和 華 說 ： 這 蓖 麻 ， 不 是 你 栽 種 的 ， 也 不 是 你 培 養 的 ； 一 夜 發 生 ， 一 夜 乾 死 ， 你 尚 且 愛 惜 ；</a:t>
            </a:r>
            <a:r>
              <a:rPr lang="en-US" altLang="zh-TW" sz="4000" dirty="0">
                <a:solidFill>
                  <a:prstClr val="white"/>
                </a:solidFill>
              </a:rPr>
              <a:t>11 </a:t>
            </a:r>
            <a:r>
              <a:rPr lang="zh-TW" altLang="en-US" sz="4000" dirty="0">
                <a:solidFill>
                  <a:prstClr val="white"/>
                </a:solidFill>
              </a:rPr>
              <a:t>我 豈 能 不 愛 惜 尼 尼 微 這 大 城 呢 ， 其 中 不 能 分 辨 左 手 右 手 的 有 十 二 萬 多 人 ， 並 有 許 多 牲 畜 ？</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A7736A3-42B7-463D-B8B1-FF2BA608E3B3}"/>
              </a:ext>
            </a:extLst>
          </p:cNvPr>
          <p:cNvSpPr txBox="1"/>
          <p:nvPr/>
        </p:nvSpPr>
        <p:spPr>
          <a:xfrm>
            <a:off x="0" y="0"/>
            <a:ext cx="4572000" cy="584775"/>
          </a:xfrm>
          <a:prstGeom prst="rect">
            <a:avLst/>
          </a:prstGeom>
          <a:noFill/>
        </p:spPr>
        <p:txBody>
          <a:bodyPr wrap="square" rtlCol="0">
            <a:spAutoFit/>
          </a:bodyPr>
          <a:lstStyle/>
          <a:p>
            <a:pPr lvl="0">
              <a:defRPr/>
            </a:pPr>
            <a:r>
              <a:rPr lang="en-US" sz="3200" dirty="0">
                <a:solidFill>
                  <a:prstClr val="white"/>
                </a:solidFill>
              </a:rPr>
              <a:t>Jonah </a:t>
            </a:r>
            <a:r>
              <a:rPr lang="zh-CN" altLang="en-US" sz="3200" dirty="0">
                <a:solidFill>
                  <a:prstClr val="white"/>
                </a:solidFill>
              </a:rPr>
              <a:t>拿 </a:t>
            </a:r>
            <a:r>
              <a:rPr lang="en-US" altLang="zh-CN" sz="3200" dirty="0">
                <a:solidFill>
                  <a:prstClr val="white"/>
                </a:solidFill>
              </a:rPr>
              <a:t>4</a:t>
            </a:r>
          </a:p>
        </p:txBody>
      </p:sp>
    </p:spTree>
    <p:extLst>
      <p:ext uri="{BB962C8B-B14F-4D97-AF65-F5344CB8AC3E}">
        <p14:creationId xmlns:p14="http://schemas.microsoft.com/office/powerpoint/2010/main" val="1113600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938992"/>
          </a:xfrm>
          <a:prstGeom prst="rect">
            <a:avLst/>
          </a:prstGeom>
          <a:noFill/>
        </p:spPr>
        <p:txBody>
          <a:bodyPr wrap="square" rtlCol="0">
            <a:spAutoFit/>
          </a:bodyPr>
          <a:lstStyle/>
          <a:p>
            <a:r>
              <a:rPr lang="en-US" sz="4000" b="1" dirty="0">
                <a:solidFill>
                  <a:prstClr val="white"/>
                </a:solidFill>
              </a:rPr>
              <a:t>God entreats us, the rebellious, with mercy first. </a:t>
            </a:r>
          </a:p>
          <a:p>
            <a:r>
              <a:rPr lang="zh-CN" altLang="en-US" sz="4000" b="1" dirty="0">
                <a:solidFill>
                  <a:prstClr val="white"/>
                </a:solidFill>
              </a:rPr>
              <a:t>上帝先是以憐憫來對待我們這叛逆的人。</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sz="4000" u="sng" dirty="0">
                <a:solidFill>
                  <a:prstClr val="white"/>
                </a:solidFill>
              </a:rPr>
              <a:t>The God-centering message of Jonah 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1185</Words>
  <Application>Microsoft Office PowerPoint</Application>
  <PresentationFormat>On-screen Show (4:3)</PresentationFormat>
  <Paragraphs>75</Paragraphs>
  <Slides>29</Slides>
  <Notes>3</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29</vt:i4>
      </vt:variant>
    </vt:vector>
  </HeadingPairs>
  <TitlesOfParts>
    <vt:vector size="36" baseType="lpstr">
      <vt:lpstr>Arial</vt:lpstr>
      <vt:lpstr>Calibri</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Oo, Samuel</dc:creator>
  <cp:lastModifiedBy>Oo, Samuel</cp:lastModifiedBy>
  <cp:revision>62</cp:revision>
  <dcterms:created xsi:type="dcterms:W3CDTF">2019-09-08T08:16:02Z</dcterms:created>
  <dcterms:modified xsi:type="dcterms:W3CDTF">2020-03-01T06:34:53Z</dcterms:modified>
</cp:coreProperties>
</file>