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4" r:id="rId3"/>
    <p:sldId id="257" r:id="rId4"/>
    <p:sldId id="275" r:id="rId5"/>
    <p:sldId id="265" r:id="rId6"/>
    <p:sldId id="276" r:id="rId7"/>
    <p:sldId id="274" r:id="rId8"/>
    <p:sldId id="258" r:id="rId9"/>
    <p:sldId id="286" r:id="rId10"/>
    <p:sldId id="259" r:id="rId11"/>
    <p:sldId id="267" r:id="rId12"/>
    <p:sldId id="260" r:id="rId13"/>
    <p:sldId id="268" r:id="rId14"/>
    <p:sldId id="269" r:id="rId15"/>
    <p:sldId id="261" r:id="rId16"/>
    <p:sldId id="284" r:id="rId17"/>
    <p:sldId id="270" r:id="rId18"/>
    <p:sldId id="277" r:id="rId19"/>
    <p:sldId id="262" r:id="rId20"/>
    <p:sldId id="271" r:id="rId21"/>
    <p:sldId id="278" r:id="rId22"/>
    <p:sldId id="272" r:id="rId23"/>
    <p:sldId id="263" r:id="rId24"/>
    <p:sldId id="273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60" autoAdjust="0"/>
  </p:normalViewPr>
  <p:slideViewPr>
    <p:cSldViewPr snapToGrid="0">
      <p:cViewPr varScale="1">
        <p:scale>
          <a:sx n="85" d="100"/>
          <a:sy n="85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CED46-DB31-4ABD-9701-E875D98C6F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637AA-E8E8-4393-BB5E-2D20FA95E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3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8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20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97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6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2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86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9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09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0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6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5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78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709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85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23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7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637AA-E8E8-4393-BB5E-2D20FA95E7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1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2020-02-23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800"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8800" dirty="0">
                <a:latin typeface="KaiTi" panose="02010609060101010101" pitchFamily="49" charset="-122"/>
                <a:ea typeface="KaiTi" panose="02010609060101010101" pitchFamily="49" charset="-122"/>
              </a:rPr>
              <a:t>，惟有你</a:t>
            </a:r>
            <a:endParaRPr lang="en-US" sz="8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以赛亚书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36-37』</a:t>
            </a:r>
          </a:p>
          <a:p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列王记下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</a:rPr>
              <a:t>18-19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</a:p>
          <a:p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历代志下</a:t>
            </a:r>
            <a:r>
              <a:rPr lang="en-US" dirty="0">
                <a:latin typeface="KaiTi" panose="02010609060101010101" pitchFamily="49" charset="-122"/>
                <a:ea typeface="KaiTi" panose="02010609060101010101" pitchFamily="49" charset="-122"/>
              </a:rPr>
              <a:t>32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DD27B-ADC1-4C94-A3B5-4DF9D604310A}"/>
              </a:ext>
            </a:extLst>
          </p:cNvPr>
          <p:cNvSpPr/>
          <p:nvPr/>
        </p:nvSpPr>
        <p:spPr>
          <a:xfrm>
            <a:off x="791592" y="526241"/>
            <a:ext cx="10608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你们要谨防，恐怕希西家劝导你们说，耶和华必拯救我们。列国的神有哪一个救他本国脱离亚述王的手呢？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哈马和亚珥拔的神在哪里呢？西法瓦音的神在哪里呢？他们曾救撒玛利亚脱离我的手吗？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这些国的神，有谁曾救自己的国脱离我的手呢？难道耶和华能救耶路撒冷脱离我的手吗？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『36:18-20』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852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你们要谨防，恐怕希西家劝导你们说，耶和华必拯救我们。列国的神有哪一个救他本国脱离亚述王的手呢？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哈马和亚珥拔的神在哪里呢？西法瓦音的神在哪里呢？他们曾救撒玛利亚脱离我的手吗？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这些国的神，有谁曾救自己的国脱离我的手呢？难道耶和华能救耶路撒冷脱离我的手吗？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36:1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-20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31D12A-9367-419A-A088-F0AFA5397D97}"/>
              </a:ext>
            </a:extLst>
          </p:cNvPr>
          <p:cNvSpPr/>
          <p:nvPr/>
        </p:nvSpPr>
        <p:spPr>
          <a:xfrm>
            <a:off x="0" y="2718757"/>
            <a:ext cx="6096000" cy="57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劝降希西家王和首领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464125-0619-4A9C-B0D6-2EB3B3DBCCDA}"/>
              </a:ext>
            </a:extLst>
          </p:cNvPr>
          <p:cNvSpPr/>
          <p:nvPr/>
        </p:nvSpPr>
        <p:spPr>
          <a:xfrm>
            <a:off x="6095997" y="2718757"/>
            <a:ext cx="6096001" cy="57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  </a:t>
            </a: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对城中百姓直接喊话</a:t>
            </a:r>
            <a:endParaRPr lang="en-US" sz="48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9DBCE-4911-4AA5-B6D1-5B1452A64B90}"/>
              </a:ext>
            </a:extLst>
          </p:cNvPr>
          <p:cNvSpPr/>
          <p:nvPr/>
        </p:nvSpPr>
        <p:spPr>
          <a:xfrm>
            <a:off x="-2" y="3499168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希西家的劝导：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耶和华必拯救我们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5E921-092E-4088-AF09-E627C62AAFC4}"/>
              </a:ext>
            </a:extLst>
          </p:cNvPr>
          <p:cNvSpPr/>
          <p:nvPr/>
        </p:nvSpPr>
        <p:spPr>
          <a:xfrm>
            <a:off x="2" y="4259637"/>
            <a:ext cx="12191998" cy="58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哈马的神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亚珥拔的神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西法瓦音的神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撒玛利亚的神？！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E320C-51DE-4E61-B6D4-BE210CFE2BFF}"/>
              </a:ext>
            </a:extLst>
          </p:cNvPr>
          <p:cNvSpPr/>
          <p:nvPr/>
        </p:nvSpPr>
        <p:spPr>
          <a:xfrm>
            <a:off x="0" y="505126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难道耶和华神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？！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867444-34FE-4893-A869-ACE1B8E5FDE2}"/>
              </a:ext>
            </a:extLst>
          </p:cNvPr>
          <p:cNvSpPr/>
          <p:nvPr/>
        </p:nvSpPr>
        <p:spPr>
          <a:xfrm>
            <a:off x="-4" y="583969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他们论耶路撒冷的神，如同论世上人手所造的神一样。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代下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32:19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43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DD27B-ADC1-4C94-A3B5-4DF9D604310A}"/>
              </a:ext>
            </a:extLst>
          </p:cNvPr>
          <p:cNvSpPr/>
          <p:nvPr/>
        </p:nvSpPr>
        <p:spPr>
          <a:xfrm>
            <a:off x="791592" y="526241"/>
            <a:ext cx="10608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希西家王听见，就撕裂衣服，披上麻布，进了耶和华的殿。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使家宰以利亚敬，和书记舍伯那，并祭司中的长老，都披上麻布，去见亚摩斯的儿子先知以赛亚。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对他说，希西家如此说，今日是急难，责罚，凌辱的日子，就如妇人将要生产婴孩，却没有力量生产。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或者耶和华你的神，听见拉伯沙基的话，就是他主人亚述王打发他来辱骂永生神的话。耶和华你的神，听见这话就发斥责，故此求你为余剩的民，扬声祷告。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『37:1-4』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510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希西家王听见，就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撕裂衣服，披上麻布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进了耶和华的殿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家宰以利亚敬，和书记舍伯那，并祭司中的长老，都披上麻布，去见亚摩斯的儿子先知以赛亚。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对他说，希西家如此说，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今日是急难，责罚，凌辱的日子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，就如妇人将要生产婴孩，却没有力量生产。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或者耶和华你的神，听见拉伯沙基的话，就是他主人亚述王打发他来辱骂永生神的话。耶和华你的神，听见这话就发斥责，故此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求你为余剩的民，扬声祷告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37:1-4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A382C9-2D77-4359-8D68-D834FCF68FBF}"/>
              </a:ext>
            </a:extLst>
          </p:cNvPr>
          <p:cNvSpPr/>
          <p:nvPr/>
        </p:nvSpPr>
        <p:spPr>
          <a:xfrm>
            <a:off x="-2" y="3499168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撕裂衣服，披上麻布：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哀伤、痛悔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E53B8-C031-40B1-B697-AF3CF103EA72}"/>
              </a:ext>
            </a:extLst>
          </p:cNvPr>
          <p:cNvSpPr/>
          <p:nvPr/>
        </p:nvSpPr>
        <p:spPr>
          <a:xfrm>
            <a:off x="-2" y="4160615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进了耶和华的殿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9A6986-6890-4309-8FFB-0AFB8BD0B5B9}"/>
              </a:ext>
            </a:extLst>
          </p:cNvPr>
          <p:cNvSpPr/>
          <p:nvPr/>
        </p:nvSpPr>
        <p:spPr>
          <a:xfrm>
            <a:off x="0" y="5483509"/>
            <a:ext cx="12191996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正视危难：“急难，责罚，凌辱”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6B574-C511-4356-BBF9-C5AD09407344}"/>
              </a:ext>
            </a:extLst>
          </p:cNvPr>
          <p:cNvSpPr/>
          <p:nvPr/>
        </p:nvSpPr>
        <p:spPr>
          <a:xfrm>
            <a:off x="-2" y="4822062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使家宰、书记、长老都披上麻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布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C96F42-3E96-43C2-8070-3F7C7BAAAAC7}"/>
              </a:ext>
            </a:extLst>
          </p:cNvPr>
          <p:cNvSpPr/>
          <p:nvPr/>
        </p:nvSpPr>
        <p:spPr>
          <a:xfrm>
            <a:off x="-2" y="6144956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求你（以赛亚）为余剩的民扬声祷告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3E1B84-CBD7-40A5-8AF8-9EDBC5CCB5D4}"/>
              </a:ext>
            </a:extLst>
          </p:cNvPr>
          <p:cNvSpPr/>
          <p:nvPr/>
        </p:nvSpPr>
        <p:spPr>
          <a:xfrm>
            <a:off x="-2" y="1423588"/>
            <a:ext cx="12191998" cy="1083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“你听见亚述王的仆人亵渎我的话，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不要惧怕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。我必惊动他的心，他要听见风声就归回本地，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我必使他在那里倒在刀下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。”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</a:t>
            </a:r>
            <a:r>
              <a:rPr lang="zh-CN" alt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6-7</a:t>
            </a:r>
            <a:r>
              <a:rPr lang="en-US" altLang="zh-CN" sz="28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54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9DF475-FB20-43E0-ADDA-BA3E6201D2E3}"/>
              </a:ext>
            </a:extLst>
          </p:cNvPr>
          <p:cNvSpPr/>
          <p:nvPr/>
        </p:nvSpPr>
        <p:spPr>
          <a:xfrm>
            <a:off x="0" y="434463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神通过先知的回应（</a:t>
            </a:r>
            <a:r>
              <a:rPr lang="en-US" altLang="zh-CN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#1</a:t>
            </a: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8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B91FDE-D8ED-4C2D-BE37-27077C96882E}"/>
              </a:ext>
            </a:extLst>
          </p:cNvPr>
          <p:cNvSpPr/>
          <p:nvPr/>
        </p:nvSpPr>
        <p:spPr>
          <a:xfrm>
            <a:off x="-2" y="2939652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亚述王西拿基立的书信</a:t>
            </a:r>
            <a:endParaRPr lang="en-US" altLang="zh-CN" sz="32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EFBA6C-1392-4E01-96A2-6623571ABCE4}"/>
              </a:ext>
            </a:extLst>
          </p:cNvPr>
          <p:cNvSpPr/>
          <p:nvPr/>
        </p:nvSpPr>
        <p:spPr>
          <a:xfrm>
            <a:off x="2" y="4917901"/>
            <a:ext cx="12191998" cy="49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歌散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哈兰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利色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提拉撒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，哈马，亚珥拔，西法瓦音，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希拿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</a:rPr>
              <a:t>以瓦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D256C2-85AE-4321-BCDF-02F63868464C}"/>
              </a:ext>
            </a:extLst>
          </p:cNvPr>
          <p:cNvSpPr/>
          <p:nvPr/>
        </p:nvSpPr>
        <p:spPr>
          <a:xfrm>
            <a:off x="0" y="3928777"/>
            <a:ext cx="12191995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最后通牒：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还依靠神？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尽行灭绝！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1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DD27B-ADC1-4C94-A3B5-4DF9D604310A}"/>
              </a:ext>
            </a:extLst>
          </p:cNvPr>
          <p:cNvSpPr/>
          <p:nvPr/>
        </p:nvSpPr>
        <p:spPr>
          <a:xfrm>
            <a:off x="791592" y="526241"/>
            <a:ext cx="106088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希西家从使者手里接过书信来，看完了，就上耶和华的殿，将书信在耶和华面前展开。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希西家向耶和华祷告说，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坐在二基路伯上万军之耶和华以色列的神阿，你，惟有你，是天下万国的神。你曾创造天地。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耶和华阿，求你侧耳而听。耶和华阿，求你睁眼而看。要听西拿基立的一切话，他是打发使者来辱骂永生神的。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耶和华阿，亚述诸王果然使列国，和列国之地变为荒凉。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将列国的神像都扔在火里，因为它本不是神，乃是人手所造的，是木头，石头的，所以灭绝它。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耶和华我们的神阿，现在求你救我们脱离亚述王的手，使天下万国都知道惟有你是耶和华。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『37:14-20』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30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-2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希西家从使者手里接过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书信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来，看完了，就上耶和华的殿，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将书信在耶和华面前展开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37:14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8852D8-88F1-4696-8F89-974C3696251D}"/>
              </a:ext>
            </a:extLst>
          </p:cNvPr>
          <p:cNvSpPr/>
          <p:nvPr/>
        </p:nvSpPr>
        <p:spPr>
          <a:xfrm>
            <a:off x="2" y="3655069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问题：有多少次我们在神面前展开“书信”呢？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A138A-819C-4DD2-A928-F7E5CE131F6D}"/>
              </a:ext>
            </a:extLst>
          </p:cNvPr>
          <p:cNvSpPr/>
          <p:nvPr/>
        </p:nvSpPr>
        <p:spPr>
          <a:xfrm>
            <a:off x="-2" y="1605126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看完了，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就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上耶和华的殿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734D3-5FC9-430E-8353-B7E9503B2121}"/>
              </a:ext>
            </a:extLst>
          </p:cNvPr>
          <p:cNvSpPr/>
          <p:nvPr/>
        </p:nvSpPr>
        <p:spPr>
          <a:xfrm>
            <a:off x="2" y="2630097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书信？希西家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国难当头；我们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苦难、试探、凶恶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923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希西家向耶和华祷告说，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坐在二基路伯上万军之耶和华以色列的神阿，你，惟有你，是天下万国的神。你曾创造天地。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37:15-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16』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BBAF25-6B4A-4FB5-B1B8-870C66B066C8}"/>
              </a:ext>
            </a:extLst>
          </p:cNvPr>
          <p:cNvSpPr/>
          <p:nvPr/>
        </p:nvSpPr>
        <p:spPr>
          <a:xfrm>
            <a:off x="0" y="1510500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u="sng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认识神</a:t>
            </a: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的祷告</a:t>
            </a:r>
            <a:endParaRPr lang="en-US" sz="32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ACBFBC-E73B-4464-94F4-D4A5F5205E2E}"/>
              </a:ext>
            </a:extLst>
          </p:cNvPr>
          <p:cNvSpPr/>
          <p:nvPr/>
        </p:nvSpPr>
        <p:spPr>
          <a:xfrm>
            <a:off x="0" y="2397112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天地万物的创造者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492398-60BB-4B35-9707-646EE8639BC4}"/>
              </a:ext>
            </a:extLst>
          </p:cNvPr>
          <p:cNvSpPr/>
          <p:nvPr/>
        </p:nvSpPr>
        <p:spPr>
          <a:xfrm>
            <a:off x="0" y="3283724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万有的主宰者：天下万国的神！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900FC2-58D2-4C1A-98B0-5978DE3E30FE}"/>
              </a:ext>
            </a:extLst>
          </p:cNvPr>
          <p:cNvSpPr/>
          <p:nvPr/>
        </p:nvSpPr>
        <p:spPr>
          <a:xfrm>
            <a:off x="0" y="4170336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你，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惟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有你</a:t>
            </a: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!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8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耶和华阿，求你侧耳而听。耶和华阿，求你睁眼而看。要听西拿基立的一切话，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他是打发使者来辱骂永生神的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耶和华阿，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亚述诸王果然使列国，和列国之地变为荒凉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将列国的神像都扔在火里，因为它本不是神，乃是人手所造的，是木头，石头的，所以灭绝它。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耶和华我们的神阿，现在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求你救我们脱离亚述王的手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使天下万国都知道惟有你是耶和华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37:1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-20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2D6045-083E-4C6B-BBBF-622D73094AC9}"/>
              </a:ext>
            </a:extLst>
          </p:cNvPr>
          <p:cNvSpPr/>
          <p:nvPr/>
        </p:nvSpPr>
        <p:spPr>
          <a:xfrm>
            <a:off x="0" y="3035558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u="sng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向着神</a:t>
            </a: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的祷告</a:t>
            </a:r>
            <a:endParaRPr lang="en-US" sz="32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99A66A-2F28-44D3-BB9D-CE3091D93D38}"/>
              </a:ext>
            </a:extLst>
          </p:cNvPr>
          <p:cNvSpPr/>
          <p:nvPr/>
        </p:nvSpPr>
        <p:spPr>
          <a:xfrm>
            <a:off x="0" y="3740508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坦承当前的困境：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亚述王果然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BECD7-562F-4F0D-AEE4-6193D776ECB6}"/>
              </a:ext>
            </a:extLst>
          </p:cNvPr>
          <p:cNvSpPr/>
          <p:nvPr/>
        </p:nvSpPr>
        <p:spPr>
          <a:xfrm>
            <a:off x="0" y="4445458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辱骂和威胁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国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王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民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神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22412-6AEC-4944-A688-47D7BA587583}"/>
              </a:ext>
            </a:extLst>
          </p:cNvPr>
          <p:cNvSpPr/>
          <p:nvPr/>
        </p:nvSpPr>
        <p:spPr>
          <a:xfrm>
            <a:off x="6096000" y="4445458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，拯救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神的荣耀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/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神的应许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8D0684-1FE3-45E8-BBB9-5CD104F71CF7}"/>
              </a:ext>
            </a:extLst>
          </p:cNvPr>
          <p:cNvSpPr/>
          <p:nvPr/>
        </p:nvSpPr>
        <p:spPr>
          <a:xfrm>
            <a:off x="0" y="5150408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“要先求他的国和他的义。这些东西都要加给你们了。”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太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33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8F2B24-8111-47D2-88F3-3F4D28E3F212}"/>
              </a:ext>
            </a:extLst>
          </p:cNvPr>
          <p:cNvSpPr/>
          <p:nvPr/>
        </p:nvSpPr>
        <p:spPr>
          <a:xfrm>
            <a:off x="0" y="5855358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“求主教导我们祷告”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路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1』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801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DD27B-ADC1-4C94-A3B5-4DF9D604310A}"/>
              </a:ext>
            </a:extLst>
          </p:cNvPr>
          <p:cNvSpPr/>
          <p:nvPr/>
        </p:nvSpPr>
        <p:spPr>
          <a:xfrm>
            <a:off x="791592" y="526241"/>
            <a:ext cx="10608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你辱骂谁？亵渎谁？扬起声来，高举眼目攻击谁呢？乃是攻击以色列的圣者。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…29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因你向我发烈怒，又因你狂傲的话达到我耳中，我就要用钩子钩上你的鼻子，把嚼环放在你口里，使你从原路转回去。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…33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所以耶和华论亚述王如此说，他必不得来到这城，也不在这里射箭，不得拿盾牌到城前，也不筑垒攻城。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34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他从那条路来，必从那条路回去，必不得来到这城。这是耶和华说的。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35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因我为自己的缘故，又为我仆人大卫的缘故，必保护拯救这城。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『37:23,29,33-35』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80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6539201-9CEA-43FF-8AEF-ABE151932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3788" y="564651"/>
            <a:ext cx="11088212" cy="629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99D3E-7193-400A-9EEC-18F6EFCD3EBD}"/>
              </a:ext>
            </a:extLst>
          </p:cNvPr>
          <p:cNvSpPr txBox="1"/>
          <p:nvPr/>
        </p:nvSpPr>
        <p:spPr>
          <a:xfrm>
            <a:off x="0" y="-62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希西家年代的亚述帝国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C04DD75-8846-4B4F-9342-96C8A34283E6}"/>
              </a:ext>
            </a:extLst>
          </p:cNvPr>
          <p:cNvSpPr/>
          <p:nvPr/>
        </p:nvSpPr>
        <p:spPr>
          <a:xfrm>
            <a:off x="7897704" y="2937768"/>
            <a:ext cx="1198795" cy="491232"/>
          </a:xfrm>
          <a:prstGeom prst="wedgeRectCallout">
            <a:avLst>
              <a:gd name="adj1" fmla="val -72466"/>
              <a:gd name="adj2" fmla="val -57059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2400">
                <a:latin typeface="KaiTi" panose="02010609060101010101" pitchFamily="49" charset="-122"/>
                <a:ea typeface="KaiTi" panose="02010609060101010101" pitchFamily="49" charset="-122"/>
              </a:rPr>
              <a:t>尼尼微</a:t>
            </a:r>
            <a:endParaRPr lang="en-US" sz="24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11973A40-39E0-42CD-9BF8-E2A29A9BB383}"/>
              </a:ext>
            </a:extLst>
          </p:cNvPr>
          <p:cNvSpPr/>
          <p:nvPr/>
        </p:nvSpPr>
        <p:spPr>
          <a:xfrm>
            <a:off x="4152676" y="6009710"/>
            <a:ext cx="1509993" cy="459369"/>
          </a:xfrm>
          <a:prstGeom prst="wedgeRectCallout">
            <a:avLst>
              <a:gd name="adj1" fmla="val -67438"/>
              <a:gd name="adj2" fmla="val -96814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KaiTi" panose="02010609060101010101" pitchFamily="49" charset="-122"/>
                <a:ea typeface="KaiTi" panose="02010609060101010101" pitchFamily="49" charset="-122"/>
              </a:rPr>
              <a:t>耶路撒冷</a:t>
            </a:r>
            <a:endParaRPr lang="en-US" sz="24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0C5210E5-1657-42DB-9E0E-56AA5DFB918C}"/>
              </a:ext>
            </a:extLst>
          </p:cNvPr>
          <p:cNvSpPr/>
          <p:nvPr/>
        </p:nvSpPr>
        <p:spPr>
          <a:xfrm>
            <a:off x="1768125" y="5254242"/>
            <a:ext cx="1473705" cy="472860"/>
          </a:xfrm>
          <a:prstGeom prst="wedgeRectCallout">
            <a:avLst>
              <a:gd name="adj1" fmla="val 98693"/>
              <a:gd name="adj2" fmla="val -27098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KaiTi" panose="02010609060101010101" pitchFamily="49" charset="-122"/>
                <a:ea typeface="KaiTi" panose="02010609060101010101" pitchFamily="49" charset="-122"/>
              </a:rPr>
              <a:t>撒玛利亚</a:t>
            </a:r>
            <a:endParaRPr lang="en-US" sz="24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A0F399A6-2EAC-46F8-9E55-B7D734A4EE6D}"/>
              </a:ext>
            </a:extLst>
          </p:cNvPr>
          <p:cNvSpPr/>
          <p:nvPr/>
        </p:nvSpPr>
        <p:spPr>
          <a:xfrm>
            <a:off x="4794548" y="4781382"/>
            <a:ext cx="1169481" cy="472860"/>
          </a:xfrm>
          <a:prstGeom prst="wedgeRectCallout">
            <a:avLst>
              <a:gd name="adj1" fmla="val -71672"/>
              <a:gd name="adj2" fmla="val -7581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KaiTi" panose="02010609060101010101" pitchFamily="49" charset="-122"/>
                <a:ea typeface="KaiTi" panose="02010609060101010101" pitchFamily="49" charset="-122"/>
              </a:rPr>
              <a:t>大马色</a:t>
            </a:r>
            <a:endParaRPr lang="en-US" sz="240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F3015-EAA1-4C4B-9792-F13E201B3FA8}"/>
              </a:ext>
            </a:extLst>
          </p:cNvPr>
          <p:cNvSpPr txBox="1"/>
          <p:nvPr/>
        </p:nvSpPr>
        <p:spPr>
          <a:xfrm>
            <a:off x="2272077" y="6469079"/>
            <a:ext cx="649537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埃及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1CFD39-87E2-4C37-8816-3E43D952DCF0}"/>
              </a:ext>
            </a:extLst>
          </p:cNvPr>
          <p:cNvSpPr txBox="1"/>
          <p:nvPr/>
        </p:nvSpPr>
        <p:spPr>
          <a:xfrm>
            <a:off x="1623004" y="3887055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地中海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8B59C5-9608-48C0-B848-1174AEFEEB36}"/>
              </a:ext>
            </a:extLst>
          </p:cNvPr>
          <p:cNvSpPr txBox="1"/>
          <p:nvPr/>
        </p:nvSpPr>
        <p:spPr>
          <a:xfrm>
            <a:off x="10281456" y="6524234"/>
            <a:ext cx="7317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/>
              <a:t>波斯湾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E4BD6-9AA8-473F-9981-DBE6D82145FF}"/>
              </a:ext>
            </a:extLst>
          </p:cNvPr>
          <p:cNvSpPr txBox="1"/>
          <p:nvPr/>
        </p:nvSpPr>
        <p:spPr>
          <a:xfrm>
            <a:off x="1" y="1259385"/>
            <a:ext cx="2921613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KaiTi" panose="02010609060101010101" pitchFamily="49" charset="-122"/>
              </a:rPr>
              <a:t>900BC</a:t>
            </a:r>
            <a:r>
              <a:rPr lang="zh-CN" altLang="en-US" sz="2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后新亚述兴起</a:t>
            </a:r>
            <a:endParaRPr lang="en-US" sz="24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A96874-A8F8-41C9-993D-9FE7753EF46A}"/>
              </a:ext>
            </a:extLst>
          </p:cNvPr>
          <p:cNvSpPr txBox="1"/>
          <p:nvPr/>
        </p:nvSpPr>
        <p:spPr>
          <a:xfrm>
            <a:off x="0" y="2427535"/>
            <a:ext cx="3443571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KaiTi" panose="02010609060101010101" pitchFamily="49" charset="-122"/>
              </a:rPr>
              <a:t>722BC</a:t>
            </a:r>
            <a:r>
              <a:rPr lang="zh-CN" altLang="en-US" sz="2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亚述灭北国以色列</a:t>
            </a:r>
            <a:endParaRPr lang="en-US" sz="24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13F75B-8B60-453C-9B0F-BFD8CEA6C8ED}"/>
              </a:ext>
            </a:extLst>
          </p:cNvPr>
          <p:cNvSpPr txBox="1"/>
          <p:nvPr/>
        </p:nvSpPr>
        <p:spPr>
          <a:xfrm>
            <a:off x="0" y="675310"/>
            <a:ext cx="3820277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KaiTi" panose="02010609060101010101" pitchFamily="49" charset="-122"/>
              </a:rPr>
              <a:t>931BC</a:t>
            </a:r>
            <a:r>
              <a:rPr lang="zh-CN" altLang="en-US" sz="2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以色列统一王国分裂</a:t>
            </a:r>
            <a:endParaRPr lang="en-US" sz="24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B30EBD-AAE7-4AD9-B635-E75545F8E273}"/>
              </a:ext>
            </a:extLst>
          </p:cNvPr>
          <p:cNvSpPr txBox="1"/>
          <p:nvPr/>
        </p:nvSpPr>
        <p:spPr>
          <a:xfrm>
            <a:off x="-2" y="1843460"/>
            <a:ext cx="2504979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KaiTi" panose="02010609060101010101" pitchFamily="49" charset="-122"/>
              </a:rPr>
              <a:t>732BC</a:t>
            </a:r>
            <a:r>
              <a:rPr lang="zh-CN" altLang="en-US" sz="2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亚述灭亚兰</a:t>
            </a:r>
            <a:endParaRPr lang="en-US" sz="24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F65022-571E-4F8D-9558-3E971F3CFF41}"/>
              </a:ext>
            </a:extLst>
          </p:cNvPr>
          <p:cNvSpPr/>
          <p:nvPr/>
        </p:nvSpPr>
        <p:spPr>
          <a:xfrm>
            <a:off x="3669029" y="4880610"/>
            <a:ext cx="483647" cy="846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9017AD6-DE67-4272-B6ED-430CF818B66F}"/>
              </a:ext>
            </a:extLst>
          </p:cNvPr>
          <p:cNvSpPr/>
          <p:nvPr/>
        </p:nvSpPr>
        <p:spPr>
          <a:xfrm>
            <a:off x="3443571" y="5622587"/>
            <a:ext cx="581830" cy="846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E7F151-03D6-464D-AEC3-9F82F1A7066E}"/>
              </a:ext>
            </a:extLst>
          </p:cNvPr>
          <p:cNvSpPr/>
          <p:nvPr/>
        </p:nvSpPr>
        <p:spPr>
          <a:xfrm>
            <a:off x="3906168" y="4135696"/>
            <a:ext cx="1385922" cy="11185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 animBg="1"/>
      <p:bldP spid="6" grpId="0" animBg="1"/>
      <p:bldP spid="8" grpId="0" animBg="1"/>
      <p:bldP spid="31" grpId="0" animBg="1"/>
      <p:bldP spid="32" grpId="0" animBg="1"/>
      <p:bldP spid="33" grpId="0" animBg="1"/>
      <p:bldP spid="4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你辱骂谁？亵渎谁？扬起声来，高举眼目攻击谁呢？乃是攻击以色列的圣者。</a:t>
            </a:r>
            <a:r>
              <a:rPr lang="en-US" altLang="zh-CN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29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因你向我发烈怒，又因你狂傲的话达到我耳中，我就要用钩子钩上你的鼻子，把嚼环放在你口里，使你从原路转回去。</a:t>
            </a:r>
            <a:r>
              <a:rPr lang="en-US" altLang="zh-CN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37:23,29</a:t>
            </a:r>
            <a:r>
              <a:rPr lang="en-US" altLang="zh-CN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89525F-F5EE-4B5C-B41A-410547B25734}"/>
              </a:ext>
            </a:extLst>
          </p:cNvPr>
          <p:cNvSpPr/>
          <p:nvPr/>
        </p:nvSpPr>
        <p:spPr>
          <a:xfrm>
            <a:off x="0" y="2131153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神通过先知的回应（</a:t>
            </a:r>
            <a:r>
              <a:rPr lang="en-US" altLang="zh-CN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#2</a:t>
            </a: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8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66F39B-52EB-444E-9712-59B30AC9DAAE}"/>
              </a:ext>
            </a:extLst>
          </p:cNvPr>
          <p:cNvSpPr/>
          <p:nvPr/>
        </p:nvSpPr>
        <p:spPr>
          <a:xfrm>
            <a:off x="2" y="2820276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神斥责亚述王的高傲狂妄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44616-7E4F-4531-92FD-F697C6DA4310}"/>
              </a:ext>
            </a:extLst>
          </p:cNvPr>
          <p:cNvSpPr/>
          <p:nvPr/>
        </p:nvSpPr>
        <p:spPr>
          <a:xfrm>
            <a:off x="0" y="4198522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摸你们的，就是摸他眼中的瞳人。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亚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2:8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6D2A27-F493-46F8-BEB0-67DA9CC50843}"/>
              </a:ext>
            </a:extLst>
          </p:cNvPr>
          <p:cNvSpPr/>
          <p:nvPr/>
        </p:nvSpPr>
        <p:spPr>
          <a:xfrm>
            <a:off x="0" y="3509399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辱骂谁？亵渎谁？攻击谁？乃是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C90BB-F113-463D-8886-495B54BAC26F}"/>
              </a:ext>
            </a:extLst>
          </p:cNvPr>
          <p:cNvSpPr/>
          <p:nvPr/>
        </p:nvSpPr>
        <p:spPr>
          <a:xfrm>
            <a:off x="0" y="4915601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主阿，你是谁？我就是你所逼迫的耶稣。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『徒9:5』</a:t>
            </a:r>
            <a:endParaRPr lang="en-US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B26DD7-8E40-4B37-9320-6662C70CC30B}"/>
              </a:ext>
            </a:extLst>
          </p:cNvPr>
          <p:cNvSpPr/>
          <p:nvPr/>
        </p:nvSpPr>
        <p:spPr>
          <a:xfrm>
            <a:off x="0" y="5632679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钩子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嚼环：</a:t>
            </a:r>
            <a:r>
              <a:rPr lang="en-US" sz="3200" b="1" dirty="0">
                <a:latin typeface="Consolas" panose="020B0609020204030204" pitchFamily="49" charset="0"/>
                <a:ea typeface="KaiTi" panose="02010609060101010101" pitchFamily="49" charset="-122"/>
              </a:rPr>
              <a:t>History</a:t>
            </a:r>
            <a:r>
              <a:rPr lang="en-US" sz="3200" dirty="0">
                <a:latin typeface="Consolas" panose="020B0609020204030204" pitchFamily="49" charset="0"/>
                <a:ea typeface="KaiTi" panose="02010609060101010101" pitchFamily="49" charset="-122"/>
              </a:rPr>
              <a:t> is </a:t>
            </a:r>
            <a:r>
              <a:rPr lang="en-US" sz="3200" b="1" dirty="0">
                <a:latin typeface="Consolas" panose="020B0609020204030204" pitchFamily="49" charset="0"/>
                <a:ea typeface="KaiTi" panose="02010609060101010101" pitchFamily="49" charset="-122"/>
              </a:rPr>
              <a:t>His Story</a:t>
            </a:r>
            <a:r>
              <a:rPr lang="en-US" sz="3200" dirty="0">
                <a:latin typeface="Consolas" panose="020B0609020204030204" pitchFamily="49" charset="0"/>
                <a:ea typeface="KaiTi" panose="02010609060101010101" pitchFamily="49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823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32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必有余剩的民，从耶路撒冷而出，必有逃脱的人，从锡安山而来。万军之耶和华的热心必成就这事。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33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所以耶和华论亚述王如此说，他必不得来到这城，也不在这里射箭，不得拿盾牌到城前，也不筑垒攻城。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34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他从那条路来，必从那条路回去，必不得来到这城。这是耶和华说的。</a:t>
            </a:r>
            <a:r>
              <a:rPr 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35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因我为自己的缘故，又为我仆人大卫的缘故，必保护拯救这城。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37:32-35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451CC5-5326-4D15-9463-C0D15C218409}"/>
              </a:ext>
            </a:extLst>
          </p:cNvPr>
          <p:cNvSpPr/>
          <p:nvPr/>
        </p:nvSpPr>
        <p:spPr>
          <a:xfrm>
            <a:off x="0" y="3046988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神通过先知的回应（</a:t>
            </a:r>
            <a:r>
              <a:rPr lang="en-US" altLang="zh-CN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#3</a:t>
            </a: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8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22F09F-6CDD-4C3A-86C7-87ACC57AE552}"/>
              </a:ext>
            </a:extLst>
          </p:cNvPr>
          <p:cNvSpPr/>
          <p:nvPr/>
        </p:nvSpPr>
        <p:spPr>
          <a:xfrm>
            <a:off x="2" y="3646987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神应许拯救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必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热心成就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29869-3080-4FD1-91FA-2A51E44E1F42}"/>
              </a:ext>
            </a:extLst>
          </p:cNvPr>
          <p:cNvSpPr/>
          <p:nvPr/>
        </p:nvSpPr>
        <p:spPr>
          <a:xfrm>
            <a:off x="2" y="4246986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一、为我自己的缘故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9C0ED-CFDC-429C-BB35-CBBDEF8FA7B7}"/>
              </a:ext>
            </a:extLst>
          </p:cNvPr>
          <p:cNvSpPr/>
          <p:nvPr/>
        </p:nvSpPr>
        <p:spPr>
          <a:xfrm>
            <a:off x="0" y="4846985"/>
            <a:ext cx="12191998" cy="49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他使我的灵魂苏醒，</a:t>
            </a:r>
            <a:r>
              <a:rPr lang="zh-CN" altLang="en-US" sz="28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为自己的名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引导我走义路。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『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诗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23:3』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3A69E6-5180-4A9E-91C6-801D5224EC8A}"/>
              </a:ext>
            </a:extLst>
          </p:cNvPr>
          <p:cNvSpPr/>
          <p:nvPr/>
        </p:nvSpPr>
        <p:spPr>
          <a:xfrm>
            <a:off x="2" y="5446984"/>
            <a:ext cx="12191996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非人配得，乃出于神的纯全良善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14487-FEDA-4B0F-8CAE-67F8AF74B7A8}"/>
              </a:ext>
            </a:extLst>
          </p:cNvPr>
          <p:cNvSpPr/>
          <p:nvPr/>
        </p:nvSpPr>
        <p:spPr>
          <a:xfrm>
            <a:off x="0" y="6046983"/>
            <a:ext cx="12192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为彰显神的名神的荣耀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1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32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必有余剩的民，从耶路撒冷而出，必有逃脱的人，从锡安山而来。万军之耶和华的热心必成就这事。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33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所以耶和华论亚述王如此说，他必不得来到这城，也不在这里射箭，不得拿盾牌到城前，也不筑垒攻城。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34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他从那条路来，必从那条路回去，必不得来到这城。这是耶和华说的。</a:t>
            </a:r>
            <a:r>
              <a:rPr 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35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因我为自己的缘故，又为我仆人大卫的缘故，必保护拯救这城。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37:32-35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451CC5-5326-4D15-9463-C0D15C218409}"/>
              </a:ext>
            </a:extLst>
          </p:cNvPr>
          <p:cNvSpPr/>
          <p:nvPr/>
        </p:nvSpPr>
        <p:spPr>
          <a:xfrm>
            <a:off x="0" y="3159853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神通过先知的回应（</a:t>
            </a:r>
            <a:r>
              <a:rPr lang="en-US" altLang="zh-CN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#3</a:t>
            </a: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48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99C0ED-CFDC-429C-BB35-CBBDEF8FA7B7}"/>
              </a:ext>
            </a:extLst>
          </p:cNvPr>
          <p:cNvSpPr/>
          <p:nvPr/>
        </p:nvSpPr>
        <p:spPr>
          <a:xfrm>
            <a:off x="0" y="3829537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二、为我仆人大卫的缘故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6C71B-B319-4EDD-89CF-7BD449DDADA8}"/>
              </a:ext>
            </a:extLst>
          </p:cNvPr>
          <p:cNvSpPr/>
          <p:nvPr/>
        </p:nvSpPr>
        <p:spPr>
          <a:xfrm>
            <a:off x="2" y="4499221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“你的家和你的国必在我面前永远坚立。”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撒下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16a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95AA46-B44E-4BFB-BE41-436F216D905F}"/>
              </a:ext>
            </a:extLst>
          </p:cNvPr>
          <p:cNvSpPr/>
          <p:nvPr/>
        </p:nvSpPr>
        <p:spPr>
          <a:xfrm>
            <a:off x="0" y="5168905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大卫公义的苗裔：弥赛亚，耶稣基督</a:t>
            </a:r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7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DD27B-ADC1-4C94-A3B5-4DF9D604310A}"/>
              </a:ext>
            </a:extLst>
          </p:cNvPr>
          <p:cNvSpPr/>
          <p:nvPr/>
        </p:nvSpPr>
        <p:spPr>
          <a:xfrm>
            <a:off x="791592" y="526241"/>
            <a:ext cx="10608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36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耶和华的使者出去，在亚述营中杀了十八万五千人。清早有人起来一看，都是死尸了。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37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亚述王西拿基立，就拔营回去，住在尼尼微。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38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一日在他的神尼斯洛庙里叩拜，他儿子亚得米勒，和沙利色，用刀杀了他，就逃到亚拉腊地。他儿子以撒哈顿接续他作王。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『37:36-38』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2615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36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耶和华的使者出去，在亚述营中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杀了十八万五千人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。清早有人起来一看，都是死尸了。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37:36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C986BC-3FF9-4235-8864-DC5CE292D521}"/>
              </a:ext>
            </a:extLst>
          </p:cNvPr>
          <p:cNvSpPr/>
          <p:nvPr/>
        </p:nvSpPr>
        <p:spPr>
          <a:xfrm>
            <a:off x="2" y="1372087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神的拯救和审判</a:t>
            </a:r>
            <a:endParaRPr lang="en-US" altLang="zh-CN" sz="32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277CB-A203-444E-830E-4D45A2B4F461}"/>
              </a:ext>
            </a:extLst>
          </p:cNvPr>
          <p:cNvSpPr/>
          <p:nvPr/>
        </p:nvSpPr>
        <p:spPr>
          <a:xfrm>
            <a:off x="2" y="2181865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古希腊历史学家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希罗多得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(Herodotus)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：鼠疫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410662-EA91-44B0-BA15-78BF49488EEA}"/>
              </a:ext>
            </a:extLst>
          </p:cNvPr>
          <p:cNvSpPr/>
          <p:nvPr/>
        </p:nvSpPr>
        <p:spPr>
          <a:xfrm>
            <a:off x="2" y="2991643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也不在这里射箭，不得拿盾牌到城前，也不筑垒攻城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9BEF7-C573-4B9B-84BF-4447539FD41F}"/>
              </a:ext>
            </a:extLst>
          </p:cNvPr>
          <p:cNvSpPr/>
          <p:nvPr/>
        </p:nvSpPr>
        <p:spPr>
          <a:xfrm>
            <a:off x="0" y="3801421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西拿基立多角柱记载：“笼中鸟”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亚述王西拿基立，就拔营回去，住在尼尼微。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38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一日在他的神尼斯洛庙里叩拜，他儿子亚得米勒，和沙利色，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用刀杀了他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，就逃到亚拉腊地。他儿子以撒哈顿接续他作王。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37:3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-38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608B36-F998-4531-A967-484B3CA4CD26}"/>
              </a:ext>
            </a:extLst>
          </p:cNvPr>
          <p:cNvSpPr/>
          <p:nvPr/>
        </p:nvSpPr>
        <p:spPr>
          <a:xfrm>
            <a:off x="2" y="1783567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神的拯救和审判</a:t>
            </a:r>
            <a:endParaRPr lang="en-US" altLang="zh-CN" sz="32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2C8C8D-11B2-4292-8CF6-5A26C9B14345}"/>
              </a:ext>
            </a:extLst>
          </p:cNvPr>
          <p:cNvSpPr/>
          <p:nvPr/>
        </p:nvSpPr>
        <p:spPr>
          <a:xfrm>
            <a:off x="2" y="2554293"/>
            <a:ext cx="12191998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，我必使他在那里倒在刀下。”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37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BB0029-4E7F-4FAC-9E6B-360BBFCEB8C0}"/>
              </a:ext>
            </a:extLst>
          </p:cNvPr>
          <p:cNvSpPr/>
          <p:nvPr/>
        </p:nvSpPr>
        <p:spPr>
          <a:xfrm>
            <a:off x="2" y="331957"/>
            <a:ext cx="12191998" cy="61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600" u="sng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普世教会的光景</a:t>
            </a:r>
            <a:endParaRPr lang="en-US" altLang="zh-CN" sz="36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E6563F-FBE0-4F76-994A-BFEFFE0F81FC}"/>
              </a:ext>
            </a:extLst>
          </p:cNvPr>
          <p:cNvSpPr/>
          <p:nvPr/>
        </p:nvSpPr>
        <p:spPr>
          <a:xfrm>
            <a:off x="0" y="1251273"/>
            <a:ext cx="5943600" cy="5568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欧洲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2977D6-6CF0-43D0-B5BE-D7122F1CE579}"/>
              </a:ext>
            </a:extLst>
          </p:cNvPr>
          <p:cNvSpPr/>
          <p:nvPr/>
        </p:nvSpPr>
        <p:spPr>
          <a:xfrm>
            <a:off x="6096000" y="1251272"/>
            <a:ext cx="6096000" cy="5568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美国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54C55-2824-4D1B-A1A6-A667C0DD7686}"/>
              </a:ext>
            </a:extLst>
          </p:cNvPr>
          <p:cNvSpPr/>
          <p:nvPr/>
        </p:nvSpPr>
        <p:spPr>
          <a:xfrm>
            <a:off x="0" y="1820916"/>
            <a:ext cx="5943600" cy="55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英国为例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生命季刊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2015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C406EE-AD97-4B72-8759-CBC24A1AFE97}"/>
              </a:ext>
            </a:extLst>
          </p:cNvPr>
          <p:cNvSpPr/>
          <p:nvPr/>
        </p:nvSpPr>
        <p:spPr>
          <a:xfrm>
            <a:off x="0" y="2422010"/>
            <a:ext cx="5943600" cy="55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戴德生、埃里克、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D18B05-74F1-44FA-87A8-B29950737220}"/>
              </a:ext>
            </a:extLst>
          </p:cNvPr>
          <p:cNvSpPr/>
          <p:nvPr/>
        </p:nvSpPr>
        <p:spPr>
          <a:xfrm>
            <a:off x="0" y="3023104"/>
            <a:ext cx="594360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2800" dirty="0">
                <a:ea typeface="KaiTi" panose="02010609060101010101" pitchFamily="49" charset="-122"/>
              </a:rPr>
              <a:t>1945 </a:t>
            </a:r>
            <a:r>
              <a:rPr lang="en-US" altLang="zh-CN" sz="4400" b="1" dirty="0">
                <a:ea typeface="KaiTi" panose="02010609060101010101" pitchFamily="49" charset="-122"/>
              </a:rPr>
              <a:t>70%</a:t>
            </a:r>
            <a:endParaRPr lang="en-US" altLang="zh-CN" sz="2800" b="1" dirty="0"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D1589C-5C14-4735-B719-67F5BDAB551C}"/>
              </a:ext>
            </a:extLst>
          </p:cNvPr>
          <p:cNvSpPr/>
          <p:nvPr/>
        </p:nvSpPr>
        <p:spPr>
          <a:xfrm>
            <a:off x="0" y="3852081"/>
            <a:ext cx="594360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2800" dirty="0">
                <a:ea typeface="KaiTi" panose="02010609060101010101" pitchFamily="49" charset="-122"/>
              </a:rPr>
              <a:t>2015 </a:t>
            </a:r>
            <a:r>
              <a:rPr lang="en-US" altLang="zh-CN" sz="4400" b="1" dirty="0">
                <a:solidFill>
                  <a:schemeClr val="bg1"/>
                </a:solidFill>
                <a:ea typeface="KaiTi" panose="02010609060101010101" pitchFamily="49" charset="-122"/>
              </a:rPr>
              <a:t>0</a:t>
            </a:r>
            <a:r>
              <a:rPr lang="en-US" altLang="zh-CN" sz="4400" b="1" dirty="0">
                <a:ea typeface="KaiTi" panose="02010609060101010101" pitchFamily="49" charset="-122"/>
              </a:rPr>
              <a:t>3%</a:t>
            </a:r>
            <a:endParaRPr lang="en-US" altLang="zh-CN" sz="2800" b="1" dirty="0"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328129-C386-4934-9F72-F3D9BE7059A2}"/>
              </a:ext>
            </a:extLst>
          </p:cNvPr>
          <p:cNvSpPr/>
          <p:nvPr/>
        </p:nvSpPr>
        <p:spPr>
          <a:xfrm>
            <a:off x="0" y="4681058"/>
            <a:ext cx="59436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ea typeface="KaiTi" panose="02010609060101010101" pitchFamily="49" charset="-122"/>
                <a:cs typeface="Times New Roman" panose="02020603050405020304" pitchFamily="18" charset="0"/>
              </a:rPr>
              <a:t>多数教堂以吸引旅客为主</a:t>
            </a:r>
            <a:endParaRPr lang="en-US" altLang="zh-CN" sz="3200" dirty="0"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6B886F-2215-42F2-9D1A-DA8ED0D276A1}"/>
              </a:ext>
            </a:extLst>
          </p:cNvPr>
          <p:cNvSpPr/>
          <p:nvPr/>
        </p:nvSpPr>
        <p:spPr>
          <a:xfrm>
            <a:off x="6096000" y="1834148"/>
            <a:ext cx="6096000" cy="55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皮尤报告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PEW 10/2019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6A5A3B-7F4D-414F-9561-5E431214F6FA}"/>
              </a:ext>
            </a:extLst>
          </p:cNvPr>
          <p:cNvSpPr/>
          <p:nvPr/>
        </p:nvSpPr>
        <p:spPr>
          <a:xfrm>
            <a:off x="6096000" y="2390967"/>
            <a:ext cx="6096000" cy="55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自称基督徒比例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AD58AA-3F30-4C13-89F1-8FBF50CA63B4}"/>
              </a:ext>
            </a:extLst>
          </p:cNvPr>
          <p:cNvSpPr/>
          <p:nvPr/>
        </p:nvSpPr>
        <p:spPr>
          <a:xfrm>
            <a:off x="6096000" y="2947786"/>
            <a:ext cx="609600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2800" dirty="0">
                <a:ea typeface="KaiTi" panose="02010609060101010101" pitchFamily="49" charset="-122"/>
              </a:rPr>
              <a:t>2009 </a:t>
            </a:r>
            <a:r>
              <a:rPr lang="en-US" altLang="zh-CN" sz="4400" b="1" dirty="0">
                <a:ea typeface="KaiTi" panose="02010609060101010101" pitchFamily="49" charset="-122"/>
              </a:rPr>
              <a:t>77%</a:t>
            </a:r>
            <a:endParaRPr lang="en-US" altLang="zh-CN" sz="2800" b="1" dirty="0">
              <a:solidFill>
                <a:schemeClr val="bg2"/>
              </a:solidFill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57CE27-A57B-4B6A-87FF-096D4A554634}"/>
              </a:ext>
            </a:extLst>
          </p:cNvPr>
          <p:cNvSpPr/>
          <p:nvPr/>
        </p:nvSpPr>
        <p:spPr>
          <a:xfrm>
            <a:off x="6096000" y="3811945"/>
            <a:ext cx="609600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2800" dirty="0">
                <a:ea typeface="KaiTi" panose="02010609060101010101" pitchFamily="49" charset="-122"/>
              </a:rPr>
              <a:t>2019 </a:t>
            </a:r>
            <a:r>
              <a:rPr lang="en-US" altLang="zh-CN" sz="4400" b="1" dirty="0">
                <a:ea typeface="KaiTi" panose="02010609060101010101" pitchFamily="49" charset="-122"/>
              </a:rPr>
              <a:t>65%</a:t>
            </a:r>
            <a:endParaRPr lang="en-US" altLang="zh-CN" sz="2800" b="1" dirty="0"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F1DC7-E93E-4F9A-8230-6F92095B4CE3}"/>
              </a:ext>
            </a:extLst>
          </p:cNvPr>
          <p:cNvSpPr/>
          <p:nvPr/>
        </p:nvSpPr>
        <p:spPr>
          <a:xfrm>
            <a:off x="6096000" y="4522483"/>
            <a:ext cx="609600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千禧一代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(80/90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后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400" b="1" dirty="0">
                <a:ea typeface="KaiTi" panose="02010609060101010101" pitchFamily="49" charset="-122"/>
              </a:rPr>
              <a:t>49%</a:t>
            </a:r>
          </a:p>
        </p:txBody>
      </p:sp>
    </p:spTree>
    <p:extLst>
      <p:ext uri="{BB962C8B-B14F-4D97-AF65-F5344CB8AC3E}">
        <p14:creationId xmlns:p14="http://schemas.microsoft.com/office/powerpoint/2010/main" val="38540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BB0029-4E7F-4FAC-9E6B-360BBFCEB8C0}"/>
              </a:ext>
            </a:extLst>
          </p:cNvPr>
          <p:cNvSpPr/>
          <p:nvPr/>
        </p:nvSpPr>
        <p:spPr>
          <a:xfrm>
            <a:off x="2" y="331957"/>
            <a:ext cx="12191998" cy="61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600" u="sng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华人教会的光景</a:t>
            </a:r>
            <a:endParaRPr lang="en-US" altLang="zh-CN" sz="36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E6563F-FBE0-4F76-994A-BFEFFE0F81FC}"/>
              </a:ext>
            </a:extLst>
          </p:cNvPr>
          <p:cNvSpPr/>
          <p:nvPr/>
        </p:nvSpPr>
        <p:spPr>
          <a:xfrm>
            <a:off x="0" y="1137996"/>
            <a:ext cx="12191998" cy="5568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华二代流失问题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CDB930-7985-4645-A283-9A717C68971D}"/>
              </a:ext>
            </a:extLst>
          </p:cNvPr>
          <p:cNvSpPr/>
          <p:nvPr/>
        </p:nvSpPr>
        <p:spPr>
          <a:xfrm>
            <a:off x="0" y="1886006"/>
            <a:ext cx="12192000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美国教会：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2006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盖洛普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Gallop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Poll </a:t>
            </a:r>
            <a:r>
              <a:rPr lang="en-US" altLang="zh-CN" sz="4400" b="1" dirty="0">
                <a:ea typeface="KaiTi" panose="02010609060101010101" pitchFamily="49" charset="-122"/>
              </a:rPr>
              <a:t>&gt;40%</a:t>
            </a:r>
            <a:endParaRPr lang="en-US" altLang="zh-CN" sz="3200" b="1" dirty="0"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D56C6D-6B36-4699-8367-12E848EC3B44}"/>
              </a:ext>
            </a:extLst>
          </p:cNvPr>
          <p:cNvSpPr/>
          <p:nvPr/>
        </p:nvSpPr>
        <p:spPr>
          <a:xfrm>
            <a:off x="-2" y="2861899"/>
            <a:ext cx="12192000" cy="84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华人教会：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2016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Esther Liu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调研报告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4800" b="1" dirty="0">
                <a:ea typeface="KaiTi" panose="02010609060101010101" pitchFamily="49" charset="-122"/>
              </a:rPr>
              <a:t>80-90%</a:t>
            </a:r>
            <a:endParaRPr lang="en-US" altLang="zh-CN" sz="3200" b="1" dirty="0"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7469F-F67C-4A70-9869-8FAAB03B9319}"/>
              </a:ext>
            </a:extLst>
          </p:cNvPr>
          <p:cNvSpPr/>
          <p:nvPr/>
        </p:nvSpPr>
        <p:spPr>
          <a:xfrm>
            <a:off x="-2" y="3900694"/>
            <a:ext cx="12191998" cy="5568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西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Cary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植堂面对的挑战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6D1FF-AAEF-4DA3-B567-725EAB7652B3}"/>
              </a:ext>
            </a:extLst>
          </p:cNvPr>
          <p:cNvSpPr/>
          <p:nvPr/>
        </p:nvSpPr>
        <p:spPr>
          <a:xfrm>
            <a:off x="0" y="4648704"/>
            <a:ext cx="12191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清晰的呼召和异象！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EE3BA-C8A5-4D51-8957-C7C99044F048}"/>
              </a:ext>
            </a:extLst>
          </p:cNvPr>
          <p:cNvSpPr/>
          <p:nvPr/>
        </p:nvSpPr>
        <p:spPr>
          <a:xfrm>
            <a:off x="4" y="5424669"/>
            <a:ext cx="12191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福音硬土：学业有成，生活安逸，大多听过福音，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34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 animBg="1"/>
      <p:bldP spid="3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BB0029-4E7F-4FAC-9E6B-360BBFCEB8C0}"/>
              </a:ext>
            </a:extLst>
          </p:cNvPr>
          <p:cNvSpPr/>
          <p:nvPr/>
        </p:nvSpPr>
        <p:spPr>
          <a:xfrm>
            <a:off x="2" y="331957"/>
            <a:ext cx="12191998" cy="614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600" u="sng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总结</a:t>
            </a:r>
            <a:endParaRPr lang="en-US" altLang="zh-CN" sz="3600" u="sng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C6D1FF-AAEF-4DA3-B567-725EAB7652B3}"/>
              </a:ext>
            </a:extLst>
          </p:cNvPr>
          <p:cNvSpPr/>
          <p:nvPr/>
        </p:nvSpPr>
        <p:spPr>
          <a:xfrm>
            <a:off x="0" y="1182013"/>
            <a:ext cx="12191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教会面临的挑战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围困中的耶路撒冷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EE3BA-C8A5-4D51-8957-C7C99044F048}"/>
              </a:ext>
            </a:extLst>
          </p:cNvPr>
          <p:cNvSpPr/>
          <p:nvPr/>
        </p:nvSpPr>
        <p:spPr>
          <a:xfrm>
            <a:off x="0" y="2001996"/>
            <a:ext cx="12191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以人为本的后现代主义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 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亚述王的劝降和威胁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343A8-B9FB-4702-BD36-AE85574F24F6}"/>
              </a:ext>
            </a:extLst>
          </p:cNvPr>
          <p:cNvSpPr/>
          <p:nvPr/>
        </p:nvSpPr>
        <p:spPr>
          <a:xfrm>
            <a:off x="0" y="2821979"/>
            <a:ext cx="12191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愿我们像希西家王进入神的殿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43C3E8-8ED6-49A9-ADDD-1AAF6102FDCF}"/>
              </a:ext>
            </a:extLst>
          </p:cNvPr>
          <p:cNvSpPr/>
          <p:nvPr/>
        </p:nvSpPr>
        <p:spPr>
          <a:xfrm>
            <a:off x="0" y="3641962"/>
            <a:ext cx="12191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在神面前展开书信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DBE182-57E9-46CF-B9AE-DDA6A65E80C8}"/>
              </a:ext>
            </a:extLst>
          </p:cNvPr>
          <p:cNvSpPr/>
          <p:nvPr/>
        </p:nvSpPr>
        <p:spPr>
          <a:xfrm>
            <a:off x="0" y="4461945"/>
            <a:ext cx="12191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按照神的荣耀和应许扬声祷告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9C547A-1A18-4329-8D3C-BBCCF430C8C9}"/>
              </a:ext>
            </a:extLst>
          </p:cNvPr>
          <p:cNvSpPr/>
          <p:nvPr/>
        </p:nvSpPr>
        <p:spPr>
          <a:xfrm>
            <a:off x="4" y="5281928"/>
            <a:ext cx="12191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与神同工打那美好的仗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49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D7F1-A8D7-4285-B1ED-F7455817E8CA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你，惟有你</a:t>
            </a:r>
            <a:endParaRPr lang="en-US" sz="88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702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DD27B-ADC1-4C94-A3B5-4DF9D604310A}"/>
              </a:ext>
            </a:extLst>
          </p:cNvPr>
          <p:cNvSpPr/>
          <p:nvPr/>
        </p:nvSpPr>
        <p:spPr>
          <a:xfrm>
            <a:off x="791592" y="615018"/>
            <a:ext cx="10608816" cy="2195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希西家王十四年，亚述王西拿基立，上来攻击犹大的一切坚固城，将城攻取。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亚述王从拉吉差遣拉伯沙基，率领大军，往耶路撒冷到希西家王那里去。他就站在上池的水沟旁，在漂布地的大路上。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『36:1-2』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1" y="0"/>
            <a:ext cx="8758676" cy="1083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希西家王十四年，亚述王西拿基立，</a:t>
            </a:r>
            <a:r>
              <a:rPr lang="zh-CN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上来攻击犹大的一切坚固城，将城攻取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36:1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A close up of a brick building&#10;&#10;Description automatically generated">
            <a:extLst>
              <a:ext uri="{FF2B5EF4-FFF2-40B4-BE49-F238E27FC236}">
                <a16:creationId xmlns:a16="http://schemas.microsoft.com/office/drawing/2014/main" id="{5381CAD0-5032-4D1A-9E78-CE9D6577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25" y="0"/>
            <a:ext cx="3292475" cy="628204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99ECBCE-FEBE-4ADF-ABE6-DB4CCEEBF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19859"/>
            <a:ext cx="8746745" cy="149277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F4C004B3-1388-427F-B819-FF057426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2" y="3848738"/>
            <a:ext cx="8758676" cy="121243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3137E-0681-4395-9A08-CB82AED340AB}"/>
              </a:ext>
            </a:extLst>
          </p:cNvPr>
          <p:cNvSpPr txBox="1"/>
          <p:nvPr/>
        </p:nvSpPr>
        <p:spPr>
          <a:xfrm>
            <a:off x="8887593" y="6272256"/>
            <a:ext cx="330440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西拿基立多角柱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(Prism)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309FF5-4B95-42FF-A0F0-8B4E72EBC6BA}"/>
              </a:ext>
            </a:extLst>
          </p:cNvPr>
          <p:cNvSpPr/>
          <p:nvPr/>
        </p:nvSpPr>
        <p:spPr>
          <a:xfrm>
            <a:off x="-11932" y="5697273"/>
            <a:ext cx="8746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角柱记载：占领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46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座城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61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1" y="0"/>
            <a:ext cx="4476992" cy="2137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亚述王从</a:t>
            </a:r>
            <a:r>
              <a:rPr lang="zh-CN" altLang="en-US" sz="32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拉吉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差遣</a:t>
            </a:r>
            <a:r>
              <a:rPr lang="zh-CN" altLang="en-US" sz="3200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拉伯沙基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，率领大军，往</a:t>
            </a:r>
            <a:r>
              <a:rPr lang="zh-CN" altLang="en-US" sz="32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耶路撒冷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到希西家王那里去。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36:2a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F1934-F2C3-410C-84FE-B996FF66D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76993" y="-13974"/>
            <a:ext cx="7707087" cy="687197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A0DCB5E-B9BC-469E-BDEE-7F05ABB9BB62}"/>
              </a:ext>
            </a:extLst>
          </p:cNvPr>
          <p:cNvSpPr/>
          <p:nvPr/>
        </p:nvSpPr>
        <p:spPr>
          <a:xfrm>
            <a:off x="7791058" y="4593373"/>
            <a:ext cx="221156" cy="227171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DE5D357-621E-4960-BE48-796C749D5143}"/>
              </a:ext>
            </a:extLst>
          </p:cNvPr>
          <p:cNvSpPr/>
          <p:nvPr/>
        </p:nvSpPr>
        <p:spPr>
          <a:xfrm>
            <a:off x="9561610" y="3308427"/>
            <a:ext cx="221156" cy="227171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09F072-167E-409B-A3AB-58DC7FE862E4}"/>
              </a:ext>
            </a:extLst>
          </p:cNvPr>
          <p:cNvSpPr txBox="1"/>
          <p:nvPr/>
        </p:nvSpPr>
        <p:spPr>
          <a:xfrm>
            <a:off x="0" y="4706958"/>
            <a:ext cx="4476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拉吉  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 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耶路撒冷</a:t>
            </a:r>
            <a:endParaRPr lang="en-US" altLang="zh-CN" sz="3600" dirty="0">
              <a:latin typeface="KaiTi" panose="02010609060101010101" pitchFamily="49" charset="-122"/>
              <a:ea typeface="KaiTi" panose="02010609060101010101" pitchFamily="49" charset="-122"/>
              <a:sym typeface="Wingdings" panose="05000000000000000000" pitchFamily="2" charset="2"/>
            </a:endParaRPr>
          </a:p>
          <a:p>
            <a:pPr algn="ctr"/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西拿基立  拉伯沙基           希西家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A8247C66-5B65-4676-972E-39B5AC049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2766" y="3535598"/>
            <a:ext cx="1507385" cy="461665"/>
          </a:xfrm>
          <a:prstGeom prst="wedgeRectCallout">
            <a:avLst>
              <a:gd name="adj1" fmla="val -55452"/>
              <a:gd name="adj2" fmla="val -7216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耶路撒冷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6A54DE6-5C23-450C-8370-F4E873A7D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3031" y="3873820"/>
            <a:ext cx="1029447" cy="461665"/>
          </a:xfrm>
          <a:prstGeom prst="wedgeRectCallout">
            <a:avLst>
              <a:gd name="adj1" fmla="val 56940"/>
              <a:gd name="adj2" fmla="val 11466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40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拉吉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0A33B9-5E9D-4EA3-8014-999BD86F3560}"/>
              </a:ext>
            </a:extLst>
          </p:cNvPr>
          <p:cNvSpPr/>
          <p:nvPr/>
        </p:nvSpPr>
        <p:spPr>
          <a:xfrm>
            <a:off x="9590600" y="172336"/>
            <a:ext cx="221156" cy="227171"/>
          </a:xfrm>
          <a:prstGeom prst="ellipse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3D3C619F-5B12-4EB4-807D-D99596A75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1756" y="384185"/>
            <a:ext cx="1507385" cy="461665"/>
          </a:xfrm>
          <a:prstGeom prst="wedgeRectCallout">
            <a:avLst>
              <a:gd name="adj1" fmla="val -55452"/>
              <a:gd name="adj2" fmla="val -72162"/>
            </a:avLst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撒玛利亚</a:t>
            </a:r>
            <a:endParaRPr lang="zh-TW" alt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72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2" grpId="0" animBg="1"/>
      <p:bldP spid="35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1999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希西家王十四年，亚述王西拿基立，上来攻击犹大的一切坚固城，将城攻取。</a:t>
            </a:r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亚述王从</a:t>
            </a:r>
            <a:r>
              <a:rPr lang="zh-CN" altLang="en-US" sz="32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拉吉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差遣拉伯沙基，率领大军，往耶路撒冷到希西家王那里去。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36:1-2a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346FE2-7A10-4B91-840C-E666ACF59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338" y="1610697"/>
            <a:ext cx="3102016" cy="470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791A70-1C18-4298-9AEC-7DBE46678E61}"/>
              </a:ext>
            </a:extLst>
          </p:cNvPr>
          <p:cNvSpPr txBox="1"/>
          <p:nvPr/>
        </p:nvSpPr>
        <p:spPr>
          <a:xfrm>
            <a:off x="159338" y="6307131"/>
            <a:ext cx="1168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尼尼微亚述皇宫浮雕：拉吉之役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14C45DE-2625-4650-A71F-4E9F46B72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8134" y="1610697"/>
            <a:ext cx="4850005" cy="469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523E6AB-03AF-4839-93EF-83A3DC75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24" y="1610697"/>
            <a:ext cx="3418439" cy="469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15E04-6991-4E79-865B-9D1A57242D4F}"/>
              </a:ext>
            </a:extLst>
          </p:cNvPr>
          <p:cNvSpPr txBox="1"/>
          <p:nvPr/>
        </p:nvSpPr>
        <p:spPr>
          <a:xfrm>
            <a:off x="904354" y="5812109"/>
            <a:ext cx="16119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攻城装甲装备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D4224F-07F9-4FBC-AE3C-5DB077ED48C2}"/>
              </a:ext>
            </a:extLst>
          </p:cNvPr>
          <p:cNvSpPr txBox="1"/>
          <p:nvPr/>
        </p:nvSpPr>
        <p:spPr>
          <a:xfrm>
            <a:off x="8733040" y="5821299"/>
            <a:ext cx="1660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掳掠犹大民众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96136-544B-4FFC-8959-D29D99291EE1}"/>
              </a:ext>
            </a:extLst>
          </p:cNvPr>
          <p:cNvSpPr txBox="1"/>
          <p:nvPr/>
        </p:nvSpPr>
        <p:spPr>
          <a:xfrm>
            <a:off x="4111243" y="5816833"/>
            <a:ext cx="2167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抵抗首领尸首示众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5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他就站在</a:t>
            </a:r>
            <a:r>
              <a:rPr lang="zh-CN" altLang="en-US" sz="32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上池的水沟旁，在漂布地的大路上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36:2b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721356-CA82-4EE8-B884-F4372673482F}"/>
              </a:ext>
            </a:extLst>
          </p:cNvPr>
          <p:cNvSpPr/>
          <p:nvPr/>
        </p:nvSpPr>
        <p:spPr>
          <a:xfrm>
            <a:off x="0" y="1995210"/>
            <a:ext cx="12192000" cy="1083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耶和华对以赛亚说，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到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上池的水沟头，在漂布地的大路上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，去迎接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亚哈斯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『7:3』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C2C5F-B171-47D7-BEDB-36DED03BF43E}"/>
              </a:ext>
            </a:extLst>
          </p:cNvPr>
          <p:cNvSpPr/>
          <p:nvPr/>
        </p:nvSpPr>
        <p:spPr>
          <a:xfrm>
            <a:off x="0" y="912678"/>
            <a:ext cx="12192000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en-US" sz="4400" b="1" dirty="0">
                <a:ea typeface="KaiTi" panose="02010609060101010101" pitchFamily="49" charset="-122"/>
                <a:cs typeface="Times New Roman" panose="02020603050405020304" pitchFamily="18" charset="0"/>
              </a:rPr>
              <a:t>33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年前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FF671D-0BBD-40DD-B8EC-F2F602992B7D}"/>
              </a:ext>
            </a:extLst>
          </p:cNvPr>
          <p:cNvSpPr/>
          <p:nvPr/>
        </p:nvSpPr>
        <p:spPr>
          <a:xfrm>
            <a:off x="0" y="3376798"/>
            <a:ext cx="12192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你要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谨慎安静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不要</a:t>
            </a:r>
            <a:r>
              <a:rPr lang="en-US" altLang="zh-CN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害怕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EB88A-2ACD-469B-94F2-2F8BD43E7D29}"/>
              </a:ext>
            </a:extLst>
          </p:cNvPr>
          <p:cNvSpPr/>
          <p:nvPr/>
        </p:nvSpPr>
        <p:spPr>
          <a:xfrm>
            <a:off x="0" y="4231447"/>
            <a:ext cx="12192000" cy="101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称臣：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你的仆人，你的儿子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奉送金银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| 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照搬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亚兰祭坛</a:t>
            </a:r>
            <a:endParaRPr lang="en-US" altLang="zh-CN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王下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7-8</a:t>
            </a: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E4832-8724-481A-85C2-781A25C9D37C}"/>
              </a:ext>
            </a:extLst>
          </p:cNvPr>
          <p:cNvSpPr/>
          <p:nvPr/>
        </p:nvSpPr>
        <p:spPr>
          <a:xfrm>
            <a:off x="0" y="5541416"/>
            <a:ext cx="12192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神是轻慢不得的。人种的是什么，收的也是什么。</a:t>
            </a:r>
            <a:r>
              <a:rPr lang="en-US" altLang="zh-CN" sz="320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zh-CN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加</a:t>
            </a:r>
            <a:r>
              <a:rPr lang="en-US" sz="320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320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320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en-US" altLang="zh-CN" sz="320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57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DD27B-ADC1-4C94-A3B5-4DF9D604310A}"/>
              </a:ext>
            </a:extLst>
          </p:cNvPr>
          <p:cNvSpPr/>
          <p:nvPr/>
        </p:nvSpPr>
        <p:spPr>
          <a:xfrm>
            <a:off x="791592" y="526241"/>
            <a:ext cx="106088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拉伯沙基对他们说，你们去告诉希西家说，亚述大王如此说，你所倚靠的有什么可仗赖的呢？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你说，有打仗的计谋和能力。我看不过是虚话，你到底倚靠谁，才背叛我呢？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看哪，你所倚靠的埃及，是那压伤的苇杖，人若靠这杖，就必刺透他的手。埃及王法老向一切倚靠他的人，也是这样。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你若对我说，我们倚靠耶和华我们的神。希西家岂不是将神的丘坛，和祭坛废去，且对犹大和耶路撒冷的人说，你们当在这坛前敬拜吗？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现在你把当头给我主亚述王，我给你二千匹马，看你这一面骑马的人够不够。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若不然，怎能打败我主臣仆中最小的军长呢？你竟倚靠埃及的战车马兵吗？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现在我上来攻击毁灭这地，岂没有耶和华的意思吗？耶和华吩咐我说，你上去攻击毁灭这地吧。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</a:rPr>
              <a:t>『36:4-10』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14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DCA92D-44F1-4C8D-8B1A-500671DCA820}"/>
              </a:ext>
            </a:extLst>
          </p:cNvPr>
          <p:cNvSpPr/>
          <p:nvPr/>
        </p:nvSpPr>
        <p:spPr>
          <a:xfrm>
            <a:off x="0" y="0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拉伯沙基对他们说，你们去告诉希西家说，亚述大王如此说，你所倚靠的有什么可仗赖的呢？</a:t>
            </a:r>
            <a:r>
              <a:rPr lang="en-US" altLang="zh-CN" sz="32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36:4-10</a:t>
            </a:r>
            <a:r>
              <a:rPr lang="en-US" altLang="zh-CN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A40D57-D297-49CD-A4A1-D7BAEF67C956}"/>
              </a:ext>
            </a:extLst>
          </p:cNvPr>
          <p:cNvSpPr/>
          <p:nvPr/>
        </p:nvSpPr>
        <p:spPr>
          <a:xfrm>
            <a:off x="0" y="1361302"/>
            <a:ext cx="12192000" cy="57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u="sng" dirty="0">
                <a:latin typeface="KaiTi" panose="02010609060101010101" pitchFamily="49" charset="-122"/>
                <a:ea typeface="KaiTi" panose="02010609060101010101" pitchFamily="49" charset="-122"/>
              </a:rPr>
              <a:t>逻辑缜密的劝降书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sym typeface="Wingdings" panose="05000000000000000000" pitchFamily="2" charset="2"/>
              </a:rPr>
              <a:t> “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不战而屈人之兵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4459DC-C5EA-4B93-A3DF-C8F440BEFE2A}"/>
              </a:ext>
            </a:extLst>
          </p:cNvPr>
          <p:cNvSpPr/>
          <p:nvPr/>
        </p:nvSpPr>
        <p:spPr>
          <a:xfrm>
            <a:off x="0" y="2115334"/>
            <a:ext cx="12192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核心问题：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你到底依靠什么？</a:t>
            </a:r>
            <a:endParaRPr lang="en-US" sz="32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40982-8484-4007-ADCA-B4A8A485478F}"/>
              </a:ext>
            </a:extLst>
          </p:cNvPr>
          <p:cNvSpPr/>
          <p:nvPr/>
        </p:nvSpPr>
        <p:spPr>
          <a:xfrm>
            <a:off x="0" y="2849424"/>
            <a:ext cx="6096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一、靠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计谋和能力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F22323-1076-46C9-9DE7-EAF91B86FDE3}"/>
              </a:ext>
            </a:extLst>
          </p:cNvPr>
          <p:cNvSpPr/>
          <p:nvPr/>
        </p:nvSpPr>
        <p:spPr>
          <a:xfrm>
            <a:off x="0" y="3583514"/>
            <a:ext cx="6096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二、靠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埃及等盟国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478626-AFD2-47ED-AE86-8E4034448804}"/>
              </a:ext>
            </a:extLst>
          </p:cNvPr>
          <p:cNvSpPr/>
          <p:nvPr/>
        </p:nvSpPr>
        <p:spPr>
          <a:xfrm>
            <a:off x="0" y="4363119"/>
            <a:ext cx="6096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三、靠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自己的军力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28B59-0834-4D31-BCC4-8E2BC7270B96}"/>
              </a:ext>
            </a:extLst>
          </p:cNvPr>
          <p:cNvSpPr/>
          <p:nvPr/>
        </p:nvSpPr>
        <p:spPr>
          <a:xfrm>
            <a:off x="0" y="5218288"/>
            <a:ext cx="6096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四、靠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你耶和华神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70CBD-D1A0-4335-932F-F1BC8ACA1490}"/>
              </a:ext>
            </a:extLst>
          </p:cNvPr>
          <p:cNvSpPr/>
          <p:nvPr/>
        </p:nvSpPr>
        <p:spPr>
          <a:xfrm>
            <a:off x="0" y="5963541"/>
            <a:ext cx="6096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五、</a:t>
            </a:r>
            <a:r>
              <a:rPr lang="zh-CN" altLang="en-US" sz="3200" b="1" dirty="0">
                <a:latin typeface="KaiTi" panose="02010609060101010101" pitchFamily="49" charset="-122"/>
                <a:ea typeface="KaiTi" panose="02010609060101010101" pitchFamily="49" charset="-122"/>
              </a:rPr>
              <a:t>我乃是奉神旨意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！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30D25-2759-4E2B-8791-6C1E5687E525}"/>
              </a:ext>
            </a:extLst>
          </p:cNvPr>
          <p:cNvSpPr/>
          <p:nvPr/>
        </p:nvSpPr>
        <p:spPr>
          <a:xfrm>
            <a:off x="6096000" y="2849424"/>
            <a:ext cx="6096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不过是虚话！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600E35-A518-4B8E-A72F-FA9E025ADCEA}"/>
              </a:ext>
            </a:extLst>
          </p:cNvPr>
          <p:cNvSpPr/>
          <p:nvPr/>
        </p:nvSpPr>
        <p:spPr>
          <a:xfrm>
            <a:off x="6096000" y="3632993"/>
            <a:ext cx="6096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压伤的苇杖！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坐而不动，徒然无益</a:t>
            </a:r>
            <a:r>
              <a:rPr lang="en-US" altLang="zh-CN" sz="1400" dirty="0">
                <a:latin typeface="KaiTi" panose="02010609060101010101" pitchFamily="49" charset="-122"/>
                <a:ea typeface="KaiTi" panose="02010609060101010101" pitchFamily="49" charset="-122"/>
              </a:rPr>
              <a:t>『</a:t>
            </a:r>
            <a:r>
              <a:rPr lang="en-US" sz="1400" dirty="0">
                <a:latin typeface="KaiTi" panose="02010609060101010101" pitchFamily="49" charset="-122"/>
                <a:ea typeface="KaiTi" panose="02010609060101010101" pitchFamily="49" charset="-122"/>
              </a:rPr>
              <a:t>30</a:t>
            </a:r>
            <a:r>
              <a:rPr lang="zh-CN" altLang="en-US" sz="14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sz="14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en-US" altLang="zh-CN" sz="14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828AA5-D068-4923-A77E-2278A63BFD4C}"/>
              </a:ext>
            </a:extLst>
          </p:cNvPr>
          <p:cNvSpPr/>
          <p:nvPr/>
        </p:nvSpPr>
        <p:spPr>
          <a:xfrm>
            <a:off x="6096000" y="4416562"/>
            <a:ext cx="6096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给你两千匹马，你都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sz="44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8624C5-4746-4B3E-988E-D7F4C5296907}"/>
              </a:ext>
            </a:extLst>
          </p:cNvPr>
          <p:cNvSpPr/>
          <p:nvPr/>
        </p:nvSpPr>
        <p:spPr>
          <a:xfrm>
            <a:off x="6096000" y="5200131"/>
            <a:ext cx="6096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王废了丘坛，还靠神</a:t>
            </a:r>
            <a:r>
              <a:rPr lang="en-US" altLang="zh-CN" sz="32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挑拨王和民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1E2E7-3BC4-4453-93CF-D1BC7746A7EC}"/>
              </a:ext>
            </a:extLst>
          </p:cNvPr>
          <p:cNvSpPr/>
          <p:nvPr/>
        </p:nvSpPr>
        <p:spPr>
          <a:xfrm>
            <a:off x="6096000" y="5963541"/>
            <a:ext cx="6096000" cy="55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亚述是我怒气的棍</a:t>
            </a:r>
            <a:r>
              <a:rPr lang="en-US" altLang="zh-CN" sz="16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我要打发他</a:t>
            </a:r>
            <a:r>
              <a:rPr lang="en-US" altLang="zh-CN" sz="1600" dirty="0">
                <a:latin typeface="KaiTi" panose="02010609060101010101" pitchFamily="49" charset="-122"/>
                <a:ea typeface="KaiTi" panose="02010609060101010101" pitchFamily="49" charset="-122"/>
              </a:rPr>
              <a:t>…『</a:t>
            </a:r>
            <a:r>
              <a:rPr lang="en-US" sz="1600" dirty="0">
                <a:latin typeface="KaiTi" panose="02010609060101010101" pitchFamily="49" charset="-122"/>
                <a:ea typeface="KaiTi" panose="02010609060101010101" pitchFamily="49" charset="-122"/>
              </a:rPr>
              <a:t>10:5-6a</a:t>
            </a:r>
            <a:r>
              <a:rPr lang="en-US" altLang="zh-CN" sz="1600" dirty="0">
                <a:latin typeface="KaiTi" panose="02010609060101010101" pitchFamily="49" charset="-122"/>
                <a:ea typeface="KaiTi" panose="02010609060101010101" pitchFamily="49" charset="-122"/>
              </a:rPr>
              <a:t>』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4130</Words>
  <Application>Microsoft Office PowerPoint</Application>
  <PresentationFormat>Widescreen</PresentationFormat>
  <Paragraphs>169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KaiTi</vt:lpstr>
      <vt:lpstr>Arial</vt:lpstr>
      <vt:lpstr>Calibri</vt:lpstr>
      <vt:lpstr>Calibri Light</vt:lpstr>
      <vt:lpstr>Consolas</vt:lpstr>
      <vt:lpstr>office theme</vt:lpstr>
      <vt:lpstr>你，惟有你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你，唯有你</dc:title>
  <dc:creator>Yonghuan Cao</dc:creator>
  <cp:lastModifiedBy>Yonghuan Cao</cp:lastModifiedBy>
  <cp:revision>3</cp:revision>
  <dcterms:created xsi:type="dcterms:W3CDTF">2020-02-21T15:37:07Z</dcterms:created>
  <dcterms:modified xsi:type="dcterms:W3CDTF">2020-02-23T19:15:26Z</dcterms:modified>
</cp:coreProperties>
</file>