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40"/>
  </p:notesMasterIdLst>
  <p:sldIdLst>
    <p:sldId id="893" r:id="rId6"/>
    <p:sldId id="1138" r:id="rId7"/>
    <p:sldId id="1246" r:id="rId8"/>
    <p:sldId id="1247" r:id="rId9"/>
    <p:sldId id="1248" r:id="rId10"/>
    <p:sldId id="1137" r:id="rId11"/>
    <p:sldId id="1104" r:id="rId12"/>
    <p:sldId id="1249" r:id="rId13"/>
    <p:sldId id="1250" r:id="rId14"/>
    <p:sldId id="1190" r:id="rId15"/>
    <p:sldId id="1251" r:id="rId16"/>
    <p:sldId id="1252" r:id="rId17"/>
    <p:sldId id="1020" r:id="rId18"/>
    <p:sldId id="1253" r:id="rId19"/>
    <p:sldId id="1054" r:id="rId20"/>
    <p:sldId id="1244" r:id="rId21"/>
    <p:sldId id="1258" r:id="rId22"/>
    <p:sldId id="1259" r:id="rId23"/>
    <p:sldId id="1245" r:id="rId24"/>
    <p:sldId id="1260" r:id="rId25"/>
    <p:sldId id="1261" r:id="rId26"/>
    <p:sldId id="1262" r:id="rId27"/>
    <p:sldId id="1263" r:id="rId28"/>
    <p:sldId id="1254" r:id="rId29"/>
    <p:sldId id="1255" r:id="rId30"/>
    <p:sldId id="1264" r:id="rId31"/>
    <p:sldId id="1265" r:id="rId32"/>
    <p:sldId id="1256" r:id="rId33"/>
    <p:sldId id="1257" r:id="rId34"/>
    <p:sldId id="1266" r:id="rId35"/>
    <p:sldId id="1267" r:id="rId36"/>
    <p:sldId id="1268" r:id="rId37"/>
    <p:sldId id="891" r:id="rId38"/>
    <p:sldId id="11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9" d="100"/>
          <a:sy n="79" d="100"/>
        </p:scale>
        <p:origin x="108" y="6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92960-1CE5-46DF-AA74-40A0F75845CC}" type="datetimeFigureOut">
              <a:rPr lang="en-US" smtClean="0"/>
              <a:pPr/>
              <a:t>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6B3E5-248B-4B21-9696-877E8917F9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6B3E5-248B-4B21-9696-877E8917F9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883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6B3E5-248B-4B21-9696-877E8917F9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683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6B3E5-248B-4B21-9696-877E8917F9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7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6B3E5-248B-4B21-9696-877E8917F9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2381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6B3E5-248B-4B21-9696-877E8917F9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5628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6B3E5-248B-4B21-9696-877E8917F9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962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6B3E5-248B-4B21-9696-877E8917F9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DE03D-83EA-40C3-A7B5-507213037B3D}"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DE03D-83EA-40C3-A7B5-507213037B3D}" type="datetimeFigureOut">
              <a:rPr lang="en-US" smtClean="0"/>
              <a:pPr/>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DE03D-83EA-40C3-A7B5-507213037B3D}" type="datetimeFigureOut">
              <a:rPr lang="en-US" smtClean="0"/>
              <a:pPr/>
              <a:t>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DE03D-83EA-40C3-A7B5-507213037B3D}" type="datetimeFigureOut">
              <a:rPr lang="en-US" smtClean="0"/>
              <a:pPr/>
              <a:t>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pPr/>
              <a:t>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pPr/>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pPr/>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pPr/>
              <a:t>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solidFill>
                  <a:prstClr val="black">
                    <a:tint val="75000"/>
                  </a:prstClr>
                </a:solidFill>
              </a:rPr>
              <a:pPr/>
              <a:t>2/1/2020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5000"/>
            <a:ext cx="9144000" cy="440120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sz="7000" b="1" i="1" dirty="0">
                <a:latin typeface="Calibri"/>
              </a:rPr>
              <a:t>Holy God</a:t>
            </a:r>
            <a:r>
              <a:rPr lang="en-US" sz="7000" i="1" dirty="0">
                <a:latin typeface="Calibri"/>
              </a:rPr>
              <a:t>,</a:t>
            </a:r>
          </a:p>
          <a:p>
            <a:pPr algn="dist">
              <a:defRPr/>
            </a:pPr>
            <a:r>
              <a:rPr lang="zh-CN" altLang="en-US" sz="7000" b="1" i="1" dirty="0"/>
              <a:t>聖潔的神</a:t>
            </a:r>
            <a:r>
              <a:rPr lang="zh-CN" altLang="en-US" sz="7000" i="1" dirty="0"/>
              <a:t>，</a:t>
            </a:r>
            <a:endParaRPr lang="en-US" altLang="zh-CN" sz="7000" i="1" dirty="0"/>
          </a:p>
          <a:p>
            <a:pPr marL="0" marR="0" lvl="0" indent="0" algn="dist" defTabSz="914400" rtl="0" eaLnBrk="1" fontAlgn="auto" latinLnBrk="0" hangingPunct="1">
              <a:lnSpc>
                <a:spcPct val="100000"/>
              </a:lnSpc>
              <a:spcBef>
                <a:spcPts val="0"/>
              </a:spcBef>
              <a:spcAft>
                <a:spcPts val="0"/>
              </a:spcAft>
              <a:buClrTx/>
              <a:buSzTx/>
              <a:buFontTx/>
              <a:buNone/>
              <a:tabLst/>
              <a:defRPr/>
            </a:pPr>
            <a:r>
              <a:rPr lang="en-US" sz="7000" i="1" dirty="0">
                <a:latin typeface="Calibri"/>
              </a:rPr>
              <a:t>Send Me</a:t>
            </a:r>
          </a:p>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7000" i="1" dirty="0">
                <a:latin typeface="Calibri"/>
              </a:rPr>
              <a:t>差遣我</a:t>
            </a:r>
            <a:endParaRPr kumimoji="0" lang="en-US" sz="7000" i="1" u="none" strike="noStrike" kern="1200" cap="none" spc="0" normalizeH="0" baseline="0" noProof="0" dirty="0">
              <a:ln>
                <a:noFill/>
              </a:ln>
              <a:effectLst/>
              <a:uLnTx/>
              <a:uFillTx/>
              <a:latin typeface="Calibri"/>
            </a:endParaRPr>
          </a:p>
        </p:txBody>
      </p:sp>
      <p:sp>
        <p:nvSpPr>
          <p:cNvPr id="3" name="TextBox 2"/>
          <p:cNvSpPr txBox="1"/>
          <p:nvPr/>
        </p:nvSpPr>
        <p:spPr>
          <a:xfrm>
            <a:off x="0" y="304800"/>
            <a:ext cx="9144000" cy="1754326"/>
          </a:xfrm>
          <a:prstGeom prst="rect">
            <a:avLst/>
          </a:prstGeom>
          <a:noFill/>
        </p:spPr>
        <p:txBody>
          <a:bodyPr wrap="square" rtlCol="0">
            <a:spAutoFit/>
          </a:bodyPr>
          <a:lstStyle/>
          <a:p>
            <a:pPr lvl="0" algn="ctr"/>
            <a:r>
              <a:rPr kumimoji="0" lang="en-US" sz="36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Series: </a:t>
            </a:r>
            <a:r>
              <a:rPr lang="en-US" sz="3600" b="1" i="1" dirty="0">
                <a:solidFill>
                  <a:prstClr val="black">
                    <a:lumMod val="50000"/>
                    <a:lumOff val="50000"/>
                  </a:prstClr>
                </a:solidFill>
              </a:rPr>
              <a:t>Encounters with God (OT)</a:t>
            </a:r>
            <a:endParaRPr kumimoji="0" lang="en-US" sz="3600" b="1" i="1"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8064A2">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064A2">
                    <a:lumMod val="50000"/>
                  </a:srgbClr>
                </a:solidFill>
                <a:effectLst/>
                <a:uLnTx/>
                <a:uFillTx/>
                <a:latin typeface="Calibri"/>
                <a:ea typeface="+mn-ea"/>
                <a:cs typeface="+mn-cs"/>
              </a:rPr>
              <a:t>Isaiah </a:t>
            </a:r>
            <a:r>
              <a:rPr kumimoji="0" lang="zh-CN" altLang="en-US" sz="2800" b="1" i="0" u="none" strike="noStrike" kern="1200" cap="none" spc="0" normalizeH="0" baseline="0" noProof="0" dirty="0">
                <a:ln>
                  <a:noFill/>
                </a:ln>
                <a:solidFill>
                  <a:srgbClr val="8064A2">
                    <a:lumMod val="50000"/>
                  </a:srgbClr>
                </a:solidFill>
                <a:effectLst/>
                <a:uLnTx/>
                <a:uFillTx/>
                <a:latin typeface="Calibri"/>
                <a:ea typeface="+mn-ea"/>
                <a:cs typeface="+mn-cs"/>
              </a:rPr>
              <a:t>賽</a:t>
            </a:r>
            <a:r>
              <a:rPr kumimoji="0" lang="en-US" sz="3600" b="1" i="0" u="none" strike="noStrike" kern="1200" cap="none" spc="0" normalizeH="0" baseline="0" noProof="0" dirty="0">
                <a:ln>
                  <a:noFill/>
                </a:ln>
                <a:solidFill>
                  <a:srgbClr val="8064A2">
                    <a:lumMod val="50000"/>
                  </a:srgbClr>
                </a:solidFill>
                <a:effectLst/>
                <a:uLnTx/>
                <a:uFillTx/>
                <a:latin typeface="Calibri"/>
                <a:ea typeface="+mn-ea"/>
                <a:cs typeface="+mn-cs"/>
              </a:rPr>
              <a:t> </a:t>
            </a:r>
            <a:r>
              <a:rPr kumimoji="0" lang="en-US" altLang="zh-CN" sz="3600" b="1" i="0" u="none" strike="noStrike" kern="1200" cap="none" spc="0" normalizeH="0" baseline="0" noProof="0" dirty="0">
                <a:ln>
                  <a:noFill/>
                </a:ln>
                <a:solidFill>
                  <a:srgbClr val="8064A2">
                    <a:lumMod val="50000"/>
                  </a:srgbClr>
                </a:solidFill>
                <a:effectLst/>
                <a:uLnTx/>
                <a:uFillTx/>
                <a:latin typeface="Calibri"/>
                <a:ea typeface="+mn-ea"/>
                <a:cs typeface="+mn-cs"/>
              </a:rPr>
              <a:t>6</a:t>
            </a:r>
            <a:r>
              <a:rPr lang="en-US" altLang="zh-CN" sz="3600" b="1" dirty="0">
                <a:solidFill>
                  <a:srgbClr val="8064A2">
                    <a:lumMod val="50000"/>
                  </a:srgbClr>
                </a:solidFill>
                <a:latin typeface="Calibri"/>
              </a:rPr>
              <a:t>:1-13</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9144000" cy="3785652"/>
          </a:xfrm>
          <a:prstGeom prst="rect">
            <a:avLst/>
          </a:prstGeom>
          <a:noFill/>
        </p:spPr>
        <p:txBody>
          <a:bodyPr wrap="square" rtlCol="0">
            <a:spAutoFit/>
          </a:bodyPr>
          <a:lstStyle/>
          <a:p>
            <a:pPr lvl="0"/>
            <a:r>
              <a:rPr lang="en-US" altLang="zh-TW" sz="4000" dirty="0">
                <a:solidFill>
                  <a:prstClr val="white"/>
                </a:solidFill>
              </a:rPr>
              <a:t>1 </a:t>
            </a:r>
            <a:r>
              <a:rPr lang="zh-TW" altLang="en-US" sz="4000" dirty="0">
                <a:solidFill>
                  <a:prstClr val="white"/>
                </a:solidFill>
              </a:rPr>
              <a:t>當 烏 西 雅 王 崩 的 那 年 ， 我 見 主 坐 在 高 高 的 寶 座 上 。 他 的 衣 裳 垂 下 ， 遮 滿 聖 殿 。</a:t>
            </a:r>
            <a:r>
              <a:rPr lang="en-US" altLang="zh-TW" sz="4000" dirty="0">
                <a:solidFill>
                  <a:prstClr val="white"/>
                </a:solidFill>
              </a:rPr>
              <a:t>2 </a:t>
            </a:r>
            <a:r>
              <a:rPr lang="zh-TW" altLang="en-US" sz="4000" dirty="0">
                <a:solidFill>
                  <a:prstClr val="white"/>
                </a:solidFill>
              </a:rPr>
              <a:t>其 上 有 撒 拉 弗 侍 立 ， 各 有 六 個 翅 膀 ： 用 兩 個 翅 膀 遮 臉 ， 兩 個 翅 膀 遮 腳 ， 兩 個 翅 膀 飛 翔 ；</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A7736A3-42B7-463D-B8B1-FF2BA608E3B3}"/>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Isa </a:t>
            </a:r>
            <a:r>
              <a:rPr lang="zh-CN" altLang="en-US" sz="3200" dirty="0">
                <a:solidFill>
                  <a:prstClr val="white"/>
                </a:solidFill>
              </a:rPr>
              <a:t>賽 </a:t>
            </a:r>
            <a:r>
              <a:rPr lang="en-US" altLang="zh-CN" sz="3200" dirty="0">
                <a:solidFill>
                  <a:prstClr val="white"/>
                </a:solidFill>
              </a:rPr>
              <a:t>6</a:t>
            </a:r>
          </a:p>
        </p:txBody>
      </p:sp>
    </p:spTree>
    <p:extLst>
      <p:ext uri="{BB962C8B-B14F-4D97-AF65-F5344CB8AC3E}">
        <p14:creationId xmlns:p14="http://schemas.microsoft.com/office/powerpoint/2010/main" val="1113600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9144000" cy="2554545"/>
          </a:xfrm>
          <a:prstGeom prst="rect">
            <a:avLst/>
          </a:prstGeom>
          <a:noFill/>
        </p:spPr>
        <p:txBody>
          <a:bodyPr wrap="square" rtlCol="0">
            <a:spAutoFit/>
          </a:bodyPr>
          <a:lstStyle/>
          <a:p>
            <a:pPr lvl="0"/>
            <a:r>
              <a:rPr lang="en-US" altLang="zh-TW" sz="4000" dirty="0">
                <a:solidFill>
                  <a:prstClr val="white"/>
                </a:solidFill>
              </a:rPr>
              <a:t>3 </a:t>
            </a:r>
            <a:r>
              <a:rPr lang="zh-TW" altLang="en-US" sz="4000" dirty="0">
                <a:solidFill>
                  <a:prstClr val="white"/>
                </a:solidFill>
              </a:rPr>
              <a:t>彼 此 呼 喊 說 ： 聖 哉 ！ 聖 哉 ！ 聖 哉 ！ 萬 軍 之 耶 和 華 ； 他 的 榮 光 充 滿 全 地 ！</a:t>
            </a:r>
            <a:r>
              <a:rPr lang="en-US" altLang="zh-TW" sz="4000" dirty="0">
                <a:solidFill>
                  <a:prstClr val="white"/>
                </a:solidFill>
              </a:rPr>
              <a:t>4 </a:t>
            </a:r>
            <a:r>
              <a:rPr lang="zh-TW" altLang="en-US" sz="4000" dirty="0">
                <a:solidFill>
                  <a:prstClr val="white"/>
                </a:solidFill>
              </a:rPr>
              <a:t>因 呼 喊 者 的 聲 音 ， 門 檻 的 根 基 震 動 ， 殿 充 滿 了 煙 雲 。</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A7736A3-42B7-463D-B8B1-FF2BA608E3B3}"/>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Isa </a:t>
            </a:r>
            <a:r>
              <a:rPr lang="zh-CN" altLang="en-US" sz="3200" dirty="0">
                <a:solidFill>
                  <a:prstClr val="white"/>
                </a:solidFill>
              </a:rPr>
              <a:t>賽 </a:t>
            </a:r>
            <a:r>
              <a:rPr lang="en-US" altLang="zh-CN" sz="3200" dirty="0">
                <a:solidFill>
                  <a:prstClr val="white"/>
                </a:solidFill>
              </a:rPr>
              <a:t>6</a:t>
            </a:r>
          </a:p>
        </p:txBody>
      </p:sp>
    </p:spTree>
    <p:extLst>
      <p:ext uri="{BB962C8B-B14F-4D97-AF65-F5344CB8AC3E}">
        <p14:creationId xmlns:p14="http://schemas.microsoft.com/office/powerpoint/2010/main" val="2954416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9144000" cy="5632311"/>
          </a:xfrm>
          <a:prstGeom prst="rect">
            <a:avLst/>
          </a:prstGeom>
          <a:noFill/>
        </p:spPr>
        <p:txBody>
          <a:bodyPr wrap="square" rtlCol="0">
            <a:spAutoFit/>
          </a:bodyPr>
          <a:lstStyle/>
          <a:p>
            <a:pPr lvl="0"/>
            <a:r>
              <a:rPr lang="en-US" altLang="zh-TW" sz="4000" dirty="0">
                <a:solidFill>
                  <a:prstClr val="white"/>
                </a:solidFill>
              </a:rPr>
              <a:t>5 </a:t>
            </a:r>
            <a:r>
              <a:rPr lang="zh-TW" altLang="en-US" sz="4000" dirty="0">
                <a:solidFill>
                  <a:prstClr val="white"/>
                </a:solidFill>
              </a:rPr>
              <a:t>那 時 我 說 ： 禍 哉 ！ 我 滅 亡 了 ！ 因 為 我 是 嘴 唇 不 潔 的 人 ， 又 住 在 嘴 唇 不 潔 的 民 中 ， 又 因 我 眼 見 大 君 王 ─ 萬 軍 之 耶 和 華 。</a:t>
            </a:r>
            <a:r>
              <a:rPr lang="en-US" altLang="zh-TW" sz="4000" dirty="0">
                <a:solidFill>
                  <a:prstClr val="white"/>
                </a:solidFill>
              </a:rPr>
              <a:t>6 </a:t>
            </a:r>
            <a:r>
              <a:rPr lang="zh-TW" altLang="en-US" sz="4000" dirty="0">
                <a:solidFill>
                  <a:prstClr val="white"/>
                </a:solidFill>
              </a:rPr>
              <a:t>有 一 撒 拉 弗 飛 到 我 跟 前 ， 手 裡 拿 著 紅 炭 ， 是 用 火 剪 從 壇 上 取 下 來 的 ，</a:t>
            </a:r>
            <a:r>
              <a:rPr lang="en-US" altLang="zh-TW" sz="4000" dirty="0">
                <a:solidFill>
                  <a:prstClr val="white"/>
                </a:solidFill>
              </a:rPr>
              <a:t>7 </a:t>
            </a:r>
            <a:r>
              <a:rPr lang="zh-TW" altLang="en-US" sz="4000" dirty="0">
                <a:solidFill>
                  <a:prstClr val="white"/>
                </a:solidFill>
              </a:rPr>
              <a:t>將 炭 沾 我 的 口 ， 說 ： 看 哪 ， 這 炭 沾 了 你 的 嘴 ， 你 的 罪 孽 便 除 掉 ， 你 的 罪 惡 就 赦 免 了 。</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A7736A3-42B7-463D-B8B1-FF2BA608E3B3}"/>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Isa </a:t>
            </a:r>
            <a:r>
              <a:rPr lang="zh-CN" altLang="en-US" sz="3200" dirty="0">
                <a:solidFill>
                  <a:prstClr val="white"/>
                </a:solidFill>
              </a:rPr>
              <a:t>賽 </a:t>
            </a:r>
            <a:r>
              <a:rPr lang="en-US" altLang="zh-CN" sz="3200" dirty="0">
                <a:solidFill>
                  <a:prstClr val="white"/>
                </a:solidFill>
              </a:rPr>
              <a:t>6</a:t>
            </a:r>
          </a:p>
        </p:txBody>
      </p:sp>
    </p:spTree>
    <p:extLst>
      <p:ext uri="{BB962C8B-B14F-4D97-AF65-F5344CB8AC3E}">
        <p14:creationId xmlns:p14="http://schemas.microsoft.com/office/powerpoint/2010/main" val="3259905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6186309"/>
          </a:xfrm>
          <a:prstGeom prst="rect">
            <a:avLst/>
          </a:prstGeom>
          <a:noFill/>
        </p:spPr>
        <p:txBody>
          <a:bodyPr wrap="square" rtlCol="0">
            <a:spAutoFit/>
          </a:bodyPr>
          <a:lstStyle/>
          <a:p>
            <a:pPr lvl="0"/>
            <a:r>
              <a:rPr lang="en-US" sz="3300" dirty="0">
                <a:solidFill>
                  <a:prstClr val="white"/>
                </a:solidFill>
              </a:rPr>
              <a:t>2 Above him were seraphim, each with six wings: With two wings they covered their faces, with two they covered their feet, and with two they were flying. 3 And they were calling to one another: “Holy, holy, holy is the LORD Almighty; the whole earth is full of his glory.”</a:t>
            </a:r>
          </a:p>
        </p:txBody>
      </p:sp>
      <p:sp>
        <p:nvSpPr>
          <p:cNvPr id="4" name="TextBox 3"/>
          <p:cNvSpPr txBox="1"/>
          <p:nvPr/>
        </p:nvSpPr>
        <p:spPr>
          <a:xfrm>
            <a:off x="4540469" y="609600"/>
            <a:ext cx="4603532" cy="4662815"/>
          </a:xfrm>
          <a:prstGeom prst="rect">
            <a:avLst/>
          </a:prstGeom>
          <a:noFill/>
        </p:spPr>
        <p:txBody>
          <a:bodyPr wrap="square" rtlCol="0">
            <a:spAutoFit/>
          </a:bodyPr>
          <a:lstStyle/>
          <a:p>
            <a:pPr lvl="0"/>
            <a:r>
              <a:rPr lang="en-US" altLang="zh-TW" sz="3300" dirty="0">
                <a:solidFill>
                  <a:prstClr val="white"/>
                </a:solidFill>
              </a:rPr>
              <a:t>2 </a:t>
            </a:r>
            <a:r>
              <a:rPr lang="zh-TW" altLang="en-US" sz="3300" dirty="0">
                <a:solidFill>
                  <a:prstClr val="white"/>
                </a:solidFill>
              </a:rPr>
              <a:t>其 上 有 撒 拉 弗 侍 立 ， 各 有 六 個 翅 膀 ： 用 兩 個 翅 膀 遮 臉 ， 兩 個 翅 膀 遮 腳 ， 兩 個 翅 膀 飛 翔 ；</a:t>
            </a:r>
            <a:r>
              <a:rPr lang="en-US" altLang="zh-TW" sz="3300" dirty="0">
                <a:solidFill>
                  <a:prstClr val="white"/>
                </a:solidFill>
              </a:rPr>
              <a:t>3 </a:t>
            </a:r>
            <a:r>
              <a:rPr lang="zh-TW" altLang="en-US" sz="3300" dirty="0">
                <a:solidFill>
                  <a:prstClr val="white"/>
                </a:solidFill>
              </a:rPr>
              <a:t>彼 此 呼 喊 說 ： 聖 哉 ！ 聖 哉 ！ 聖 哉 ！ 萬 軍 之 耶 和 華 ； 他 的 榮 光 充 滿 全 地 ！</a:t>
            </a:r>
          </a:p>
        </p:txBody>
      </p:sp>
      <p:sp>
        <p:nvSpPr>
          <p:cNvPr id="6" name="TextBox 5">
            <a:extLst>
              <a:ext uri="{FF2B5EF4-FFF2-40B4-BE49-F238E27FC236}">
                <a16:creationId xmlns:a16="http://schemas.microsoft.com/office/drawing/2014/main" id="{47B863C0-B799-45F1-A993-9B64758C815F}"/>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Isa </a:t>
            </a:r>
            <a:r>
              <a:rPr lang="zh-CN" altLang="en-US" sz="3200" dirty="0">
                <a:solidFill>
                  <a:prstClr val="white"/>
                </a:solidFill>
              </a:rPr>
              <a:t>賽 </a:t>
            </a:r>
            <a:r>
              <a:rPr lang="en-US" altLang="zh-CN" sz="3200" dirty="0">
                <a:solidFill>
                  <a:prstClr val="white"/>
                </a:solidFill>
              </a:rPr>
              <a:t>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3647152"/>
          </a:xfrm>
          <a:prstGeom prst="rect">
            <a:avLst/>
          </a:prstGeom>
          <a:noFill/>
        </p:spPr>
        <p:txBody>
          <a:bodyPr wrap="square" rtlCol="0">
            <a:spAutoFit/>
          </a:bodyPr>
          <a:lstStyle/>
          <a:p>
            <a:pPr lvl="0"/>
            <a:r>
              <a:rPr lang="en-US" sz="3300" dirty="0">
                <a:solidFill>
                  <a:prstClr val="white"/>
                </a:solidFill>
              </a:rPr>
              <a:t>5 “Woe to me!” I cried. “I am ruined! For I am a man of unclean lips, and I live among a people of unclean lips, and my eyes have seen the King, the LORD Almighty.”</a:t>
            </a:r>
          </a:p>
        </p:txBody>
      </p:sp>
      <p:sp>
        <p:nvSpPr>
          <p:cNvPr id="4" name="TextBox 3"/>
          <p:cNvSpPr txBox="1"/>
          <p:nvPr/>
        </p:nvSpPr>
        <p:spPr>
          <a:xfrm>
            <a:off x="4540469" y="609600"/>
            <a:ext cx="4603532" cy="3647152"/>
          </a:xfrm>
          <a:prstGeom prst="rect">
            <a:avLst/>
          </a:prstGeom>
          <a:noFill/>
        </p:spPr>
        <p:txBody>
          <a:bodyPr wrap="square" rtlCol="0">
            <a:spAutoFit/>
          </a:bodyPr>
          <a:lstStyle/>
          <a:p>
            <a:pPr lvl="0"/>
            <a:r>
              <a:rPr lang="en-US" altLang="zh-TW" sz="3300" dirty="0">
                <a:solidFill>
                  <a:prstClr val="white"/>
                </a:solidFill>
              </a:rPr>
              <a:t>5 </a:t>
            </a:r>
            <a:r>
              <a:rPr lang="zh-TW" altLang="en-US" sz="3300" dirty="0">
                <a:solidFill>
                  <a:prstClr val="white"/>
                </a:solidFill>
              </a:rPr>
              <a:t>那 時 我 說 ： 禍 哉 ！ 我 滅 亡 了 ！ 因 為 我 是 嘴 唇 不 潔 的 人 ， 又 住 在 嘴 唇 不 潔 的 民 中 ， 又 因 我 眼 見 大 君 王 ─ 萬 軍 之 耶 和 華 。</a:t>
            </a:r>
          </a:p>
        </p:txBody>
      </p:sp>
      <p:sp>
        <p:nvSpPr>
          <p:cNvPr id="6" name="TextBox 5">
            <a:extLst>
              <a:ext uri="{FF2B5EF4-FFF2-40B4-BE49-F238E27FC236}">
                <a16:creationId xmlns:a16="http://schemas.microsoft.com/office/drawing/2014/main" id="{47B863C0-B799-45F1-A993-9B64758C815F}"/>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Isa </a:t>
            </a:r>
            <a:r>
              <a:rPr lang="zh-CN" altLang="en-US" sz="3200" dirty="0">
                <a:solidFill>
                  <a:prstClr val="white"/>
                </a:solidFill>
              </a:rPr>
              <a:t>賽 </a:t>
            </a:r>
            <a:r>
              <a:rPr lang="en-US" altLang="zh-CN" sz="3200" dirty="0">
                <a:solidFill>
                  <a:prstClr val="white"/>
                </a:solidFill>
              </a:rPr>
              <a:t>6</a:t>
            </a:r>
          </a:p>
        </p:txBody>
      </p:sp>
    </p:spTree>
    <p:extLst>
      <p:ext uri="{BB962C8B-B14F-4D97-AF65-F5344CB8AC3E}">
        <p14:creationId xmlns:p14="http://schemas.microsoft.com/office/powerpoint/2010/main" val="365463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554545"/>
          </a:xfrm>
          <a:prstGeom prst="rect">
            <a:avLst/>
          </a:prstGeom>
          <a:noFill/>
        </p:spPr>
        <p:txBody>
          <a:bodyPr wrap="square" rtlCol="0">
            <a:spAutoFit/>
          </a:bodyPr>
          <a:lstStyle/>
          <a:p>
            <a:r>
              <a:rPr lang="en-US" sz="4000" b="1" dirty="0">
                <a:solidFill>
                  <a:prstClr val="white"/>
                </a:solidFill>
              </a:rPr>
              <a:t>We will say to our holy God, “Here am I. Send me.” </a:t>
            </a:r>
          </a:p>
          <a:p>
            <a:r>
              <a:rPr lang="zh-CN" altLang="en-US" sz="4000" b="1" dirty="0">
                <a:solidFill>
                  <a:prstClr val="white"/>
                </a:solidFill>
              </a:rPr>
              <a:t>我們必對我們聖潔的神說，“我在這裡。差遣我。”</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sz="4000" u="sng" dirty="0">
                <a:solidFill>
                  <a:prstClr val="white"/>
                </a:solidFill>
              </a:rPr>
              <a:t>The God-centering message of Isa 6:1-13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169551"/>
          </a:xfrm>
          <a:prstGeom prst="rect">
            <a:avLst/>
          </a:prstGeom>
          <a:noFill/>
        </p:spPr>
        <p:txBody>
          <a:bodyPr wrap="square" rtlCol="0">
            <a:spAutoFit/>
          </a:bodyPr>
          <a:lstStyle/>
          <a:p>
            <a:pPr algn="ctr"/>
            <a:r>
              <a:rPr lang="en-US" altLang="zh-CN" sz="7000" b="1" dirty="0">
                <a:solidFill>
                  <a:prstClr val="white"/>
                </a:solidFill>
              </a:rPr>
              <a:t>Holy is He</a:t>
            </a:r>
          </a:p>
        </p:txBody>
      </p:sp>
    </p:spTree>
    <p:extLst>
      <p:ext uri="{BB962C8B-B14F-4D97-AF65-F5344CB8AC3E}">
        <p14:creationId xmlns:p14="http://schemas.microsoft.com/office/powerpoint/2010/main" val="3769491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2123658"/>
          </a:xfrm>
          <a:prstGeom prst="rect">
            <a:avLst/>
          </a:prstGeom>
          <a:noFill/>
        </p:spPr>
        <p:txBody>
          <a:bodyPr wrap="square" rtlCol="0">
            <a:spAutoFit/>
          </a:bodyPr>
          <a:lstStyle/>
          <a:p>
            <a:pPr lvl="0"/>
            <a:r>
              <a:rPr lang="en-US" sz="3300" dirty="0">
                <a:solidFill>
                  <a:prstClr val="white"/>
                </a:solidFill>
              </a:rPr>
              <a:t>18 With whom, then, will you compare God? To what image will you liken him? </a:t>
            </a:r>
          </a:p>
        </p:txBody>
      </p:sp>
      <p:sp>
        <p:nvSpPr>
          <p:cNvPr id="4" name="TextBox 3"/>
          <p:cNvSpPr txBox="1"/>
          <p:nvPr/>
        </p:nvSpPr>
        <p:spPr>
          <a:xfrm>
            <a:off x="4540469" y="609600"/>
            <a:ext cx="4603532" cy="1615827"/>
          </a:xfrm>
          <a:prstGeom prst="rect">
            <a:avLst/>
          </a:prstGeom>
          <a:noFill/>
        </p:spPr>
        <p:txBody>
          <a:bodyPr wrap="square" rtlCol="0">
            <a:spAutoFit/>
          </a:bodyPr>
          <a:lstStyle/>
          <a:p>
            <a:pPr lvl="0"/>
            <a:r>
              <a:rPr lang="en-US" altLang="zh-TW" sz="3300" dirty="0">
                <a:solidFill>
                  <a:prstClr val="white"/>
                </a:solidFill>
              </a:rPr>
              <a:t>18 </a:t>
            </a:r>
            <a:r>
              <a:rPr lang="zh-TW" altLang="en-US" sz="3300" dirty="0">
                <a:solidFill>
                  <a:prstClr val="white"/>
                </a:solidFill>
              </a:rPr>
              <a:t>你 們 究 竟 將 誰 比 神 ， 用 甚 麼 形 像 與 神 比 較 呢 ？</a:t>
            </a:r>
          </a:p>
        </p:txBody>
      </p:sp>
      <p:sp>
        <p:nvSpPr>
          <p:cNvPr id="6" name="TextBox 5">
            <a:extLst>
              <a:ext uri="{FF2B5EF4-FFF2-40B4-BE49-F238E27FC236}">
                <a16:creationId xmlns:a16="http://schemas.microsoft.com/office/drawing/2014/main" id="{47B863C0-B799-45F1-A993-9B64758C815F}"/>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Isa </a:t>
            </a:r>
            <a:r>
              <a:rPr lang="zh-CN" altLang="en-US" sz="3200" dirty="0">
                <a:solidFill>
                  <a:prstClr val="white"/>
                </a:solidFill>
              </a:rPr>
              <a:t>賽 </a:t>
            </a:r>
            <a:r>
              <a:rPr lang="en-US" altLang="zh-CN" sz="3200" dirty="0">
                <a:solidFill>
                  <a:prstClr val="white"/>
                </a:solidFill>
              </a:rPr>
              <a:t>40</a:t>
            </a:r>
          </a:p>
        </p:txBody>
      </p:sp>
    </p:spTree>
    <p:extLst>
      <p:ext uri="{BB962C8B-B14F-4D97-AF65-F5344CB8AC3E}">
        <p14:creationId xmlns:p14="http://schemas.microsoft.com/office/powerpoint/2010/main" val="2496081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2123658"/>
          </a:xfrm>
          <a:prstGeom prst="rect">
            <a:avLst/>
          </a:prstGeom>
          <a:noFill/>
        </p:spPr>
        <p:txBody>
          <a:bodyPr wrap="square" rtlCol="0">
            <a:spAutoFit/>
          </a:bodyPr>
          <a:lstStyle/>
          <a:p>
            <a:pPr lvl="0"/>
            <a:r>
              <a:rPr lang="en-US" sz="3300" dirty="0">
                <a:solidFill>
                  <a:prstClr val="white"/>
                </a:solidFill>
              </a:rPr>
              <a:t>25 “To whom will you compare me? Or who is my equal?” says the Holy One. </a:t>
            </a:r>
          </a:p>
        </p:txBody>
      </p:sp>
      <p:sp>
        <p:nvSpPr>
          <p:cNvPr id="4" name="TextBox 3"/>
          <p:cNvSpPr txBox="1"/>
          <p:nvPr/>
        </p:nvSpPr>
        <p:spPr>
          <a:xfrm>
            <a:off x="4540469" y="609600"/>
            <a:ext cx="4603532" cy="1615827"/>
          </a:xfrm>
          <a:prstGeom prst="rect">
            <a:avLst/>
          </a:prstGeom>
          <a:noFill/>
        </p:spPr>
        <p:txBody>
          <a:bodyPr wrap="square" rtlCol="0">
            <a:spAutoFit/>
          </a:bodyPr>
          <a:lstStyle/>
          <a:p>
            <a:pPr lvl="0"/>
            <a:r>
              <a:rPr lang="en-US" altLang="zh-TW" sz="3300" dirty="0">
                <a:solidFill>
                  <a:prstClr val="white"/>
                </a:solidFill>
              </a:rPr>
              <a:t>25 </a:t>
            </a:r>
            <a:r>
              <a:rPr lang="zh-CN" altLang="en-US" sz="3300" dirty="0">
                <a:solidFill>
                  <a:prstClr val="white"/>
                </a:solidFill>
              </a:rPr>
              <a:t>那 聖 者 說 ： 你 們 將 誰 比 我 ， 叫 他 與 我 相 等 呢 ？</a:t>
            </a:r>
            <a:endParaRPr lang="zh-TW" altLang="en-US" sz="3300" dirty="0">
              <a:solidFill>
                <a:prstClr val="white"/>
              </a:solidFill>
            </a:endParaRPr>
          </a:p>
        </p:txBody>
      </p:sp>
      <p:sp>
        <p:nvSpPr>
          <p:cNvPr id="6" name="TextBox 5">
            <a:extLst>
              <a:ext uri="{FF2B5EF4-FFF2-40B4-BE49-F238E27FC236}">
                <a16:creationId xmlns:a16="http://schemas.microsoft.com/office/drawing/2014/main" id="{47B863C0-B799-45F1-A993-9B64758C815F}"/>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Isa </a:t>
            </a:r>
            <a:r>
              <a:rPr lang="zh-CN" altLang="en-US" sz="3200" dirty="0">
                <a:solidFill>
                  <a:prstClr val="white"/>
                </a:solidFill>
              </a:rPr>
              <a:t>賽 </a:t>
            </a:r>
            <a:r>
              <a:rPr lang="en-US" altLang="zh-CN" sz="3200" dirty="0">
                <a:solidFill>
                  <a:prstClr val="white"/>
                </a:solidFill>
              </a:rPr>
              <a:t>40</a:t>
            </a:r>
          </a:p>
        </p:txBody>
      </p:sp>
    </p:spTree>
    <p:extLst>
      <p:ext uri="{BB962C8B-B14F-4D97-AF65-F5344CB8AC3E}">
        <p14:creationId xmlns:p14="http://schemas.microsoft.com/office/powerpoint/2010/main" val="3717565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170099"/>
          </a:xfrm>
          <a:prstGeom prst="rect">
            <a:avLst/>
          </a:prstGeom>
          <a:noFill/>
        </p:spPr>
        <p:txBody>
          <a:bodyPr wrap="square" rtlCol="0">
            <a:spAutoFit/>
          </a:bodyPr>
          <a:lstStyle/>
          <a:p>
            <a:r>
              <a:rPr lang="en-US" sz="4000" dirty="0">
                <a:solidFill>
                  <a:prstClr val="white"/>
                </a:solidFill>
              </a:rPr>
              <a:t>Even if we highlight and bold and underscore and capitalize the word ‘</a:t>
            </a:r>
            <a:r>
              <a:rPr lang="en-US" sz="4000" b="1" i="1" u="sng" dirty="0">
                <a:solidFill>
                  <a:prstClr val="white"/>
                </a:solidFill>
                <a:highlight>
                  <a:srgbClr val="FF0000"/>
                </a:highlight>
              </a:rPr>
              <a:t>HOLY</a:t>
            </a:r>
            <a:r>
              <a:rPr lang="en-US" sz="4000" dirty="0">
                <a:solidFill>
                  <a:prstClr val="white"/>
                </a:solidFill>
              </a:rPr>
              <a:t>’ then add to it a million exclamation marks, the summation will still be an understatement about God’s holiness.</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Holy is He</a:t>
            </a:r>
            <a:endParaRPr lang="en-US" sz="4000" u="sng" dirty="0">
              <a:solidFill>
                <a:prstClr val="white"/>
              </a:solidFill>
            </a:endParaRPr>
          </a:p>
        </p:txBody>
      </p:sp>
    </p:spTree>
    <p:extLst>
      <p:ext uri="{BB962C8B-B14F-4D97-AF65-F5344CB8AC3E}">
        <p14:creationId xmlns:p14="http://schemas.microsoft.com/office/powerpoint/2010/main" val="15814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169551"/>
          </a:xfrm>
          <a:prstGeom prst="rect">
            <a:avLst/>
          </a:prstGeom>
          <a:noFill/>
        </p:spPr>
        <p:txBody>
          <a:bodyPr wrap="square" rtlCol="0">
            <a:spAutoFit/>
          </a:bodyPr>
          <a:lstStyle/>
          <a:p>
            <a:pPr algn="ctr"/>
            <a:r>
              <a:rPr lang="en-US" altLang="zh-CN" sz="7000" b="1" dirty="0">
                <a:solidFill>
                  <a:prstClr val="white"/>
                </a:solidFill>
              </a:rPr>
              <a:t>Into the Highlands</a:t>
            </a:r>
          </a:p>
        </p:txBody>
      </p:sp>
    </p:spTree>
    <p:extLst>
      <p:ext uri="{BB962C8B-B14F-4D97-AF65-F5344CB8AC3E}">
        <p14:creationId xmlns:p14="http://schemas.microsoft.com/office/powerpoint/2010/main" val="3261605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4401205"/>
          </a:xfrm>
          <a:prstGeom prst="rect">
            <a:avLst/>
          </a:prstGeom>
          <a:noFill/>
        </p:spPr>
        <p:txBody>
          <a:bodyPr wrap="square" rtlCol="0">
            <a:spAutoFit/>
          </a:bodyPr>
          <a:lstStyle/>
          <a:p>
            <a:r>
              <a:rPr lang="en-US" sz="4000" dirty="0">
                <a:solidFill>
                  <a:prstClr val="white"/>
                </a:solidFill>
              </a:rPr>
              <a:t>We are always in danger of regarding someone or something other than God as holy.</a:t>
            </a:r>
          </a:p>
          <a:p>
            <a:r>
              <a:rPr lang="en-US" sz="4000" dirty="0">
                <a:solidFill>
                  <a:prstClr val="white"/>
                </a:solidFill>
              </a:rPr>
              <a:t>We must take “Holy, holy, holy is the LORD Almighty” to heart because we are always flirting with idolatry (or are already dancing with idols).</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Holy is He</a:t>
            </a:r>
            <a:endParaRPr lang="en-US" sz="4000" u="sng" dirty="0">
              <a:solidFill>
                <a:prstClr val="white"/>
              </a:solidFill>
            </a:endParaRPr>
          </a:p>
        </p:txBody>
      </p:sp>
    </p:spTree>
    <p:extLst>
      <p:ext uri="{BB962C8B-B14F-4D97-AF65-F5344CB8AC3E}">
        <p14:creationId xmlns:p14="http://schemas.microsoft.com/office/powerpoint/2010/main" val="3436527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785652"/>
          </a:xfrm>
          <a:prstGeom prst="rect">
            <a:avLst/>
          </a:prstGeom>
          <a:noFill/>
        </p:spPr>
        <p:txBody>
          <a:bodyPr wrap="square" rtlCol="0">
            <a:spAutoFit/>
          </a:bodyPr>
          <a:lstStyle/>
          <a:p>
            <a:r>
              <a:rPr lang="en-US" sz="4000" dirty="0">
                <a:solidFill>
                  <a:prstClr val="white"/>
                </a:solidFill>
              </a:rPr>
              <a:t>God’s timely reminder to prophet Isaiah:</a:t>
            </a:r>
          </a:p>
          <a:p>
            <a:r>
              <a:rPr lang="en-US" sz="4000" b="1" dirty="0">
                <a:solidFill>
                  <a:prstClr val="white"/>
                </a:solidFill>
              </a:rPr>
              <a:t>I AM ALIVE. God is NOT dead.</a:t>
            </a:r>
            <a:r>
              <a:rPr lang="en-US" sz="4000" dirty="0">
                <a:solidFill>
                  <a:prstClr val="white"/>
                </a:solidFill>
              </a:rPr>
              <a:t> Whatever the fate of the nation, you must first hold firm that it is I, the Lord, who reigns. You must hold firm that I, the Lord, is worthy. It is I, the Lord, who occupies the throne.</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Holy is He</a:t>
            </a:r>
            <a:endParaRPr lang="en-US" sz="4000" u="sng" dirty="0">
              <a:solidFill>
                <a:prstClr val="white"/>
              </a:solidFill>
            </a:endParaRPr>
          </a:p>
        </p:txBody>
      </p:sp>
    </p:spTree>
    <p:extLst>
      <p:ext uri="{BB962C8B-B14F-4D97-AF65-F5344CB8AC3E}">
        <p14:creationId xmlns:p14="http://schemas.microsoft.com/office/powerpoint/2010/main" val="866103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554545"/>
          </a:xfrm>
          <a:prstGeom prst="rect">
            <a:avLst/>
          </a:prstGeom>
          <a:noFill/>
        </p:spPr>
        <p:txBody>
          <a:bodyPr wrap="square" rtlCol="0">
            <a:spAutoFit/>
          </a:bodyPr>
          <a:lstStyle/>
          <a:p>
            <a:r>
              <a:rPr lang="en-US" sz="4000" dirty="0">
                <a:solidFill>
                  <a:prstClr val="white"/>
                </a:solidFill>
              </a:rPr>
              <a:t>The main concern is that the soul continues to worship God with unwavering faith, regardless of the nation’s fate at this critical juncture of the nation’s history.</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Holy is He</a:t>
            </a:r>
            <a:endParaRPr lang="en-US" sz="4000" u="sng" dirty="0">
              <a:solidFill>
                <a:prstClr val="white"/>
              </a:solidFill>
            </a:endParaRPr>
          </a:p>
        </p:txBody>
      </p:sp>
    </p:spTree>
    <p:extLst>
      <p:ext uri="{BB962C8B-B14F-4D97-AF65-F5344CB8AC3E}">
        <p14:creationId xmlns:p14="http://schemas.microsoft.com/office/powerpoint/2010/main" val="2127359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170099"/>
          </a:xfrm>
          <a:prstGeom prst="rect">
            <a:avLst/>
          </a:prstGeom>
          <a:noFill/>
        </p:spPr>
        <p:txBody>
          <a:bodyPr wrap="square" rtlCol="0">
            <a:spAutoFit/>
          </a:bodyPr>
          <a:lstStyle/>
          <a:p>
            <a:r>
              <a:rPr lang="en-US" sz="4000" i="1" dirty="0">
                <a:solidFill>
                  <a:prstClr val="white"/>
                </a:solidFill>
              </a:rPr>
              <a:t>Is God thinkably great for us? </a:t>
            </a:r>
          </a:p>
          <a:p>
            <a:r>
              <a:rPr lang="en-US" sz="4000" i="1" dirty="0">
                <a:solidFill>
                  <a:prstClr val="white"/>
                </a:solidFill>
              </a:rPr>
              <a:t>Or does trying to describe how great God is cause us to face the finiteness of our words, our intelligence, and especially, our righteousness, if any?</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Holy is He</a:t>
            </a:r>
            <a:endParaRPr lang="en-US" sz="4000" u="sng" dirty="0">
              <a:solidFill>
                <a:prstClr val="white"/>
              </a:solidFill>
            </a:endParaRPr>
          </a:p>
        </p:txBody>
      </p:sp>
    </p:spTree>
    <p:extLst>
      <p:ext uri="{BB962C8B-B14F-4D97-AF65-F5344CB8AC3E}">
        <p14:creationId xmlns:p14="http://schemas.microsoft.com/office/powerpoint/2010/main" val="2720697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169551"/>
          </a:xfrm>
          <a:prstGeom prst="rect">
            <a:avLst/>
          </a:prstGeom>
          <a:noFill/>
        </p:spPr>
        <p:txBody>
          <a:bodyPr wrap="square" rtlCol="0">
            <a:spAutoFit/>
          </a:bodyPr>
          <a:lstStyle/>
          <a:p>
            <a:pPr algn="ctr"/>
            <a:r>
              <a:rPr lang="en-US" altLang="zh-CN" sz="7000" b="1" dirty="0">
                <a:solidFill>
                  <a:prstClr val="white"/>
                </a:solidFill>
              </a:rPr>
              <a:t>Woe is Me</a:t>
            </a:r>
          </a:p>
        </p:txBody>
      </p:sp>
    </p:spTree>
    <p:extLst>
      <p:ext uri="{BB962C8B-B14F-4D97-AF65-F5344CB8AC3E}">
        <p14:creationId xmlns:p14="http://schemas.microsoft.com/office/powerpoint/2010/main" val="3979537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5016758"/>
          </a:xfrm>
          <a:prstGeom prst="rect">
            <a:avLst/>
          </a:prstGeom>
          <a:noFill/>
        </p:spPr>
        <p:txBody>
          <a:bodyPr wrap="square" rtlCol="0">
            <a:spAutoFit/>
          </a:bodyPr>
          <a:lstStyle/>
          <a:p>
            <a:r>
              <a:rPr lang="en-US" sz="4000" dirty="0">
                <a:solidFill>
                  <a:prstClr val="white"/>
                </a:solidFill>
              </a:rPr>
              <a:t>“5 Woe to me! </a:t>
            </a:r>
            <a:r>
              <a:rPr lang="zh-CN" altLang="en-US" sz="4000" dirty="0">
                <a:solidFill>
                  <a:prstClr val="white"/>
                </a:solidFill>
              </a:rPr>
              <a:t>禍 哉！</a:t>
            </a:r>
            <a:r>
              <a:rPr lang="en-US" altLang="zh-CN" sz="4000" dirty="0">
                <a:solidFill>
                  <a:prstClr val="white"/>
                </a:solidFill>
              </a:rPr>
              <a:t>” = </a:t>
            </a:r>
            <a:r>
              <a:rPr lang="en-US" sz="4000" dirty="0">
                <a:solidFill>
                  <a:prstClr val="white"/>
                </a:solidFill>
              </a:rPr>
              <a:t>A curse usually reserved for people/ nations judged by God as unrighteous</a:t>
            </a:r>
          </a:p>
          <a:p>
            <a:endParaRPr lang="en-US" sz="4000" dirty="0">
              <a:solidFill>
                <a:prstClr val="white"/>
              </a:solidFill>
            </a:endParaRPr>
          </a:p>
          <a:p>
            <a:r>
              <a:rPr lang="en-US" sz="4000" dirty="0">
                <a:solidFill>
                  <a:prstClr val="white"/>
                </a:solidFill>
              </a:rPr>
              <a:t>Prophet Isaiah applies the curse on himself, as he sees now that he, too, is unthinkably unrighteous before a holy God of holy, total purity.</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Woe is Me</a:t>
            </a:r>
            <a:endParaRPr lang="en-US" sz="4000" u="sng" dirty="0">
              <a:solidFill>
                <a:prstClr val="white"/>
              </a:solidFill>
            </a:endParaRPr>
          </a:p>
        </p:txBody>
      </p:sp>
    </p:spTree>
    <p:extLst>
      <p:ext uri="{BB962C8B-B14F-4D97-AF65-F5344CB8AC3E}">
        <p14:creationId xmlns:p14="http://schemas.microsoft.com/office/powerpoint/2010/main" val="3003905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554545"/>
          </a:xfrm>
          <a:prstGeom prst="rect">
            <a:avLst/>
          </a:prstGeom>
          <a:noFill/>
        </p:spPr>
        <p:txBody>
          <a:bodyPr wrap="square" rtlCol="0">
            <a:spAutoFit/>
          </a:bodyPr>
          <a:lstStyle/>
          <a:p>
            <a:r>
              <a:rPr lang="en-US" sz="4000" dirty="0">
                <a:solidFill>
                  <a:prstClr val="white"/>
                </a:solidFill>
              </a:rPr>
              <a:t>“How can I be in the presence of a holy God with any hint of sin! I am not admissible before the LORD. I must perish. I must be silenced!”</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Woe is Me</a:t>
            </a:r>
            <a:endParaRPr lang="en-US" sz="4000" u="sng" dirty="0">
              <a:solidFill>
                <a:prstClr val="white"/>
              </a:solidFill>
            </a:endParaRPr>
          </a:p>
        </p:txBody>
      </p:sp>
    </p:spTree>
    <p:extLst>
      <p:ext uri="{BB962C8B-B14F-4D97-AF65-F5344CB8AC3E}">
        <p14:creationId xmlns:p14="http://schemas.microsoft.com/office/powerpoint/2010/main" val="1299714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170099"/>
          </a:xfrm>
          <a:prstGeom prst="rect">
            <a:avLst/>
          </a:prstGeom>
          <a:noFill/>
        </p:spPr>
        <p:txBody>
          <a:bodyPr wrap="square" rtlCol="0">
            <a:spAutoFit/>
          </a:bodyPr>
          <a:lstStyle/>
          <a:p>
            <a:r>
              <a:rPr lang="en-US" sz="4000" dirty="0">
                <a:solidFill>
                  <a:prstClr val="white"/>
                </a:solidFill>
              </a:rPr>
              <a:t>Just as God does not overlook each sin, no matter how supposedly “small” the sin, God does not overlook each repentance, no matter how supposedly “little” the repentance.</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Woe is Me</a:t>
            </a:r>
            <a:endParaRPr lang="en-US" sz="4000" u="sng" dirty="0">
              <a:solidFill>
                <a:prstClr val="white"/>
              </a:solidFill>
            </a:endParaRPr>
          </a:p>
        </p:txBody>
      </p:sp>
    </p:spTree>
    <p:extLst>
      <p:ext uri="{BB962C8B-B14F-4D97-AF65-F5344CB8AC3E}">
        <p14:creationId xmlns:p14="http://schemas.microsoft.com/office/powerpoint/2010/main" val="2449141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169551"/>
          </a:xfrm>
          <a:prstGeom prst="rect">
            <a:avLst/>
          </a:prstGeom>
          <a:noFill/>
        </p:spPr>
        <p:txBody>
          <a:bodyPr wrap="square" rtlCol="0">
            <a:spAutoFit/>
          </a:bodyPr>
          <a:lstStyle/>
          <a:p>
            <a:pPr algn="ctr"/>
            <a:r>
              <a:rPr lang="en-US" altLang="zh-CN" sz="7000" b="1" dirty="0">
                <a:solidFill>
                  <a:prstClr val="white"/>
                </a:solidFill>
              </a:rPr>
              <a:t>Into the Lands</a:t>
            </a:r>
          </a:p>
        </p:txBody>
      </p:sp>
    </p:spTree>
    <p:extLst>
      <p:ext uri="{BB962C8B-B14F-4D97-AF65-F5344CB8AC3E}">
        <p14:creationId xmlns:p14="http://schemas.microsoft.com/office/powerpoint/2010/main" val="3995292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323439"/>
          </a:xfrm>
          <a:prstGeom prst="rect">
            <a:avLst/>
          </a:prstGeom>
          <a:noFill/>
        </p:spPr>
        <p:txBody>
          <a:bodyPr wrap="square" rtlCol="0">
            <a:spAutoFit/>
          </a:bodyPr>
          <a:lstStyle/>
          <a:p>
            <a:r>
              <a:rPr lang="en-US" sz="4000" dirty="0">
                <a:solidFill>
                  <a:prstClr val="white"/>
                </a:solidFill>
              </a:rPr>
              <a:t>We will say to God, “Send me,” because HOLY IS HE and WOE </a:t>
            </a:r>
            <a:r>
              <a:rPr lang="en-US" sz="4000" u="sng" dirty="0">
                <a:solidFill>
                  <a:prstClr val="white"/>
                </a:solidFill>
              </a:rPr>
              <a:t>WAS</a:t>
            </a:r>
            <a:r>
              <a:rPr lang="en-US" sz="4000" dirty="0">
                <a:solidFill>
                  <a:prstClr val="white"/>
                </a:solidFill>
              </a:rPr>
              <a:t> ME</a:t>
            </a:r>
            <a:r>
              <a:rPr lang="en-US" altLang="zh-CN" sz="4000" dirty="0">
                <a:solidFill>
                  <a:prstClr val="white"/>
                </a:solidFill>
              </a:rPr>
              <a:t>.</a:t>
            </a:r>
            <a:endParaRPr lang="en-US" sz="4000" dirty="0">
              <a:solidFill>
                <a:prstClr val="white"/>
              </a:solidFill>
            </a:endParaRP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Into the Lands</a:t>
            </a:r>
            <a:endParaRPr lang="en-US" sz="4000" u="sng" dirty="0">
              <a:solidFill>
                <a:prstClr val="white"/>
              </a:solidFill>
            </a:endParaRPr>
          </a:p>
        </p:txBody>
      </p:sp>
    </p:spTree>
    <p:extLst>
      <p:ext uri="{BB962C8B-B14F-4D97-AF65-F5344CB8AC3E}">
        <p14:creationId xmlns:p14="http://schemas.microsoft.com/office/powerpoint/2010/main" val="181760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mountain in the background&#10;&#10;Description automatically generated">
            <a:extLst>
              <a:ext uri="{FF2B5EF4-FFF2-40B4-BE49-F238E27FC236}">
                <a16:creationId xmlns:a16="http://schemas.microsoft.com/office/drawing/2014/main" id="{C1DAFAF3-1517-48B3-85E7-C153375C1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735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323439"/>
          </a:xfrm>
          <a:prstGeom prst="rect">
            <a:avLst/>
          </a:prstGeom>
          <a:noFill/>
        </p:spPr>
        <p:txBody>
          <a:bodyPr wrap="square" rtlCol="0">
            <a:spAutoFit/>
          </a:bodyPr>
          <a:lstStyle/>
          <a:p>
            <a:r>
              <a:rPr lang="en-US" sz="4000" dirty="0">
                <a:solidFill>
                  <a:prstClr val="white"/>
                </a:solidFill>
              </a:rPr>
              <a:t>“A moment ago, I am to be silenced;</a:t>
            </a:r>
          </a:p>
          <a:p>
            <a:r>
              <a:rPr lang="en-US" sz="4000" dirty="0">
                <a:solidFill>
                  <a:prstClr val="white"/>
                </a:solidFill>
              </a:rPr>
              <a:t>a moment later, I am not to be silenced.”</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Into the Lands</a:t>
            </a:r>
            <a:endParaRPr lang="en-US" sz="4000" u="sng" dirty="0">
              <a:solidFill>
                <a:prstClr val="white"/>
              </a:solidFill>
            </a:endParaRPr>
          </a:p>
        </p:txBody>
      </p:sp>
    </p:spTree>
    <p:extLst>
      <p:ext uri="{BB962C8B-B14F-4D97-AF65-F5344CB8AC3E}">
        <p14:creationId xmlns:p14="http://schemas.microsoft.com/office/powerpoint/2010/main" val="920384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5016758"/>
          </a:xfrm>
          <a:prstGeom prst="rect">
            <a:avLst/>
          </a:prstGeom>
          <a:noFill/>
        </p:spPr>
        <p:txBody>
          <a:bodyPr wrap="square" rtlCol="0">
            <a:spAutoFit/>
          </a:bodyPr>
          <a:lstStyle/>
          <a:p>
            <a:r>
              <a:rPr lang="en-US" sz="4000" dirty="0">
                <a:solidFill>
                  <a:schemeClr val="tx1">
                    <a:lumMod val="50000"/>
                    <a:lumOff val="50000"/>
                  </a:schemeClr>
                </a:solidFill>
              </a:rPr>
              <a:t>“A moment ago, I am to be silenced;</a:t>
            </a:r>
          </a:p>
          <a:p>
            <a:r>
              <a:rPr lang="en-US" sz="4000" dirty="0">
                <a:solidFill>
                  <a:schemeClr val="tx1">
                    <a:lumMod val="50000"/>
                    <a:lumOff val="50000"/>
                  </a:schemeClr>
                </a:solidFill>
              </a:rPr>
              <a:t>a moment later, I am not to be silenced.”</a:t>
            </a:r>
          </a:p>
          <a:p>
            <a:endParaRPr lang="en-US" sz="4000" dirty="0">
              <a:solidFill>
                <a:prstClr val="white"/>
              </a:solidFill>
            </a:endParaRPr>
          </a:p>
          <a:p>
            <a:r>
              <a:rPr lang="en-US" sz="4000" dirty="0">
                <a:solidFill>
                  <a:prstClr val="white"/>
                </a:solidFill>
              </a:rPr>
              <a:t>There is simply a Yes to the ask for a worker:</a:t>
            </a:r>
          </a:p>
          <a:p>
            <a:r>
              <a:rPr lang="en-US" sz="4000" dirty="0">
                <a:solidFill>
                  <a:prstClr val="white"/>
                </a:solidFill>
              </a:rPr>
              <a:t>“You want someone. I am the someone.”</a:t>
            </a:r>
          </a:p>
          <a:p>
            <a:r>
              <a:rPr lang="en-US" sz="4000" dirty="0">
                <a:solidFill>
                  <a:prstClr val="white"/>
                </a:solidFill>
              </a:rPr>
              <a:t>“You did not silence me. I will not be silent.”</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Into the Lands</a:t>
            </a:r>
            <a:endParaRPr lang="en-US" sz="4000" u="sng" dirty="0">
              <a:solidFill>
                <a:prstClr val="white"/>
              </a:solidFill>
            </a:endParaRPr>
          </a:p>
        </p:txBody>
      </p:sp>
    </p:spTree>
    <p:extLst>
      <p:ext uri="{BB962C8B-B14F-4D97-AF65-F5344CB8AC3E}">
        <p14:creationId xmlns:p14="http://schemas.microsoft.com/office/powerpoint/2010/main" val="3709507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785652"/>
          </a:xfrm>
          <a:prstGeom prst="rect">
            <a:avLst/>
          </a:prstGeom>
          <a:noFill/>
        </p:spPr>
        <p:txBody>
          <a:bodyPr wrap="square" rtlCol="0">
            <a:spAutoFit/>
          </a:bodyPr>
          <a:lstStyle/>
          <a:p>
            <a:r>
              <a:rPr lang="en-US" sz="4000" i="1" dirty="0">
                <a:solidFill>
                  <a:schemeClr val="bg1"/>
                </a:solidFill>
              </a:rPr>
              <a:t>Are we mesmerized by the glory of our holy God?</a:t>
            </a:r>
          </a:p>
          <a:p>
            <a:r>
              <a:rPr lang="en-US" sz="4000" i="1" dirty="0">
                <a:solidFill>
                  <a:schemeClr val="bg1"/>
                </a:solidFill>
              </a:rPr>
              <a:t>Do we find Him increasingly beautiful as we know Him more in prayer, in meditation of His word, in fellowship with and service to His people?</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Into the Lands</a:t>
            </a:r>
            <a:endParaRPr lang="en-US" sz="4000" u="sng" dirty="0">
              <a:solidFill>
                <a:prstClr val="white"/>
              </a:solidFill>
            </a:endParaRPr>
          </a:p>
        </p:txBody>
      </p:sp>
    </p:spTree>
    <p:extLst>
      <p:ext uri="{BB962C8B-B14F-4D97-AF65-F5344CB8AC3E}">
        <p14:creationId xmlns:p14="http://schemas.microsoft.com/office/powerpoint/2010/main" val="3536591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1905000"/>
            <a:ext cx="9144000" cy="4401205"/>
          </a:xfrm>
          <a:prstGeom prst="rect">
            <a:avLst/>
          </a:prstGeom>
          <a:noFill/>
        </p:spPr>
        <p:txBody>
          <a:bodyPr wrap="square" rtlCol="0">
            <a:spAutoFit/>
          </a:bodyPr>
          <a:lstStyle/>
          <a:p>
            <a:pPr lvl="0"/>
            <a:r>
              <a:rPr lang="en-US" sz="4000" i="1" dirty="0">
                <a:solidFill>
                  <a:prstClr val="white"/>
                </a:solidFill>
              </a:rPr>
              <a:t>-	Consider the holiness of our God; praise Him of His glory</a:t>
            </a:r>
          </a:p>
          <a:p>
            <a:pPr lvl="0"/>
            <a:r>
              <a:rPr lang="en-US" sz="4000" i="1" dirty="0">
                <a:solidFill>
                  <a:prstClr val="white"/>
                </a:solidFill>
              </a:rPr>
              <a:t>-	Consider the horrors of our sin; ask God of His forgiveness &amp; restoration</a:t>
            </a:r>
          </a:p>
          <a:p>
            <a:pPr lvl="0"/>
            <a:r>
              <a:rPr lang="en-US" sz="4000" i="1" dirty="0">
                <a:solidFill>
                  <a:prstClr val="white"/>
                </a:solidFill>
              </a:rPr>
              <a:t>-	Consider the honor of Jesus’ commission; resolve to proclaim the Gospel by His power</a:t>
            </a:r>
          </a:p>
        </p:txBody>
      </p:sp>
      <p:sp>
        <p:nvSpPr>
          <p:cNvPr id="4" name="TextBox 3"/>
          <p:cNvSpPr txBox="1"/>
          <p:nvPr/>
        </p:nvSpPr>
        <p:spPr>
          <a:xfrm>
            <a:off x="0" y="1197114"/>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prstClr val="white"/>
                </a:solidFill>
                <a:effectLst/>
                <a:uLnTx/>
                <a:uFillTx/>
                <a:latin typeface="Calibri"/>
                <a:ea typeface="+mn-ea"/>
                <a:cs typeface="+mn-cs"/>
              </a:rPr>
              <a:t>Selah:</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609600"/>
            <a:ext cx="9144000" cy="5678478"/>
          </a:xfrm>
          <a:prstGeom prst="rect">
            <a:avLst/>
          </a:prstGeom>
          <a:noFill/>
        </p:spPr>
        <p:txBody>
          <a:bodyPr wrap="square" rtlCol="0">
            <a:spAutoFit/>
          </a:bodyPr>
          <a:lstStyle/>
          <a:p>
            <a:pPr lvl="0"/>
            <a:r>
              <a:rPr lang="en-US" sz="3300" i="1" dirty="0">
                <a:solidFill>
                  <a:prstClr val="white"/>
                </a:solidFill>
              </a:rPr>
              <a:t>Dear Abba, by Your zeal</a:t>
            </a:r>
            <a:r>
              <a:rPr lang="en-US" altLang="zh-CN" sz="3300" i="1" dirty="0">
                <a:solidFill>
                  <a:prstClr val="white"/>
                </a:solidFill>
              </a:rPr>
              <a:t>, </a:t>
            </a:r>
            <a:r>
              <a:rPr lang="en-US" sz="3300" i="1" dirty="0">
                <a:solidFill>
                  <a:prstClr val="white"/>
                </a:solidFill>
              </a:rPr>
              <a:t>by the zeal of our Lord Jesus, expand our spiritual appetite, elevate our spiritual sight, so that we will know You and Your holiness, and be persistent in our repentance, and persistent in our proclamation of Your truth, regardless of whether people receive it or reject it. Be thou our vision, our best thought by day or by night. May many, many, many more know and worship You, the high King of heaven, the treasure of our souls. This we ask, in the sending name of Jesus, amen.</a:t>
            </a:r>
            <a:endParaRPr kumimoji="0" lang="en-US" sz="3300" b="0" i="1"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0" y="0"/>
            <a:ext cx="914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Prayer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mountain in the background&#10;&#10;Description automatically generated">
            <a:extLst>
              <a:ext uri="{FF2B5EF4-FFF2-40B4-BE49-F238E27FC236}">
                <a16:creationId xmlns:a16="http://schemas.microsoft.com/office/drawing/2014/main" id="{89ECDCA8-8B0D-4D55-B006-23C985B75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167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938992"/>
          </a:xfrm>
          <a:prstGeom prst="rect">
            <a:avLst/>
          </a:prstGeom>
          <a:noFill/>
        </p:spPr>
        <p:txBody>
          <a:bodyPr wrap="square" rtlCol="0">
            <a:spAutoFit/>
          </a:bodyPr>
          <a:lstStyle/>
          <a:p>
            <a:r>
              <a:rPr lang="en-US" sz="4000" dirty="0">
                <a:solidFill>
                  <a:prstClr val="white"/>
                </a:solidFill>
              </a:rPr>
              <a:t>When we know God to be absolutely</a:t>
            </a:r>
            <a:r>
              <a:rPr lang="en-US" altLang="zh-CN" sz="4000" dirty="0">
                <a:solidFill>
                  <a:prstClr val="white"/>
                </a:solidFill>
              </a:rPr>
              <a:t>, </a:t>
            </a:r>
            <a:r>
              <a:rPr lang="en-US" sz="4000" dirty="0">
                <a:solidFill>
                  <a:prstClr val="white"/>
                </a:solidFill>
              </a:rPr>
              <a:t>utterly holy</a:t>
            </a:r>
            <a:r>
              <a:rPr lang="en-US" altLang="zh-CN" sz="4000" dirty="0">
                <a:solidFill>
                  <a:prstClr val="white"/>
                </a:solidFill>
              </a:rPr>
              <a:t>, </a:t>
            </a:r>
            <a:r>
              <a:rPr lang="en-US" sz="4000" dirty="0">
                <a:solidFill>
                  <a:prstClr val="white"/>
                </a:solidFill>
              </a:rPr>
              <a:t>we too, like Isaiah, will say to God, “Here I am. Send me.”</a:t>
            </a:r>
          </a:p>
        </p:txBody>
      </p:sp>
      <p:sp>
        <p:nvSpPr>
          <p:cNvPr id="3" name="TextBox 2"/>
          <p:cNvSpPr txBox="1"/>
          <p:nvPr/>
        </p:nvSpPr>
        <p:spPr>
          <a:xfrm>
            <a:off x="0" y="1197114"/>
            <a:ext cx="9144000" cy="707886"/>
          </a:xfrm>
          <a:prstGeom prst="rect">
            <a:avLst/>
          </a:prstGeom>
          <a:noFill/>
        </p:spPr>
        <p:txBody>
          <a:bodyPr wrap="square" rtlCol="0">
            <a:spAutoFit/>
          </a:bodyPr>
          <a:lstStyle/>
          <a:p>
            <a:r>
              <a:rPr lang="en-US" altLang="zh-CN" sz="4000" u="sng" dirty="0">
                <a:solidFill>
                  <a:prstClr val="white"/>
                </a:solidFill>
              </a:rPr>
              <a:t>Into the Highlands</a:t>
            </a:r>
            <a:endParaRPr lang="en-US" sz="4000" u="sng" dirty="0">
              <a:solidFill>
                <a:prstClr val="white"/>
              </a:solidFill>
            </a:endParaRPr>
          </a:p>
        </p:txBody>
      </p:sp>
    </p:spTree>
    <p:extLst>
      <p:ext uri="{BB962C8B-B14F-4D97-AF65-F5344CB8AC3E}">
        <p14:creationId xmlns:p14="http://schemas.microsoft.com/office/powerpoint/2010/main" val="348767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1905000"/>
            <a:ext cx="9144000" cy="1169551"/>
          </a:xfrm>
          <a:prstGeom prst="rect">
            <a:avLst/>
          </a:prstGeom>
          <a:noFill/>
        </p:spPr>
        <p:txBody>
          <a:bodyPr wrap="square" rtlCol="0">
            <a:spAutoFit/>
          </a:bodyPr>
          <a:lstStyle/>
          <a:p>
            <a:pPr algn="ctr"/>
            <a:r>
              <a:rPr lang="en-US" altLang="zh-CN" sz="7000" b="1" dirty="0">
                <a:solidFill>
                  <a:prstClr val="white"/>
                </a:solidFill>
              </a:rPr>
              <a:t>Isa </a:t>
            </a:r>
            <a:r>
              <a:rPr lang="zh-CN" altLang="en-US" sz="6000" b="1" dirty="0">
                <a:solidFill>
                  <a:prstClr val="white"/>
                </a:solidFill>
              </a:rPr>
              <a:t>賽</a:t>
            </a:r>
            <a:r>
              <a:rPr lang="en-US" altLang="zh-CN" sz="7000" b="1" dirty="0">
                <a:solidFill>
                  <a:prstClr val="white"/>
                </a:solidFill>
              </a:rPr>
              <a:t> 6:1-7</a:t>
            </a:r>
          </a:p>
        </p:txBody>
      </p:sp>
    </p:spTree>
    <p:extLst>
      <p:ext uri="{BB962C8B-B14F-4D97-AF65-F5344CB8AC3E}">
        <p14:creationId xmlns:p14="http://schemas.microsoft.com/office/powerpoint/2010/main" val="347439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9144000" cy="4401205"/>
          </a:xfrm>
          <a:prstGeom prst="rect">
            <a:avLst/>
          </a:prstGeom>
          <a:noFill/>
        </p:spPr>
        <p:txBody>
          <a:bodyPr wrap="square" rtlCol="0">
            <a:spAutoFit/>
          </a:bodyPr>
          <a:lstStyle/>
          <a:p>
            <a:pPr lvl="0"/>
            <a:r>
              <a:rPr lang="en-US" sz="4000" dirty="0">
                <a:solidFill>
                  <a:prstClr val="white"/>
                </a:solidFill>
              </a:rPr>
              <a:t>1 In the year that King Uzziah died, I saw the Lord, high and exalted, seated on a throne; and the train of his robe filled the temple. 2 Above him were seraphim, each with six wings: With two wings they covered their faces, with two they covered their feet, and with two they were flying. </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D300CED-46E2-4BA2-A7E3-CF473CCB8694}"/>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Isa </a:t>
            </a:r>
            <a:r>
              <a:rPr lang="zh-CN" altLang="en-US" sz="3200" dirty="0">
                <a:solidFill>
                  <a:prstClr val="white"/>
                </a:solidFill>
              </a:rPr>
              <a:t>賽 </a:t>
            </a:r>
            <a:r>
              <a:rPr lang="en-US" altLang="zh-CN" sz="3200" dirty="0">
                <a:solidFill>
                  <a:prstClr val="white"/>
                </a:solidFill>
              </a:rPr>
              <a:t>6</a:t>
            </a:r>
          </a:p>
        </p:txBody>
      </p:sp>
    </p:spTree>
    <p:extLst>
      <p:ext uri="{BB962C8B-B14F-4D97-AF65-F5344CB8AC3E}">
        <p14:creationId xmlns:p14="http://schemas.microsoft.com/office/powerpoint/2010/main" val="78796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9144000" cy="3785652"/>
          </a:xfrm>
          <a:prstGeom prst="rect">
            <a:avLst/>
          </a:prstGeom>
          <a:noFill/>
        </p:spPr>
        <p:txBody>
          <a:bodyPr wrap="square" rtlCol="0">
            <a:spAutoFit/>
          </a:bodyPr>
          <a:lstStyle/>
          <a:p>
            <a:pPr lvl="0"/>
            <a:r>
              <a:rPr lang="en-US" sz="4000" dirty="0">
                <a:solidFill>
                  <a:prstClr val="white"/>
                </a:solidFill>
              </a:rPr>
              <a:t>3 And they were calling to one another: “Holy, holy, holy is the LORD Almighty; the whole earth is full of his glory.” 4 At the sound of their voices the doorposts and thresholds shook and the temple was filled with smoke.</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D300CED-46E2-4BA2-A7E3-CF473CCB8694}"/>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Isa </a:t>
            </a:r>
            <a:r>
              <a:rPr lang="zh-CN" altLang="en-US" sz="3200" dirty="0">
                <a:solidFill>
                  <a:prstClr val="white"/>
                </a:solidFill>
              </a:rPr>
              <a:t>賽 </a:t>
            </a:r>
            <a:r>
              <a:rPr lang="en-US" altLang="zh-CN" sz="3200" dirty="0">
                <a:solidFill>
                  <a:prstClr val="white"/>
                </a:solidFill>
              </a:rPr>
              <a:t>6</a:t>
            </a:r>
          </a:p>
        </p:txBody>
      </p:sp>
    </p:spTree>
    <p:extLst>
      <p:ext uri="{BB962C8B-B14F-4D97-AF65-F5344CB8AC3E}">
        <p14:creationId xmlns:p14="http://schemas.microsoft.com/office/powerpoint/2010/main" val="108454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9144000" cy="6247864"/>
          </a:xfrm>
          <a:prstGeom prst="rect">
            <a:avLst/>
          </a:prstGeom>
          <a:noFill/>
        </p:spPr>
        <p:txBody>
          <a:bodyPr wrap="square" rtlCol="0">
            <a:spAutoFit/>
          </a:bodyPr>
          <a:lstStyle/>
          <a:p>
            <a:pPr lvl="0"/>
            <a:r>
              <a:rPr lang="en-US" sz="4000" dirty="0">
                <a:solidFill>
                  <a:prstClr val="white"/>
                </a:solidFill>
              </a:rPr>
              <a:t>5 “Woe to me!” I cried. “I am ruined! For I am a man of unclean lips, and I live among a people of unclean lips, and my eyes have seen the King, the LORD Almighty.” 6 Then one of the seraphim flew to me with a live coal in his hand, which he had taken with tongs from the altar. 7 With it he touched my mouth and said, “See, this has touched your lips; your guilt is taken away and your sin atoned for.”</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D300CED-46E2-4BA2-A7E3-CF473CCB8694}"/>
              </a:ext>
            </a:extLst>
          </p:cNvPr>
          <p:cNvSpPr txBox="1"/>
          <p:nvPr/>
        </p:nvSpPr>
        <p:spPr>
          <a:xfrm>
            <a:off x="0" y="0"/>
            <a:ext cx="4572000" cy="584775"/>
          </a:xfrm>
          <a:prstGeom prst="rect">
            <a:avLst/>
          </a:prstGeom>
          <a:noFill/>
        </p:spPr>
        <p:txBody>
          <a:bodyPr wrap="square" rtlCol="0">
            <a:spAutoFit/>
          </a:bodyPr>
          <a:lstStyle/>
          <a:p>
            <a:pPr lvl="0">
              <a:defRPr/>
            </a:pPr>
            <a:r>
              <a:rPr lang="en-US" sz="3200" dirty="0">
                <a:solidFill>
                  <a:prstClr val="white"/>
                </a:solidFill>
              </a:rPr>
              <a:t>Isa </a:t>
            </a:r>
            <a:r>
              <a:rPr lang="zh-CN" altLang="en-US" sz="3200" dirty="0">
                <a:solidFill>
                  <a:prstClr val="white"/>
                </a:solidFill>
              </a:rPr>
              <a:t>賽 </a:t>
            </a:r>
            <a:r>
              <a:rPr lang="en-US" altLang="zh-CN" sz="3200" dirty="0">
                <a:solidFill>
                  <a:prstClr val="white"/>
                </a:solidFill>
              </a:rPr>
              <a:t>6</a:t>
            </a:r>
          </a:p>
        </p:txBody>
      </p:sp>
    </p:spTree>
    <p:extLst>
      <p:ext uri="{BB962C8B-B14F-4D97-AF65-F5344CB8AC3E}">
        <p14:creationId xmlns:p14="http://schemas.microsoft.com/office/powerpoint/2010/main" val="2718920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1561</Words>
  <Application>Microsoft Office PowerPoint</Application>
  <PresentationFormat>On-screen Show (4:3)</PresentationFormat>
  <Paragraphs>90</Paragraphs>
  <Slides>34</Slides>
  <Notes>7</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34</vt:i4>
      </vt:variant>
    </vt:vector>
  </HeadingPairs>
  <TitlesOfParts>
    <vt:vector size="41" baseType="lpstr">
      <vt:lpstr>Arial</vt:lpstr>
      <vt:lpstr>Calibri</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Oo, Samuel</dc:creator>
  <cp:lastModifiedBy>Oo, Samuel</cp:lastModifiedBy>
  <cp:revision>50</cp:revision>
  <dcterms:created xsi:type="dcterms:W3CDTF">2019-09-08T08:16:02Z</dcterms:created>
  <dcterms:modified xsi:type="dcterms:W3CDTF">2020-02-02T05:04:55Z</dcterms:modified>
</cp:coreProperties>
</file>