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2" r:id="rId1"/>
  </p:sldMasterIdLst>
  <p:notesMasterIdLst>
    <p:notesMasterId r:id="rId14"/>
  </p:notesMasterIdLst>
  <p:handoutMasterIdLst>
    <p:handoutMasterId r:id="rId15"/>
  </p:handoutMasterIdLst>
  <p:sldIdLst>
    <p:sldId id="451" r:id="rId2"/>
    <p:sldId id="452" r:id="rId3"/>
    <p:sldId id="256" r:id="rId4"/>
    <p:sldId id="270" r:id="rId5"/>
    <p:sldId id="456" r:id="rId6"/>
    <p:sldId id="432" r:id="rId7"/>
    <p:sldId id="476" r:id="rId8"/>
    <p:sldId id="477" r:id="rId9"/>
    <p:sldId id="474" r:id="rId10"/>
    <p:sldId id="450" r:id="rId11"/>
    <p:sldId id="475" r:id="rId12"/>
    <p:sldId id="319"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80" d="100"/>
          <a:sy n="80" d="100"/>
        </p:scale>
        <p:origin x="893"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8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95E7530-1CD5-43A4-8577-8CA78F419E66}" type="datetimeFigureOut">
              <a:rPr lang="en-US" smtClean="0"/>
              <a:pPr/>
              <a:t>1/12/2020</a:t>
            </a:fld>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A1B71BA-E922-4587-A892-ADDF2EEDE19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90D6570-5EEE-409E-A24C-328002E96E77}" type="datetimeFigureOut">
              <a:rPr lang="en-US"/>
              <a:pPr>
                <a:defRPr/>
              </a:pPr>
              <a:t>1/12/2020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BF7DC56-79B3-4BA8-9D83-792FBF99A72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04A2A233-0656-4F91-912F-5C0E155B1FE4}" type="slidenum">
              <a:rPr lang="en-US" smtClean="0"/>
              <a:pPr>
                <a:defRPr/>
              </a:pPr>
              <a:t>1</a:t>
            </a:fld>
            <a:endParaRPr lang="en-US"/>
          </a:p>
        </p:txBody>
      </p:sp>
    </p:spTree>
    <p:extLst>
      <p:ext uri="{BB962C8B-B14F-4D97-AF65-F5344CB8AC3E}">
        <p14:creationId xmlns:p14="http://schemas.microsoft.com/office/powerpoint/2010/main" val="2791827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10</a:t>
            </a:fld>
            <a:endParaRPr lang="en-US" smtClean="0"/>
          </a:p>
        </p:txBody>
      </p:sp>
    </p:spTree>
    <p:extLst>
      <p:ext uri="{BB962C8B-B14F-4D97-AF65-F5344CB8AC3E}">
        <p14:creationId xmlns:p14="http://schemas.microsoft.com/office/powerpoint/2010/main" val="3360114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11</a:t>
            </a:fld>
            <a:endParaRPr lang="en-US" smtClean="0"/>
          </a:p>
        </p:txBody>
      </p:sp>
    </p:spTree>
    <p:extLst>
      <p:ext uri="{BB962C8B-B14F-4D97-AF65-F5344CB8AC3E}">
        <p14:creationId xmlns:p14="http://schemas.microsoft.com/office/powerpoint/2010/main" val="6074274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02AB7C-CA04-404D-B55B-A422F5BB359D}"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04A2A233-0656-4F91-912F-5C0E155B1FE4}" type="slidenum">
              <a:rPr lang="en-US" smtClean="0"/>
              <a:pPr>
                <a:defRPr/>
              </a:pPr>
              <a:t>2</a:t>
            </a:fld>
            <a:endParaRPr lang="en-US"/>
          </a:p>
        </p:txBody>
      </p:sp>
    </p:spTree>
    <p:extLst>
      <p:ext uri="{BB962C8B-B14F-4D97-AF65-F5344CB8AC3E}">
        <p14:creationId xmlns:p14="http://schemas.microsoft.com/office/powerpoint/2010/main" val="1191588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898E44-5E5F-4F13-8A08-76B91D28C399}"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898E44-5E5F-4F13-8A08-76B91D28C399}"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5</a:t>
            </a:fld>
            <a:endParaRPr lang="en-US" smtClean="0"/>
          </a:p>
        </p:txBody>
      </p:sp>
    </p:spTree>
    <p:extLst>
      <p:ext uri="{BB962C8B-B14F-4D97-AF65-F5344CB8AC3E}">
        <p14:creationId xmlns:p14="http://schemas.microsoft.com/office/powerpoint/2010/main" val="287866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7</a:t>
            </a:fld>
            <a:endParaRPr lang="en-US" smtClean="0"/>
          </a:p>
        </p:txBody>
      </p:sp>
    </p:spTree>
    <p:extLst>
      <p:ext uri="{BB962C8B-B14F-4D97-AF65-F5344CB8AC3E}">
        <p14:creationId xmlns:p14="http://schemas.microsoft.com/office/powerpoint/2010/main" val="370391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8</a:t>
            </a:fld>
            <a:endParaRPr lang="en-US" smtClean="0"/>
          </a:p>
        </p:txBody>
      </p:sp>
    </p:spTree>
    <p:extLst>
      <p:ext uri="{BB962C8B-B14F-4D97-AF65-F5344CB8AC3E}">
        <p14:creationId xmlns:p14="http://schemas.microsoft.com/office/powerpoint/2010/main" val="31606904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9</a:t>
            </a:fld>
            <a:endParaRPr lang="en-US" smtClean="0"/>
          </a:p>
        </p:txBody>
      </p:sp>
    </p:spTree>
    <p:extLst>
      <p:ext uri="{BB962C8B-B14F-4D97-AF65-F5344CB8AC3E}">
        <p14:creationId xmlns:p14="http://schemas.microsoft.com/office/powerpoint/2010/main" val="3997456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fld id="{FA214231-4DE9-4595-988B-478E64A080B2}" type="datetimeFigureOut">
              <a:rPr lang="en-US" smtClean="0"/>
              <a:pPr>
                <a:defRPr/>
              </a:pPr>
              <a:t>1/12/2020</a:t>
            </a:fld>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C86DA0E3-CDB2-4910-8C31-BD037B57AC37}"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8EF6CAB0-48EB-4A80-B5F3-BA972E6E19CD}" type="datetimeFigureOut">
              <a:rPr lang="en-US" smtClean="0"/>
              <a:pPr>
                <a:defRPr/>
              </a:pPr>
              <a:t>1/12/2020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9FB0FEA-DA51-4739-8141-CA5634D9C62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52AC1B49-7145-4F7E-B494-9CDD42063983}" type="datetimeFigureOut">
              <a:rPr lang="en-US" smtClean="0"/>
              <a:pPr>
                <a:defRPr/>
              </a:pPr>
              <a:t>1/12/2020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0DB784-E473-4ADE-B336-889B371BC44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5D082ADF-D176-4279-A95F-18ACA8A86B13}" type="datetimeFigureOut">
              <a:rPr lang="en-US" smtClean="0"/>
              <a:pPr>
                <a:defRPr/>
              </a:pPr>
              <a:t>1/12/2020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9010F5A-BAE0-4084-8877-5B4781A4AA7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BEB8884A-8C15-4E94-9741-424B110E987F}" type="datetimeFigureOut">
              <a:rPr lang="en-US" smtClean="0"/>
              <a:pPr>
                <a:defRPr/>
              </a:pPr>
              <a:t>1/12/2020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6A65F74-5114-4C4A-B8BB-C614653AACF5}"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8612F447-2CD6-4E89-B113-E65F3164C98B}" type="datetimeFigureOut">
              <a:rPr lang="en-US" smtClean="0"/>
              <a:pPr>
                <a:defRPr/>
              </a:pPr>
              <a:t>1/12/2020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18E6213-1FFA-4BEA-AFD9-5917A0E669F6}"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2A862FE9-6776-4C1B-B7F8-9C8B5C7BD2CF}" type="datetimeFigureOut">
              <a:rPr lang="en-US" smtClean="0"/>
              <a:pPr>
                <a:defRPr/>
              </a:pPr>
              <a:t>1/12/2020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16B2558-60E1-48D8-BA30-9FCB2AA3590C}"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fld id="{7E10B5DB-5C80-42D5-98A6-A898A7E3CE0D}" type="datetimeFigureOut">
              <a:rPr lang="en-US" smtClean="0"/>
              <a:pPr>
                <a:defRPr/>
              </a:pPr>
              <a:t>1/12/2020</a:t>
            </a:fld>
            <a:endParaRPr lang="en-US"/>
          </a:p>
        </p:txBody>
      </p:sp>
      <p:sp>
        <p:nvSpPr>
          <p:cNvPr id="8" name="Slide Number Placeholder 7"/>
          <p:cNvSpPr>
            <a:spLocks noGrp="1"/>
          </p:cNvSpPr>
          <p:nvPr>
            <p:ph type="sldNum" sz="quarter" idx="11"/>
          </p:nvPr>
        </p:nvSpPr>
        <p:spPr/>
        <p:txBody>
          <a:bodyPr/>
          <a:lstStyle/>
          <a:p>
            <a:pPr>
              <a:defRPr/>
            </a:pPr>
            <a:fld id="{3DCE7B57-134D-44F3-AA3A-5F98ACA7941C}" type="slidenum">
              <a:rPr lang="en-US" smtClean="0"/>
              <a:pPr>
                <a:defRPr/>
              </a:pPr>
              <a:t>‹#›</a:t>
            </a:fld>
            <a:endParaRPr lang="en-US"/>
          </a:p>
        </p:txBody>
      </p:sp>
      <p:sp>
        <p:nvSpPr>
          <p:cNvPr id="9" name="Footer Placeholder 8"/>
          <p:cNvSpPr>
            <a:spLocks noGrp="1"/>
          </p:cNvSpPr>
          <p:nvPr>
            <p:ph type="ftr" sz="quarter" idx="12"/>
          </p:nvPr>
        </p:nvSpPr>
        <p:spPr/>
        <p:txBody>
          <a:body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92B7DAF-62D3-44E2-BA48-4C5891C944A7}" type="datetimeFigureOut">
              <a:rPr lang="en-US" smtClean="0"/>
              <a:pPr>
                <a:defRPr/>
              </a:pPr>
              <a:t>1/12/2020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D522501A-12BE-4A4D-B9AC-F69DA8ECF010}"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97FDE845-26FB-4CF0-94BB-D2C296F7D1F6}" type="datetimeFigureOut">
              <a:rPr lang="en-US" smtClean="0"/>
              <a:pPr>
                <a:defRPr/>
              </a:pPr>
              <a:t>1/12/2020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156448" y="6422064"/>
            <a:ext cx="762000" cy="365125"/>
          </a:xfrm>
        </p:spPr>
        <p:txBody>
          <a:bodyPr/>
          <a:lstStyle/>
          <a:p>
            <a:pPr>
              <a:defRPr/>
            </a:pPr>
            <a:fld id="{8047EC2F-88C6-40D8-BE18-3312EEB8B8A3}"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a:defRPr/>
            </a:pPr>
            <a:fld id="{052A1A00-5901-412B-B39B-2F984F714C66}" type="datetimeFigureOut">
              <a:rPr lang="en-US" smtClean="0"/>
              <a:pPr>
                <a:defRPr/>
              </a:pPr>
              <a:t>1/12/2020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76A984E-AD3F-42D1-A205-39EFC5A001AA}"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a:defRPr/>
            </a:pPr>
            <a:fld id="{F0B99541-B99C-459F-9279-7361986228F2}" type="datetimeFigureOut">
              <a:rPr lang="en-US" smtClean="0"/>
              <a:pPr>
                <a:defRPr/>
              </a:pPr>
              <a:t>1/12/2020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defRPr/>
            </a:pPr>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a:defRPr/>
            </a:pPr>
            <a:fld id="{03BDBAC5-647D-4660-A87F-7CE40D6541D0}"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iblegateway.com/passage/?search=Nehemiah+2&amp;version=NKJV#fen-NKJV-12326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iblegateway.com/passage/?search=Matthew+6&amp;version=NKJV#fen-NKJV-23312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0"/>
            <a:ext cx="8229600" cy="228600"/>
          </a:xfrm>
        </p:spPr>
        <p:txBody>
          <a:bodyPr>
            <a:normAutofit fontScale="90000"/>
          </a:bodyPr>
          <a:lstStyle/>
          <a:p>
            <a:pPr eaLnBrk="1" hangingPunct="1"/>
            <a:endParaRPr lang="en-US" smtClean="0"/>
          </a:p>
        </p:txBody>
      </p:sp>
      <p:sp>
        <p:nvSpPr>
          <p:cNvPr id="6147" name="Content Placeholder 2"/>
          <p:cNvSpPr>
            <a:spLocks noGrp="1"/>
          </p:cNvSpPr>
          <p:nvPr>
            <p:ph idx="1"/>
          </p:nvPr>
        </p:nvSpPr>
        <p:spPr>
          <a:xfrm>
            <a:off x="76200" y="76200"/>
            <a:ext cx="8991600" cy="6172200"/>
          </a:xfrm>
        </p:spPr>
        <p:txBody>
          <a:bodyPr>
            <a:noAutofit/>
          </a:bodyPr>
          <a:lstStyle/>
          <a:p>
            <a:pPr marL="36576" indent="0">
              <a:buNone/>
            </a:pPr>
            <a:r>
              <a:rPr lang="zh-CN" altLang="en-US" sz="2600" b="1" dirty="0">
                <a:latin typeface="Arial Narrow" panose="020B0606020202030204" pitchFamily="34" charset="0"/>
              </a:rPr>
              <a:t>馬太福音</a:t>
            </a:r>
            <a:r>
              <a:rPr lang="en-US" altLang="zh-CN" sz="2600" b="1" dirty="0" smtClean="0">
                <a:latin typeface="Arial Narrow" panose="020B0606020202030204" pitchFamily="34" charset="0"/>
              </a:rPr>
              <a:t> Matthew</a:t>
            </a:r>
            <a:r>
              <a:rPr lang="en-US" sz="2600" b="1" dirty="0" smtClean="0">
                <a:latin typeface="Arial Narrow" panose="020B0606020202030204" pitchFamily="34" charset="0"/>
              </a:rPr>
              <a:t> 6:25-34 </a:t>
            </a:r>
          </a:p>
          <a:p>
            <a:pPr marL="36576" indent="0">
              <a:buNone/>
            </a:pPr>
            <a:r>
              <a:rPr lang="zh-CN" altLang="en-US" sz="2600" dirty="0"/>
              <a:t>所以我告訴你們、不要為生命憂慮、喫甚麼、喝甚麼．為身體憂慮穿甚麼．生命不勝於飲食麼、身體不勝於衣裳麼。</a:t>
            </a:r>
            <a:r>
              <a:rPr lang="en-US" sz="2600" dirty="0"/>
              <a:t>26</a:t>
            </a:r>
            <a:r>
              <a:rPr lang="zh-CN" altLang="en-US" sz="2600" dirty="0"/>
              <a:t>你們看那天上的飛鳥、也不種、也不收、也不積蓄在倉裡、你們的天父尚且養活他．你們不比飛鳥貴重得多麼。</a:t>
            </a:r>
            <a:r>
              <a:rPr lang="en-US" sz="2600" dirty="0"/>
              <a:t>27</a:t>
            </a:r>
            <a:r>
              <a:rPr lang="zh-CN" altLang="en-US" sz="2600" dirty="0"/>
              <a:t>你們那一個能用思慮、使壽數多加一刻呢。</a:t>
            </a:r>
            <a:r>
              <a:rPr lang="en-US" sz="2600" dirty="0"/>
              <a:t>28</a:t>
            </a:r>
            <a:r>
              <a:rPr lang="zh-CN" altLang="en-US" sz="2600" dirty="0"/>
              <a:t>何必為衣裳憂慮呢．你想野地裡的百合花、怎麼長起來、他也不勞苦、也不紡線．</a:t>
            </a:r>
            <a:r>
              <a:rPr lang="en-US" sz="2600" dirty="0"/>
              <a:t>29</a:t>
            </a:r>
            <a:r>
              <a:rPr lang="zh-CN" altLang="en-US" sz="2600" dirty="0"/>
              <a:t>然而我告訴你們、就是所羅門極榮華的時候、他所穿戴的、還不如這花一朵呢。</a:t>
            </a:r>
            <a:r>
              <a:rPr lang="en-US" sz="2600" dirty="0"/>
              <a:t>30</a:t>
            </a:r>
            <a:r>
              <a:rPr lang="zh-CN" altLang="en-US" sz="2600" dirty="0"/>
              <a:t>你們這小信的人哪、野地裡的草、今天還在、明天就丟在爐裡、　神還給他這樣的妝飾、何況你們呢。</a:t>
            </a:r>
            <a:r>
              <a:rPr lang="en-US" sz="2600" dirty="0"/>
              <a:t>31</a:t>
            </a:r>
            <a:r>
              <a:rPr lang="zh-CN" altLang="en-US" sz="2600" dirty="0"/>
              <a:t>所以不要憂慮、說、喫甚麼、喝甚麼、穿甚麼。</a:t>
            </a:r>
            <a:r>
              <a:rPr lang="en-US" sz="2600" dirty="0"/>
              <a:t>32</a:t>
            </a:r>
            <a:r>
              <a:rPr lang="zh-CN" altLang="en-US" sz="2600" dirty="0"/>
              <a:t>這都是外邦人所求的．你們需用的這一切東西、你們的天父是知道的。</a:t>
            </a:r>
            <a:r>
              <a:rPr lang="en-US" sz="2600" dirty="0"/>
              <a:t>33</a:t>
            </a:r>
            <a:r>
              <a:rPr lang="zh-CN" altLang="en-US" sz="2600" dirty="0"/>
              <a:t>你們要先求他的國、和他的義這些東西都要加給你們了。</a:t>
            </a:r>
            <a:r>
              <a:rPr lang="en-US" sz="2600" dirty="0"/>
              <a:t>34</a:t>
            </a:r>
            <a:r>
              <a:rPr lang="zh-CN" altLang="en-US" sz="2600" dirty="0"/>
              <a:t>所以不要為明天憂慮．因為明天自有明天的憂慮．一天的難處一天當就夠了</a:t>
            </a:r>
            <a:r>
              <a:rPr lang="zh-CN" altLang="en-US" sz="2600" dirty="0" smtClean="0"/>
              <a:t>。</a:t>
            </a:r>
            <a:endParaRPr lang="zh-CN" altLang="en-US" sz="2600" dirty="0"/>
          </a:p>
        </p:txBody>
      </p:sp>
      <p:sp>
        <p:nvSpPr>
          <p:cNvPr id="2" name="Rectangle 1"/>
          <p:cNvSpPr/>
          <p:nvPr/>
        </p:nvSpPr>
        <p:spPr>
          <a:xfrm>
            <a:off x="2286000" y="2967335"/>
            <a:ext cx="4572000" cy="923330"/>
          </a:xfrm>
          <a:prstGeom prst="rect">
            <a:avLst/>
          </a:prstGeom>
        </p:spPr>
        <p:txBody>
          <a:bodyPr>
            <a:spAutoFit/>
          </a:bodyPr>
          <a:lstStyle/>
          <a:p>
            <a:r>
              <a:rPr lang="en-US" dirty="0">
                <a:solidFill>
                  <a:srgbClr val="000000"/>
                </a:solidFill>
                <a:latin typeface="Helvetica Neue"/>
              </a:rPr>
              <a:t>So they said, “Let us rise up and build.” Then they set</a:t>
            </a:r>
            <a:r>
              <a:rPr lang="en-US" baseline="30000" dirty="0">
                <a:solidFill>
                  <a:srgbClr val="000000"/>
                </a:solidFill>
                <a:latin typeface="Helvetica Neue"/>
              </a:rPr>
              <a:t>[</a:t>
            </a:r>
            <a:r>
              <a:rPr lang="en-US" baseline="30000" dirty="0">
                <a:solidFill>
                  <a:srgbClr val="B34B2C"/>
                </a:solidFill>
                <a:latin typeface="Helvetica Neue"/>
                <a:hlinkClick r:id="rId3" tooltip="See footnote l"/>
              </a:rPr>
              <a:t>l</a:t>
            </a:r>
            <a:r>
              <a:rPr lang="en-US" baseline="30000" dirty="0">
                <a:solidFill>
                  <a:srgbClr val="000000"/>
                </a:solidFill>
                <a:latin typeface="Helvetica Neue"/>
              </a:rPr>
              <a:t>]</a:t>
            </a:r>
            <a:r>
              <a:rPr lang="en-US" dirty="0">
                <a:solidFill>
                  <a:srgbClr val="000000"/>
                </a:solidFill>
                <a:latin typeface="Helvetica Neue"/>
              </a:rPr>
              <a:t> their hands to </a:t>
            </a:r>
            <a:r>
              <a:rPr lang="en-US" i="1" dirty="0">
                <a:solidFill>
                  <a:srgbClr val="000000"/>
                </a:solidFill>
                <a:latin typeface="Helvetica Neue"/>
              </a:rPr>
              <a:t>this</a:t>
            </a:r>
            <a:r>
              <a:rPr lang="en-US" dirty="0">
                <a:solidFill>
                  <a:srgbClr val="000000"/>
                </a:solidFill>
                <a:latin typeface="Helvetica Neue"/>
              </a:rPr>
              <a:t> good </a:t>
            </a:r>
            <a:r>
              <a:rPr lang="en-US" i="1" dirty="0">
                <a:solidFill>
                  <a:srgbClr val="000000"/>
                </a:solidFill>
                <a:latin typeface="Helvetica Neue"/>
              </a:rPr>
              <a:t>work</a:t>
            </a:r>
            <a:endParaRPr lang="en-US" dirty="0"/>
          </a:p>
        </p:txBody>
      </p:sp>
    </p:spTree>
    <p:extLst>
      <p:ext uri="{BB962C8B-B14F-4D97-AF65-F5344CB8AC3E}">
        <p14:creationId xmlns:p14="http://schemas.microsoft.com/office/powerpoint/2010/main" val="1759606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28600"/>
            <a:ext cx="8153400" cy="228600"/>
          </a:xfrm>
        </p:spPr>
        <p:txBody>
          <a:bodyPr>
            <a:normAutofit fontScale="90000"/>
          </a:bodyPr>
          <a:lstStyle/>
          <a:p>
            <a:endParaRPr lang="en-US" sz="3400" smtClean="0"/>
          </a:p>
        </p:txBody>
      </p:sp>
      <p:sp>
        <p:nvSpPr>
          <p:cNvPr id="8195" name="Content Placeholder 2"/>
          <p:cNvSpPr>
            <a:spLocks noGrp="1"/>
          </p:cNvSpPr>
          <p:nvPr>
            <p:ph idx="1"/>
          </p:nvPr>
        </p:nvSpPr>
        <p:spPr>
          <a:xfrm>
            <a:off x="152400" y="228600"/>
            <a:ext cx="8839200" cy="6324600"/>
          </a:xfrm>
        </p:spPr>
        <p:txBody>
          <a:bodyPr numCol="1">
            <a:normAutofit/>
          </a:bodyPr>
          <a:lstStyle/>
          <a:p>
            <a:pPr marL="36576" indent="0">
              <a:buNone/>
            </a:pPr>
            <a:r>
              <a:rPr lang="en-US" b="1" dirty="0"/>
              <a:t>III. </a:t>
            </a:r>
            <a:r>
              <a:rPr lang="zh-CN" altLang="en-US" b="1" dirty="0"/>
              <a:t>如何能不憂慮？</a:t>
            </a:r>
            <a:r>
              <a:rPr lang="en-US" b="1" dirty="0"/>
              <a:t>How Do I Stop Worrying? (</a:t>
            </a:r>
            <a:r>
              <a:rPr lang="zh-CN" altLang="en-US" b="1" dirty="0"/>
              <a:t>太 </a:t>
            </a:r>
            <a:r>
              <a:rPr lang="en-US" b="1" dirty="0"/>
              <a:t>Matt. 6:33)</a:t>
            </a:r>
            <a:endParaRPr lang="en-US" dirty="0"/>
          </a:p>
          <a:p>
            <a:pPr marL="36576" indent="0">
              <a:buNone/>
            </a:pPr>
            <a:r>
              <a:rPr lang="en-US" b="1" dirty="0"/>
              <a:t> </a:t>
            </a:r>
            <a:endParaRPr lang="en-US" dirty="0"/>
          </a:p>
          <a:p>
            <a:pPr marL="36576" indent="0">
              <a:buNone/>
            </a:pPr>
            <a:r>
              <a:rPr lang="en-US" b="1" dirty="0"/>
              <a:t>	1. </a:t>
            </a:r>
            <a:r>
              <a:rPr lang="zh-CN" altLang="en-US" b="1" dirty="0"/>
              <a:t>主裡的產業</a:t>
            </a:r>
            <a:r>
              <a:rPr lang="en-US" b="1" dirty="0"/>
              <a:t> Heritage in the Lord</a:t>
            </a:r>
            <a:endParaRPr lang="en-US" dirty="0"/>
          </a:p>
          <a:p>
            <a:pPr marL="36576" indent="0">
              <a:buNone/>
            </a:pPr>
            <a:r>
              <a:rPr lang="en-US" b="1" dirty="0"/>
              <a:t>	2. </a:t>
            </a:r>
            <a:r>
              <a:rPr lang="zh-CN" altLang="en-US" b="1" dirty="0"/>
              <a:t>主裡的平安 </a:t>
            </a:r>
            <a:r>
              <a:rPr lang="en-US" b="1" dirty="0"/>
              <a:t>Peace in the Lord</a:t>
            </a:r>
            <a:endParaRPr lang="en-US" dirty="0"/>
          </a:p>
          <a:p>
            <a:pPr marL="36576" indent="0">
              <a:buNone/>
            </a:pPr>
            <a:r>
              <a:rPr lang="en-US" b="1" dirty="0"/>
              <a:t>	3. </a:t>
            </a:r>
            <a:r>
              <a:rPr lang="zh-CN" altLang="en-US" b="1" dirty="0"/>
              <a:t>主裡的盼望 </a:t>
            </a:r>
            <a:r>
              <a:rPr lang="en-US" b="1" dirty="0"/>
              <a:t>Hope in the Lord</a:t>
            </a:r>
            <a:endParaRPr lang="en-US" dirty="0"/>
          </a:p>
          <a:p>
            <a:pPr marL="36576" indent="0">
              <a:buNone/>
            </a:pPr>
            <a:r>
              <a:rPr lang="en-US" b="1" dirty="0"/>
              <a:t>	4. </a:t>
            </a:r>
            <a:r>
              <a:rPr lang="zh-CN" altLang="en-US" b="1" dirty="0"/>
              <a:t>主裡的新人 </a:t>
            </a:r>
            <a:r>
              <a:rPr lang="en-US" b="1" dirty="0"/>
              <a:t>New Man in the Lord</a:t>
            </a:r>
            <a:endParaRPr lang="en-US" dirty="0"/>
          </a:p>
          <a:p>
            <a:pPr marL="36576" indent="0">
              <a:buNone/>
            </a:pPr>
            <a:r>
              <a:rPr lang="en-US" b="1" dirty="0"/>
              <a:t>	5. </a:t>
            </a:r>
            <a:r>
              <a:rPr lang="zh-CN" altLang="en-US" b="1" dirty="0"/>
              <a:t>主裡的喜樂 </a:t>
            </a:r>
            <a:r>
              <a:rPr lang="en-US" b="1" dirty="0"/>
              <a:t>Joy in the Lord</a:t>
            </a:r>
            <a:endParaRPr lang="en-US" dirty="0"/>
          </a:p>
          <a:p>
            <a:pPr marL="36576" indent="0">
              <a:buNone/>
            </a:pPr>
            <a:r>
              <a:rPr lang="en-US" b="1" dirty="0"/>
              <a:t>	6. </a:t>
            </a:r>
            <a:r>
              <a:rPr lang="zh-CN" altLang="en-US" b="1" dirty="0"/>
              <a:t>主裡的信心 </a:t>
            </a:r>
            <a:r>
              <a:rPr lang="en-US" b="1" dirty="0"/>
              <a:t>Faith in the Lord</a:t>
            </a:r>
            <a:endParaRPr lang="en-US" dirty="0"/>
          </a:p>
          <a:p>
            <a:pPr marL="36576" indent="0">
              <a:buNone/>
            </a:pPr>
            <a:r>
              <a:rPr lang="en-US" b="1" dirty="0"/>
              <a:t>	7. </a:t>
            </a:r>
            <a:r>
              <a:rPr lang="zh-CN" altLang="en-US" b="1" dirty="0"/>
              <a:t>仰望主 </a:t>
            </a:r>
            <a:r>
              <a:rPr lang="en-US" b="1" dirty="0"/>
              <a:t>       Look to the Lord</a:t>
            </a:r>
            <a:endParaRPr lang="en-US" dirty="0"/>
          </a:p>
        </p:txBody>
      </p:sp>
    </p:spTree>
    <p:extLst>
      <p:ext uri="{BB962C8B-B14F-4D97-AF65-F5344CB8AC3E}">
        <p14:creationId xmlns:p14="http://schemas.microsoft.com/office/powerpoint/2010/main" val="922486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28600"/>
            <a:ext cx="8153400" cy="228600"/>
          </a:xfrm>
        </p:spPr>
        <p:txBody>
          <a:bodyPr>
            <a:normAutofit fontScale="90000"/>
          </a:bodyPr>
          <a:lstStyle/>
          <a:p>
            <a:endParaRPr lang="en-US" sz="3400" smtClean="0"/>
          </a:p>
        </p:txBody>
      </p:sp>
      <p:pic>
        <p:nvPicPr>
          <p:cNvPr id="4098" name="Picture 2" descr="Image result for daniel facing the lion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6200" y="76200"/>
            <a:ext cx="8991600" cy="5934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050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09600" y="228600"/>
            <a:ext cx="7924800" cy="152400"/>
          </a:xfrm>
        </p:spPr>
        <p:txBody>
          <a:bodyPr>
            <a:normAutofit fontScale="90000"/>
          </a:bodyPr>
          <a:lstStyle/>
          <a:p>
            <a:pPr eaLnBrk="1" hangingPunct="1"/>
            <a:endParaRPr lang="en-US" sz="3600" dirty="0" smtClean="0"/>
          </a:p>
        </p:txBody>
      </p:sp>
      <p:sp>
        <p:nvSpPr>
          <p:cNvPr id="12291" name="Content Placeholder 2"/>
          <p:cNvSpPr>
            <a:spLocks noGrp="1"/>
          </p:cNvSpPr>
          <p:nvPr>
            <p:ph idx="1"/>
          </p:nvPr>
        </p:nvSpPr>
        <p:spPr>
          <a:xfrm>
            <a:off x="152400" y="304800"/>
            <a:ext cx="8763000" cy="5638800"/>
          </a:xfrm>
        </p:spPr>
        <p:txBody>
          <a:bodyPr>
            <a:noAutofit/>
          </a:bodyPr>
          <a:lstStyle/>
          <a:p>
            <a:pPr marL="36576" indent="0">
              <a:buNone/>
            </a:pPr>
            <a:r>
              <a:rPr lang="en-US" sz="2800" b="1" dirty="0" smtClean="0"/>
              <a:t>- </a:t>
            </a:r>
            <a:r>
              <a:rPr lang="zh-CN" altLang="en-US" sz="2800" b="1" dirty="0" smtClean="0"/>
              <a:t>結</a:t>
            </a:r>
            <a:r>
              <a:rPr lang="zh-CN" altLang="en-US" sz="2800" b="1" dirty="0"/>
              <a:t>論与应用</a:t>
            </a:r>
            <a:r>
              <a:rPr lang="en-US" sz="2800" b="1" dirty="0"/>
              <a:t> Conclusion and Application </a:t>
            </a:r>
            <a:r>
              <a:rPr lang="en-US" sz="2800" b="1" dirty="0" smtClean="0"/>
              <a:t>:</a:t>
            </a:r>
            <a:endParaRPr lang="en-US" sz="2800" dirty="0"/>
          </a:p>
          <a:p>
            <a:pPr marL="36576" indent="0">
              <a:buNone/>
            </a:pPr>
            <a:r>
              <a:rPr lang="en-US" b="1" dirty="0"/>
              <a:t>1. </a:t>
            </a:r>
            <a:r>
              <a:rPr lang="zh-CN" altLang="en-US" b="1" dirty="0"/>
              <a:t>人沒有能力真正除去憂慮，以基督的心為心才可以。</a:t>
            </a:r>
            <a:r>
              <a:rPr lang="en-US" b="1" dirty="0"/>
              <a:t>Human being is powerless to truly remove worry. Change your mind into Christ’s mind will do.</a:t>
            </a:r>
            <a:endParaRPr lang="en-US" dirty="0"/>
          </a:p>
          <a:p>
            <a:pPr marL="36576" indent="0">
              <a:buNone/>
            </a:pPr>
            <a:r>
              <a:rPr lang="en-US" b="1" dirty="0"/>
              <a:t>2. </a:t>
            </a:r>
            <a:r>
              <a:rPr lang="zh-CN" altLang="en-US" b="1" dirty="0"/>
              <a:t>默想並背诵馬太福音</a:t>
            </a:r>
            <a:r>
              <a:rPr lang="en-US" b="1" dirty="0"/>
              <a:t>6:33 </a:t>
            </a:r>
            <a:r>
              <a:rPr lang="zh-CN" altLang="en-US" b="1" dirty="0"/>
              <a:t>你們要先求他的國、和他的義，這些東西都要加給你們了。</a:t>
            </a:r>
            <a:r>
              <a:rPr lang="en-US" b="1" dirty="0"/>
              <a:t>   </a:t>
            </a:r>
            <a:endParaRPr lang="en-US" dirty="0"/>
          </a:p>
          <a:p>
            <a:pPr marL="36576" indent="0">
              <a:buNone/>
            </a:pPr>
            <a:r>
              <a:rPr lang="en-US" b="1" dirty="0"/>
              <a:t>Meditate and Memorize Matthew 6:33 But seek first the kingdom of God and His righteousness, and all these things shall be added to you (NKJV)</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0"/>
            <a:ext cx="8229600" cy="228600"/>
          </a:xfrm>
        </p:spPr>
        <p:txBody>
          <a:bodyPr>
            <a:normAutofit fontScale="90000"/>
          </a:bodyPr>
          <a:lstStyle/>
          <a:p>
            <a:pPr eaLnBrk="1" hangingPunct="1"/>
            <a:endParaRPr lang="en-US" smtClean="0"/>
          </a:p>
        </p:txBody>
      </p:sp>
      <p:sp>
        <p:nvSpPr>
          <p:cNvPr id="6147" name="Content Placeholder 2"/>
          <p:cNvSpPr>
            <a:spLocks noGrp="1"/>
          </p:cNvSpPr>
          <p:nvPr>
            <p:ph idx="1"/>
          </p:nvPr>
        </p:nvSpPr>
        <p:spPr>
          <a:xfrm>
            <a:off x="76200" y="152400"/>
            <a:ext cx="8915400" cy="6096000"/>
          </a:xfrm>
        </p:spPr>
        <p:txBody>
          <a:bodyPr>
            <a:noAutofit/>
          </a:bodyPr>
          <a:lstStyle/>
          <a:p>
            <a:pPr marL="36576" indent="0">
              <a:buNone/>
            </a:pPr>
            <a:r>
              <a:rPr lang="en-US" sz="2400" b="1" dirty="0" smtClean="0">
                <a:latin typeface="Arial Narrow" panose="020B0606020202030204" pitchFamily="34" charset="0"/>
              </a:rPr>
              <a:t>Matthew 6:25-34:   </a:t>
            </a:r>
            <a:r>
              <a:rPr lang="en-US" sz="2400" b="1" dirty="0">
                <a:latin typeface="Arial Narrow" panose="020B0606020202030204" pitchFamily="34" charset="0"/>
              </a:rPr>
              <a:t> </a:t>
            </a:r>
            <a:r>
              <a:rPr lang="en-US" sz="2400" b="1" dirty="0" smtClean="0">
                <a:latin typeface="Arial Narrow" panose="020B0606020202030204" pitchFamily="34" charset="0"/>
              </a:rPr>
              <a:t>    </a:t>
            </a:r>
            <a:r>
              <a:rPr lang="en-US" sz="2400" b="1" baseline="30000" dirty="0" smtClean="0">
                <a:latin typeface="Arial Narrow" panose="020B0606020202030204" pitchFamily="34" charset="0"/>
              </a:rPr>
              <a:t>25</a:t>
            </a:r>
            <a:r>
              <a:rPr lang="en-US" sz="2400" b="1" baseline="30000" dirty="0">
                <a:latin typeface="Arial Narrow" panose="020B0606020202030204" pitchFamily="34" charset="0"/>
              </a:rPr>
              <a:t> </a:t>
            </a:r>
            <a:r>
              <a:rPr lang="en-US" sz="2400" dirty="0">
                <a:latin typeface="Arial Narrow" panose="020B0606020202030204" pitchFamily="34" charset="0"/>
              </a:rPr>
              <a:t>“Therefore I say to you, do not worry about your life, what you will eat or what you will drink; nor about your body, what you will put on. Is not life more than food and the body more than clothing? </a:t>
            </a:r>
            <a:r>
              <a:rPr lang="en-US" sz="2400" b="1" baseline="30000" dirty="0">
                <a:latin typeface="Arial Narrow" panose="020B0606020202030204" pitchFamily="34" charset="0"/>
              </a:rPr>
              <a:t>26 </a:t>
            </a:r>
            <a:r>
              <a:rPr lang="en-US" sz="2400" dirty="0">
                <a:latin typeface="Arial Narrow" panose="020B0606020202030204" pitchFamily="34" charset="0"/>
              </a:rPr>
              <a:t>Look at the birds of the air, for they neither sow nor reap nor gather into barns; yet your heavenly Father feeds them. Are you not of more value than they? </a:t>
            </a:r>
            <a:r>
              <a:rPr lang="en-US" sz="2400" b="1" baseline="30000" dirty="0">
                <a:latin typeface="Arial Narrow" panose="020B0606020202030204" pitchFamily="34" charset="0"/>
              </a:rPr>
              <a:t>27 </a:t>
            </a:r>
            <a:r>
              <a:rPr lang="en-US" sz="2400" dirty="0">
                <a:latin typeface="Arial Narrow" panose="020B0606020202030204" pitchFamily="34" charset="0"/>
              </a:rPr>
              <a:t>Which of you by worrying can add one </a:t>
            </a:r>
            <a:r>
              <a:rPr lang="en-US" sz="2400" dirty="0" smtClean="0">
                <a:latin typeface="Arial Narrow" panose="020B0606020202030204" pitchFamily="34" charset="0"/>
              </a:rPr>
              <a:t>cubit </a:t>
            </a:r>
            <a:r>
              <a:rPr lang="en-US" sz="2400" dirty="0">
                <a:latin typeface="Arial Narrow" panose="020B0606020202030204" pitchFamily="34" charset="0"/>
              </a:rPr>
              <a:t>to his </a:t>
            </a:r>
            <a:r>
              <a:rPr lang="en-US" sz="2400" dirty="0" smtClean="0">
                <a:latin typeface="Arial Narrow" panose="020B0606020202030204" pitchFamily="34" charset="0"/>
              </a:rPr>
              <a:t>stature? </a:t>
            </a:r>
            <a:r>
              <a:rPr lang="en-US" sz="2400" b="1" baseline="30000" dirty="0" smtClean="0">
                <a:latin typeface="Arial Narrow" panose="020B0606020202030204" pitchFamily="34" charset="0"/>
              </a:rPr>
              <a:t>28</a:t>
            </a:r>
            <a:r>
              <a:rPr lang="en-US" sz="2400" b="1" baseline="30000" dirty="0">
                <a:latin typeface="Arial Narrow" panose="020B0606020202030204" pitchFamily="34" charset="0"/>
              </a:rPr>
              <a:t> </a:t>
            </a:r>
            <a:r>
              <a:rPr lang="en-US" sz="2400" dirty="0">
                <a:latin typeface="Arial Narrow" panose="020B0606020202030204" pitchFamily="34" charset="0"/>
              </a:rPr>
              <a:t>“So why do you worry about clothing? Consider the lilies of the field, how they grow: they neither toil nor spin; </a:t>
            </a:r>
            <a:r>
              <a:rPr lang="en-US" sz="2400" b="1" baseline="30000" dirty="0">
                <a:latin typeface="Arial Narrow" panose="020B0606020202030204" pitchFamily="34" charset="0"/>
              </a:rPr>
              <a:t>29 </a:t>
            </a:r>
            <a:r>
              <a:rPr lang="en-US" sz="2400" dirty="0">
                <a:latin typeface="Arial Narrow" panose="020B0606020202030204" pitchFamily="34" charset="0"/>
              </a:rPr>
              <a:t>and yet I say to you that even Solomon in all his glory was not </a:t>
            </a:r>
            <a:r>
              <a:rPr lang="en-US" sz="2400" baseline="30000" dirty="0">
                <a:latin typeface="Arial Narrow" panose="020B0606020202030204" pitchFamily="34" charset="0"/>
              </a:rPr>
              <a:t>[</a:t>
            </a:r>
            <a:r>
              <a:rPr lang="en-US" sz="2400" baseline="30000" dirty="0">
                <a:latin typeface="Arial Narrow" panose="020B0606020202030204" pitchFamily="34" charset="0"/>
                <a:hlinkClick r:id="rId3" tooltip="See footnote l"/>
              </a:rPr>
              <a:t>l</a:t>
            </a:r>
            <a:r>
              <a:rPr lang="en-US" sz="2400" baseline="30000" dirty="0">
                <a:latin typeface="Arial Narrow" panose="020B0606020202030204" pitchFamily="34" charset="0"/>
              </a:rPr>
              <a:t>]</a:t>
            </a:r>
            <a:r>
              <a:rPr lang="en-US" sz="2400" dirty="0">
                <a:latin typeface="Arial Narrow" panose="020B0606020202030204" pitchFamily="34" charset="0"/>
              </a:rPr>
              <a:t>arrayed like one of these. </a:t>
            </a:r>
            <a:r>
              <a:rPr lang="en-US" sz="2400" b="1" baseline="30000" dirty="0">
                <a:latin typeface="Arial Narrow" panose="020B0606020202030204" pitchFamily="34" charset="0"/>
              </a:rPr>
              <a:t>30 </a:t>
            </a:r>
            <a:r>
              <a:rPr lang="en-US" sz="2400" dirty="0">
                <a:latin typeface="Arial Narrow" panose="020B0606020202030204" pitchFamily="34" charset="0"/>
              </a:rPr>
              <a:t>Now if God so clothes the grass of the field, which today is, and tomorrow is thrown into the oven, </a:t>
            </a:r>
            <a:r>
              <a:rPr lang="en-US" sz="2400" i="1" dirty="0">
                <a:latin typeface="Arial Narrow" panose="020B0606020202030204" pitchFamily="34" charset="0"/>
              </a:rPr>
              <a:t>will He</a:t>
            </a:r>
            <a:r>
              <a:rPr lang="en-US" sz="2400" dirty="0">
                <a:latin typeface="Arial Narrow" panose="020B0606020202030204" pitchFamily="34" charset="0"/>
              </a:rPr>
              <a:t> not much more </a:t>
            </a:r>
            <a:r>
              <a:rPr lang="en-US" sz="2400" i="1" dirty="0">
                <a:latin typeface="Arial Narrow" panose="020B0606020202030204" pitchFamily="34" charset="0"/>
              </a:rPr>
              <a:t>clothe</a:t>
            </a:r>
            <a:r>
              <a:rPr lang="en-US" sz="2400" dirty="0">
                <a:latin typeface="Arial Narrow" panose="020B0606020202030204" pitchFamily="34" charset="0"/>
              </a:rPr>
              <a:t> you, O you of little </a:t>
            </a:r>
            <a:r>
              <a:rPr lang="en-US" sz="2400" dirty="0" smtClean="0">
                <a:latin typeface="Arial Narrow" panose="020B0606020202030204" pitchFamily="34" charset="0"/>
              </a:rPr>
              <a:t>faith? </a:t>
            </a:r>
            <a:r>
              <a:rPr lang="en-US" sz="2400" b="1" baseline="30000" dirty="0" smtClean="0">
                <a:latin typeface="Arial Narrow" panose="020B0606020202030204" pitchFamily="34" charset="0"/>
              </a:rPr>
              <a:t>31</a:t>
            </a:r>
            <a:r>
              <a:rPr lang="en-US" sz="2400" b="1" baseline="30000" dirty="0">
                <a:latin typeface="Arial Narrow" panose="020B0606020202030204" pitchFamily="34" charset="0"/>
              </a:rPr>
              <a:t> </a:t>
            </a:r>
            <a:r>
              <a:rPr lang="en-US" sz="2400" dirty="0">
                <a:latin typeface="Arial Narrow" panose="020B0606020202030204" pitchFamily="34" charset="0"/>
              </a:rPr>
              <a:t>“Therefore do not worry, saying, ‘What shall we eat?’ or ‘What shall we drink?’ or ‘What shall we wear?’ </a:t>
            </a:r>
            <a:r>
              <a:rPr lang="en-US" sz="2400" b="1" baseline="30000" dirty="0">
                <a:latin typeface="Arial Narrow" panose="020B0606020202030204" pitchFamily="34" charset="0"/>
              </a:rPr>
              <a:t>32 </a:t>
            </a:r>
            <a:r>
              <a:rPr lang="en-US" sz="2400" dirty="0">
                <a:latin typeface="Arial Narrow" panose="020B0606020202030204" pitchFamily="34" charset="0"/>
              </a:rPr>
              <a:t>For after all these things the Gentiles seek. For your heavenly Father knows that you need all these things. </a:t>
            </a:r>
            <a:r>
              <a:rPr lang="en-US" sz="2400" b="1" baseline="30000" dirty="0">
                <a:latin typeface="Arial Narrow" panose="020B0606020202030204" pitchFamily="34" charset="0"/>
              </a:rPr>
              <a:t>33 </a:t>
            </a:r>
            <a:r>
              <a:rPr lang="en-US" sz="2400" dirty="0">
                <a:latin typeface="Arial Narrow" panose="020B0606020202030204" pitchFamily="34" charset="0"/>
              </a:rPr>
              <a:t>But seek first the kingdom of God and His righteousness, and all these things shall be added to you. </a:t>
            </a:r>
            <a:r>
              <a:rPr lang="en-US" sz="2400" b="1" baseline="30000" dirty="0">
                <a:latin typeface="Arial Narrow" panose="020B0606020202030204" pitchFamily="34" charset="0"/>
              </a:rPr>
              <a:t>34 </a:t>
            </a:r>
            <a:r>
              <a:rPr lang="en-US" sz="2400" dirty="0">
                <a:latin typeface="Arial Narrow" panose="020B0606020202030204" pitchFamily="34" charset="0"/>
              </a:rPr>
              <a:t>Therefore do not worry about tomorrow, for tomorrow will worry about its own things. Sufficient for the day </a:t>
            </a:r>
            <a:r>
              <a:rPr lang="en-US" sz="2400" i="1" dirty="0">
                <a:latin typeface="Arial Narrow" panose="020B0606020202030204" pitchFamily="34" charset="0"/>
              </a:rPr>
              <a:t>is</a:t>
            </a:r>
            <a:r>
              <a:rPr lang="en-US" sz="2400" dirty="0">
                <a:latin typeface="Arial Narrow" panose="020B0606020202030204" pitchFamily="34" charset="0"/>
              </a:rPr>
              <a:t> its own </a:t>
            </a:r>
            <a:r>
              <a:rPr lang="en-US" sz="2400" dirty="0" smtClean="0">
                <a:latin typeface="Arial Narrow" panose="020B0606020202030204" pitchFamily="34" charset="0"/>
              </a:rPr>
              <a:t>trouble.</a:t>
            </a:r>
            <a:endParaRPr lang="en-US" sz="2400" dirty="0">
              <a:latin typeface="Arial Narrow" panose="020B0606020202030204" pitchFamily="34" charset="0"/>
            </a:endParaRPr>
          </a:p>
        </p:txBody>
      </p:sp>
    </p:spTree>
    <p:extLst>
      <p:ext uri="{BB962C8B-B14F-4D97-AF65-F5344CB8AC3E}">
        <p14:creationId xmlns:p14="http://schemas.microsoft.com/office/powerpoint/2010/main" val="3032163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295400"/>
          </a:xfrm>
        </p:spPr>
        <p:txBody>
          <a:bodyPr>
            <a:normAutofit fontScale="90000"/>
          </a:bodyPr>
          <a:lstStyle/>
          <a:p>
            <a:pPr algn="ctr"/>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en-US" dirty="0">
                <a:solidFill>
                  <a:srgbClr val="FFFF00"/>
                </a:solidFill>
                <a:latin typeface="宋体" pitchFamily="2" charset="-122"/>
                <a:ea typeface="宋体" pitchFamily="2" charset="-122"/>
              </a:rPr>
              <a:t/>
            </a:r>
            <a:br>
              <a:rPr lang="en-US" dirty="0">
                <a:solidFill>
                  <a:srgbClr val="FFFF00"/>
                </a:solidFill>
                <a:latin typeface="宋体" pitchFamily="2" charset="-122"/>
                <a:ea typeface="宋体" pitchFamily="2" charset="-122"/>
              </a:rPr>
            </a:br>
            <a:r>
              <a:rPr lang="en-US" dirty="0" smtClean="0">
                <a:solidFill>
                  <a:srgbClr val="FFFF00"/>
                </a:solidFill>
                <a:latin typeface="宋体" pitchFamily="2" charset="-122"/>
                <a:ea typeface="宋体" pitchFamily="2" charset="-122"/>
              </a:rPr>
              <a:t/>
            </a:r>
            <a:br>
              <a:rPr lang="en-US" dirty="0" smtClean="0">
                <a:solidFill>
                  <a:srgbClr val="FFFF00"/>
                </a:solidFill>
                <a:latin typeface="宋体" pitchFamily="2" charset="-122"/>
                <a:ea typeface="宋体" pitchFamily="2" charset="-122"/>
              </a:rPr>
            </a:br>
            <a:r>
              <a:rPr lang="en-US" dirty="0" smtClean="0">
                <a:solidFill>
                  <a:srgbClr val="FFFF00"/>
                </a:solidFill>
                <a:latin typeface="宋体" pitchFamily="2" charset="-122"/>
                <a:ea typeface="宋体" pitchFamily="2" charset="-122"/>
              </a:rPr>
              <a:t/>
            </a:r>
            <a:br>
              <a:rPr lang="en-US" dirty="0" smtClean="0">
                <a:solidFill>
                  <a:srgbClr val="FFFF00"/>
                </a:solidFill>
                <a:latin typeface="宋体" pitchFamily="2" charset="-122"/>
                <a:ea typeface="宋体" pitchFamily="2" charset="-122"/>
              </a:rPr>
            </a:br>
            <a:r>
              <a:rPr lang="en-US" dirty="0" smtClean="0">
                <a:solidFill>
                  <a:srgbClr val="FFFF00"/>
                </a:solidFill>
                <a:latin typeface="宋体" pitchFamily="2" charset="-122"/>
                <a:ea typeface="宋体" pitchFamily="2" charset="-122"/>
              </a:rPr>
              <a:t/>
            </a:r>
            <a:br>
              <a:rPr lang="en-US" dirty="0" smtClean="0">
                <a:solidFill>
                  <a:srgbClr val="FFFF00"/>
                </a:solidFill>
                <a:latin typeface="宋体" pitchFamily="2" charset="-122"/>
                <a:ea typeface="宋体" pitchFamily="2" charset="-122"/>
              </a:rPr>
            </a:br>
            <a:r>
              <a:rPr lang="en-US" dirty="0" smtClean="0">
                <a:solidFill>
                  <a:srgbClr val="FFFF00"/>
                </a:solidFill>
                <a:latin typeface="宋体" pitchFamily="2" charset="-122"/>
                <a:ea typeface="宋体" pitchFamily="2" charset="-122"/>
              </a:rPr>
              <a:t/>
            </a:r>
            <a:br>
              <a:rPr lang="en-US" dirty="0" smtClean="0">
                <a:solidFill>
                  <a:srgbClr val="FFFF00"/>
                </a:solidFill>
                <a:latin typeface="宋体" pitchFamily="2" charset="-122"/>
                <a:ea typeface="宋体" pitchFamily="2" charset="-122"/>
              </a:rPr>
            </a:br>
            <a:r>
              <a:rPr lang="en-US" dirty="0" smtClean="0">
                <a:solidFill>
                  <a:srgbClr val="FFFF00"/>
                </a:solidFill>
                <a:latin typeface="宋体" pitchFamily="2" charset="-122"/>
                <a:ea typeface="宋体" pitchFamily="2" charset="-122"/>
              </a:rPr>
              <a:t/>
            </a:r>
            <a:br>
              <a:rPr lang="en-US" dirty="0" smtClean="0">
                <a:solidFill>
                  <a:srgbClr val="FFFF00"/>
                </a:solidFill>
                <a:latin typeface="宋体" pitchFamily="2" charset="-122"/>
                <a:ea typeface="宋体" pitchFamily="2" charset="-122"/>
              </a:rPr>
            </a:br>
            <a:r>
              <a:rPr lang="en-US" dirty="0" smtClean="0">
                <a:solidFill>
                  <a:srgbClr val="FFFF00"/>
                </a:solidFill>
                <a:latin typeface="宋体" pitchFamily="2" charset="-122"/>
                <a:ea typeface="宋体" pitchFamily="2" charset="-122"/>
              </a:rPr>
              <a:t/>
            </a:r>
            <a:br>
              <a:rPr lang="en-US" dirty="0" smtClean="0">
                <a:solidFill>
                  <a:srgbClr val="FFFF00"/>
                </a:solidFill>
                <a:latin typeface="宋体" pitchFamily="2" charset="-122"/>
                <a:ea typeface="宋体" pitchFamily="2" charset="-122"/>
              </a:rPr>
            </a:br>
            <a:endParaRPr lang="en-US" sz="4200" b="0" dirty="0">
              <a:solidFill>
                <a:srgbClr val="FFFF00"/>
              </a:solidFill>
              <a:latin typeface="Times New Roman" pitchFamily="18" charset="0"/>
              <a:ea typeface="楷体" pitchFamily="49" charset="-122"/>
              <a:cs typeface="Times New Roman" pitchFamily="18" charset="0"/>
            </a:endParaRPr>
          </a:p>
        </p:txBody>
      </p:sp>
      <p:sp>
        <p:nvSpPr>
          <p:cNvPr id="5123" name="Subtitle 2"/>
          <p:cNvSpPr>
            <a:spLocks noGrp="1"/>
          </p:cNvSpPr>
          <p:nvPr>
            <p:ph type="subTitle" idx="1"/>
          </p:nvPr>
        </p:nvSpPr>
        <p:spPr>
          <a:xfrm>
            <a:off x="38100" y="1066800"/>
            <a:ext cx="8991600" cy="4572000"/>
          </a:xfrm>
        </p:spPr>
        <p:txBody>
          <a:bodyPr>
            <a:normAutofit fontScale="92500" lnSpcReduction="10000"/>
          </a:bodyPr>
          <a:lstStyle/>
          <a:p>
            <a:pPr algn="ctr"/>
            <a:r>
              <a:rPr lang="zh-CN" altLang="en-US" sz="4800" b="1" dirty="0">
                <a:solidFill>
                  <a:srgbClr val="FFFF00"/>
                </a:solidFill>
              </a:rPr>
              <a:t>作</a:t>
            </a:r>
            <a:r>
              <a:rPr lang="zh-CN" altLang="en-US" sz="4800" b="1" dirty="0" smtClean="0">
                <a:solidFill>
                  <a:srgbClr val="FFFF00"/>
                </a:solidFill>
              </a:rPr>
              <a:t>個不憂慮的人</a:t>
            </a:r>
            <a:r>
              <a:rPr lang="en-US" altLang="zh-CN" sz="4800" b="1" dirty="0" smtClean="0">
                <a:solidFill>
                  <a:srgbClr val="FFFF00"/>
                </a:solidFill>
              </a:rPr>
              <a:t> </a:t>
            </a:r>
          </a:p>
          <a:p>
            <a:pPr algn="ctr"/>
            <a:r>
              <a:rPr lang="en-US" altLang="zh-CN" sz="3600" b="1" dirty="0" smtClean="0">
                <a:solidFill>
                  <a:srgbClr val="FFFF00"/>
                </a:solidFill>
              </a:rPr>
              <a:t>Be a Worry-Free Person</a:t>
            </a:r>
            <a:endParaRPr lang="en-US" altLang="zh-CN" b="1" dirty="0" smtClean="0">
              <a:solidFill>
                <a:srgbClr val="FFFF00"/>
              </a:solidFill>
            </a:endParaRPr>
          </a:p>
          <a:p>
            <a:pPr algn="ctr"/>
            <a:endParaRPr lang="en-US" altLang="zh-CN" sz="3200" b="1" dirty="0" smtClean="0">
              <a:solidFill>
                <a:srgbClr val="FFFF00"/>
              </a:solidFill>
            </a:endParaRPr>
          </a:p>
          <a:p>
            <a:pPr algn="ctr"/>
            <a:endParaRPr lang="en-US" altLang="zh-CN" sz="3200" b="1" dirty="0" smtClean="0">
              <a:solidFill>
                <a:srgbClr val="FFFF00"/>
              </a:solidFill>
            </a:endParaRPr>
          </a:p>
          <a:p>
            <a:pPr algn="ctr"/>
            <a:r>
              <a:rPr lang="zh-CN" altLang="en-US" sz="3200" b="1" dirty="0" smtClean="0">
                <a:solidFill>
                  <a:srgbClr val="FFFF00"/>
                </a:solidFill>
              </a:rPr>
              <a:t>馬</a:t>
            </a:r>
            <a:r>
              <a:rPr lang="zh-CN" altLang="en-US" sz="3200" b="1" dirty="0">
                <a:solidFill>
                  <a:srgbClr val="FFFF00"/>
                </a:solidFill>
              </a:rPr>
              <a:t>太福音</a:t>
            </a:r>
            <a:r>
              <a:rPr lang="zh-CN" altLang="en-US" sz="3200" b="1" dirty="0" smtClean="0">
                <a:solidFill>
                  <a:srgbClr val="FFFF00"/>
                </a:solidFill>
              </a:rPr>
              <a:t> </a:t>
            </a:r>
            <a:r>
              <a:rPr lang="en-US" altLang="zh-CN" sz="3200" b="1" dirty="0" smtClean="0">
                <a:solidFill>
                  <a:srgbClr val="FFFF00"/>
                </a:solidFill>
              </a:rPr>
              <a:t>Matthew 6:25-34</a:t>
            </a:r>
          </a:p>
          <a:p>
            <a:pPr algn="ctr"/>
            <a:endParaRPr lang="en-US" altLang="zh-CN" sz="3200" dirty="0" smtClean="0">
              <a:solidFill>
                <a:srgbClr val="FFFF00"/>
              </a:solidFill>
            </a:endParaRPr>
          </a:p>
          <a:p>
            <a:pPr algn="ctr"/>
            <a:endParaRPr lang="en-US" altLang="zh-CN" sz="3200" dirty="0" smtClean="0">
              <a:solidFill>
                <a:srgbClr val="FFFF00"/>
              </a:solidFill>
            </a:endParaRPr>
          </a:p>
          <a:p>
            <a:pPr marR="0" algn="ctr" eaLnBrk="1" hangingPunct="1"/>
            <a:r>
              <a:rPr lang="zh-CN" altLang="en-US" sz="2800" dirty="0" smtClean="0">
                <a:solidFill>
                  <a:srgbClr val="FFFF00"/>
                </a:solidFill>
              </a:rPr>
              <a:t>讲员：冯伟牧师</a:t>
            </a:r>
            <a:endParaRPr lang="en-US" altLang="zh-CN" sz="2800" dirty="0" smtClean="0">
              <a:solidFill>
                <a:srgbClr val="FFFF00"/>
              </a:solidFill>
            </a:endParaRPr>
          </a:p>
          <a:p>
            <a:pPr marR="0" algn="ctr" eaLnBrk="1" hangingPunct="1"/>
            <a:r>
              <a:rPr lang="en-US" sz="2800" dirty="0" smtClean="0">
                <a:solidFill>
                  <a:srgbClr val="FFFF00"/>
                </a:solidFill>
              </a:rPr>
              <a:t>Preacher: Rev. Wei </a:t>
            </a:r>
            <a:r>
              <a:rPr lang="en-US" sz="2800" dirty="0" err="1" smtClean="0">
                <a:solidFill>
                  <a:srgbClr val="FFFF00"/>
                </a:solidFill>
              </a:rPr>
              <a:t>Feng</a:t>
            </a:r>
            <a:endParaRPr lang="en-US" sz="2800" dirty="0" smtClean="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165225"/>
          </a:xfrm>
        </p:spPr>
        <p:txBody>
          <a:bodyPr>
            <a:normAutofit fontScale="90000"/>
          </a:bodyPr>
          <a:lstStyle/>
          <a:p>
            <a:pPr algn="ctr" eaLnBrk="1" fontAlgn="auto" hangingPunct="1">
              <a:spcAft>
                <a:spcPts val="0"/>
              </a:spcAft>
              <a:defRPr/>
            </a:pPr>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en-US" dirty="0">
                <a:solidFill>
                  <a:srgbClr val="FFFF00"/>
                </a:solidFill>
                <a:latin typeface="宋体" pitchFamily="2" charset="-122"/>
                <a:ea typeface="宋体" pitchFamily="2" charset="-122"/>
              </a:rPr>
              <a:t/>
            </a:r>
            <a:br>
              <a:rPr lang="en-US" dirty="0">
                <a:solidFill>
                  <a:srgbClr val="FFFF00"/>
                </a:solidFill>
                <a:latin typeface="宋体" pitchFamily="2" charset="-122"/>
                <a:ea typeface="宋体" pitchFamily="2" charset="-122"/>
              </a:rPr>
            </a:br>
            <a:endParaRPr lang="en-US" sz="6000" dirty="0">
              <a:solidFill>
                <a:srgbClr val="FFFF00"/>
              </a:solidFill>
              <a:latin typeface="楷体" pitchFamily="49" charset="-122"/>
              <a:ea typeface="楷体" pitchFamily="49" charset="-122"/>
            </a:endParaRPr>
          </a:p>
        </p:txBody>
      </p:sp>
      <p:sp>
        <p:nvSpPr>
          <p:cNvPr id="5123" name="Subtitle 2"/>
          <p:cNvSpPr>
            <a:spLocks noGrp="1"/>
          </p:cNvSpPr>
          <p:nvPr>
            <p:ph type="subTitle" idx="1"/>
          </p:nvPr>
        </p:nvSpPr>
        <p:spPr>
          <a:xfrm>
            <a:off x="152400" y="304800"/>
            <a:ext cx="8839200" cy="5867400"/>
          </a:xfrm>
        </p:spPr>
        <p:txBody>
          <a:bodyPr anchor="t">
            <a:noAutofit/>
          </a:bodyPr>
          <a:lstStyle/>
          <a:p>
            <a:pPr algn="l"/>
            <a:r>
              <a:rPr lang="zh-CN" altLang="en-US" sz="3200" b="1" u="sng" dirty="0" smtClean="0"/>
              <a:t>前言</a:t>
            </a:r>
            <a:r>
              <a:rPr lang="en-US" sz="3200" b="1" u="sng" dirty="0" smtClean="0"/>
              <a:t>Introduction</a:t>
            </a:r>
            <a:r>
              <a:rPr lang="en-US" sz="3200" b="1" dirty="0" smtClean="0"/>
              <a:t>:</a:t>
            </a:r>
          </a:p>
          <a:p>
            <a:pPr algn="l"/>
            <a:r>
              <a:rPr lang="zh-CN" altLang="en-US" sz="2800" b="1" dirty="0"/>
              <a:t>尼希米為猶大地耶路撒冷在苦難中的骨肉之親憂愁，保罗也为骨肉之亲忧愁，甚至圣灵都会为我们担忧。有些憂愁是正當的，是“依著神的意思”的。但是在今天的经文中，主耶稣所指的忧虑，显然不是依着神的意思。</a:t>
            </a:r>
            <a:r>
              <a:rPr lang="en-US" sz="2800" b="1" dirty="0"/>
              <a:t>Nehemiah was sad and worried for his kinsmen suffering in Jerusalem in the land of Judah, Paul was in deep sorrow for his kinsmen as well. Even the Holy Spirit worries for us. </a:t>
            </a:r>
            <a:r>
              <a:rPr lang="en-US" sz="2800" b="1" dirty="0" err="1"/>
              <a:t>Certian</a:t>
            </a:r>
            <a:r>
              <a:rPr lang="en-US" sz="2800" b="1" dirty="0"/>
              <a:t> kind of worry is legit and following God’s heart. But in today’s passage, apparently the kind of worry Jesus was referring to is not following God’s heart</a:t>
            </a:r>
            <a:r>
              <a:rPr lang="en-US" sz="2800" b="1" dirty="0" smtClean="0"/>
              <a:t>.</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28600"/>
            <a:ext cx="8153400" cy="228600"/>
          </a:xfrm>
        </p:spPr>
        <p:txBody>
          <a:bodyPr>
            <a:normAutofit fontScale="90000"/>
          </a:bodyPr>
          <a:lstStyle/>
          <a:p>
            <a:endParaRPr lang="en-US" sz="3400" smtClean="0"/>
          </a:p>
        </p:txBody>
      </p:sp>
      <p:sp>
        <p:nvSpPr>
          <p:cNvPr id="8195" name="Content Placeholder 2"/>
          <p:cNvSpPr>
            <a:spLocks noGrp="1"/>
          </p:cNvSpPr>
          <p:nvPr>
            <p:ph idx="1"/>
          </p:nvPr>
        </p:nvSpPr>
        <p:spPr>
          <a:xfrm>
            <a:off x="76200" y="228600"/>
            <a:ext cx="9067800" cy="6324600"/>
          </a:xfrm>
        </p:spPr>
        <p:txBody>
          <a:bodyPr numCol="1">
            <a:normAutofit/>
          </a:bodyPr>
          <a:lstStyle/>
          <a:p>
            <a:pPr marL="608076" indent="-571500">
              <a:buAutoNum type="romanUcPeriod"/>
            </a:pPr>
            <a:r>
              <a:rPr lang="zh-CN" altLang="en-US" b="1" dirty="0" smtClean="0"/>
              <a:t>為</a:t>
            </a:r>
            <a:r>
              <a:rPr lang="zh-CN" altLang="en-US" b="1" dirty="0"/>
              <a:t>何會有憂慮？</a:t>
            </a:r>
            <a:r>
              <a:rPr lang="en-US" b="1" dirty="0"/>
              <a:t>Why Do People Worry? (20 Reasons</a:t>
            </a:r>
            <a:r>
              <a:rPr lang="en-US" b="1" dirty="0" smtClean="0"/>
              <a:t>)</a:t>
            </a:r>
          </a:p>
          <a:p>
            <a:pPr marL="608076" indent="-571500">
              <a:buAutoNum type="romanUcPeriod"/>
            </a:pPr>
            <a:endParaRPr lang="en-US" dirty="0"/>
          </a:p>
          <a:p>
            <a:pPr marL="36576" indent="0">
              <a:buNone/>
            </a:pPr>
            <a:r>
              <a:rPr lang="en-US" sz="2800" dirty="0" smtClean="0">
                <a:latin typeface="Arial Narrow" panose="020B0606020202030204" pitchFamily="34" charset="0"/>
              </a:rPr>
              <a:t>56%</a:t>
            </a:r>
            <a:r>
              <a:rPr lang="zh-CN" altLang="en-US" sz="2800" dirty="0" smtClean="0">
                <a:latin typeface="Arial Narrow" panose="020B0606020202030204" pitchFamily="34" charset="0"/>
              </a:rPr>
              <a:t>的美国成年人失眠是因为至少一样与金钱有关的原因。这些成年人中，</a:t>
            </a:r>
            <a:r>
              <a:rPr lang="en-US" altLang="zh-CN" sz="2800" dirty="0" smtClean="0">
                <a:latin typeface="Arial Narrow" panose="020B0606020202030204" pitchFamily="34" charset="0"/>
              </a:rPr>
              <a:t>18%</a:t>
            </a:r>
            <a:r>
              <a:rPr lang="zh-CN" altLang="en-US" sz="2800" dirty="0" smtClean="0">
                <a:latin typeface="Arial Narrow" panose="020B0606020202030204" pitchFamily="34" charset="0"/>
              </a:rPr>
              <a:t>是因为信用卡债，这也是美国人失眠的首位原因。</a:t>
            </a:r>
            <a:r>
              <a:rPr lang="en-US" sz="2800" dirty="0" smtClean="0">
                <a:latin typeface="Arial Narrow" panose="020B0606020202030204" pitchFamily="34" charset="0"/>
              </a:rPr>
              <a:t>56</a:t>
            </a:r>
            <a:r>
              <a:rPr lang="en-US" sz="2800" dirty="0" smtClean="0">
                <a:latin typeface="Arial Narrow" panose="020B0606020202030204" pitchFamily="34" charset="0"/>
              </a:rPr>
              <a:t>% </a:t>
            </a:r>
            <a:r>
              <a:rPr lang="en-US" sz="2800" dirty="0">
                <a:latin typeface="Arial Narrow" panose="020B0606020202030204" pitchFamily="34" charset="0"/>
              </a:rPr>
              <a:t>of U.S. adults lose sleep at night over at least one money-related issue. Of those </a:t>
            </a:r>
            <a:r>
              <a:rPr lang="en-US" sz="2800" dirty="0" smtClean="0">
                <a:latin typeface="Arial Narrow" panose="020B0606020202030204" pitchFamily="34" charset="0"/>
              </a:rPr>
              <a:t>adults, </a:t>
            </a:r>
            <a:r>
              <a:rPr lang="en-US" sz="2800" dirty="0">
                <a:latin typeface="Arial Narrow" panose="020B0606020202030204" pitchFamily="34" charset="0"/>
              </a:rPr>
              <a:t>18% are doing so because of credit card debt, which is the No. 1 reason people are losing sleep. </a:t>
            </a:r>
            <a:r>
              <a:rPr lang="en-US" sz="2800" dirty="0" smtClean="0">
                <a:latin typeface="Arial Narrow" panose="020B0606020202030204" pitchFamily="34" charset="0"/>
              </a:rPr>
              <a:t>(</a:t>
            </a:r>
            <a:r>
              <a:rPr lang="en-US" sz="2800" dirty="0">
                <a:latin typeface="Arial Narrow" panose="020B0606020202030204" pitchFamily="34" charset="0"/>
              </a:rPr>
              <a:t>survey from </a:t>
            </a:r>
            <a:r>
              <a:rPr lang="en-US" sz="2800" dirty="0" err="1" smtClean="0">
                <a:latin typeface="Arial Narrow" panose="020B0606020202030204" pitchFamily="34" charset="0"/>
              </a:rPr>
              <a:t>Bankrate</a:t>
            </a:r>
            <a:r>
              <a:rPr lang="en-US" sz="2800" dirty="0" smtClean="0">
                <a:latin typeface="Arial Narrow" panose="020B0606020202030204" pitchFamily="34" charset="0"/>
              </a:rPr>
              <a:t>, www.cnbc.com</a:t>
            </a:r>
            <a:r>
              <a:rPr lang="en-US" sz="2800" dirty="0">
                <a:latin typeface="Arial Narrow" panose="020B0606020202030204" pitchFamily="34" charset="0"/>
              </a:rPr>
              <a:t> Jun 27, 2019</a:t>
            </a:r>
            <a:r>
              <a:rPr lang="en-US" sz="2800" dirty="0" smtClean="0">
                <a:latin typeface="Arial Narrow" panose="020B0606020202030204" pitchFamily="34" charset="0"/>
              </a:rPr>
              <a:t>)</a:t>
            </a:r>
            <a:endParaRPr lang="en-US" sz="2800" dirty="0"/>
          </a:p>
          <a:p>
            <a:pPr marL="36576" indent="0">
              <a:buNone/>
            </a:pPr>
            <a:r>
              <a:rPr lang="en-US" b="1" dirty="0"/>
              <a:t>	</a:t>
            </a:r>
            <a:endParaRPr lang="en-US" dirty="0"/>
          </a:p>
        </p:txBody>
      </p:sp>
    </p:spTree>
    <p:extLst>
      <p:ext uri="{BB962C8B-B14F-4D97-AF65-F5344CB8AC3E}">
        <p14:creationId xmlns:p14="http://schemas.microsoft.com/office/powerpoint/2010/main" val="4034774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28600"/>
            <a:ext cx="8153400" cy="228600"/>
          </a:xfrm>
        </p:spPr>
        <p:txBody>
          <a:bodyPr>
            <a:normAutofit fontScale="90000"/>
          </a:bodyPr>
          <a:lstStyle/>
          <a:p>
            <a:endParaRPr lang="en-US" sz="3400" smtClean="0"/>
          </a:p>
        </p:txBody>
      </p:sp>
      <p:sp>
        <p:nvSpPr>
          <p:cNvPr id="8195" name="Content Placeholder 2"/>
          <p:cNvSpPr>
            <a:spLocks noGrp="1"/>
          </p:cNvSpPr>
          <p:nvPr>
            <p:ph idx="1"/>
          </p:nvPr>
        </p:nvSpPr>
        <p:spPr>
          <a:xfrm>
            <a:off x="152400" y="152400"/>
            <a:ext cx="8839200" cy="6400800"/>
          </a:xfrm>
        </p:spPr>
        <p:txBody>
          <a:bodyPr numCol="1">
            <a:normAutofit fontScale="92500" lnSpcReduction="20000"/>
          </a:bodyPr>
          <a:lstStyle/>
          <a:p>
            <a:pPr marL="36576" indent="0">
              <a:buNone/>
            </a:pPr>
            <a:r>
              <a:rPr lang="en-US" b="1" dirty="0" smtClean="0"/>
              <a:t>I. </a:t>
            </a:r>
            <a:r>
              <a:rPr lang="zh-CN" altLang="en-US" b="1" dirty="0" smtClean="0"/>
              <a:t>為</a:t>
            </a:r>
            <a:r>
              <a:rPr lang="zh-CN" altLang="en-US" b="1" dirty="0"/>
              <a:t>何會有憂慮？</a:t>
            </a:r>
            <a:r>
              <a:rPr lang="en-US" b="1" dirty="0"/>
              <a:t>Why Do People Worry? (20 Reasons</a:t>
            </a:r>
            <a:r>
              <a:rPr lang="en-US" b="1" dirty="0" smtClean="0"/>
              <a:t>)</a:t>
            </a:r>
          </a:p>
          <a:p>
            <a:pPr marL="36576" indent="0">
              <a:buNone/>
            </a:pPr>
            <a:r>
              <a:rPr lang="en-US" dirty="0" smtClean="0"/>
              <a:t>Answer from 2,000 </a:t>
            </a:r>
            <a:r>
              <a:rPr lang="en-US" dirty="0"/>
              <a:t>people </a:t>
            </a:r>
            <a:r>
              <a:rPr lang="en-US" dirty="0" smtClean="0"/>
              <a:t>of what </a:t>
            </a:r>
            <a:r>
              <a:rPr lang="en-US" dirty="0"/>
              <a:t>they are most worried about</a:t>
            </a:r>
            <a:r>
              <a:rPr lang="en-US" dirty="0" smtClean="0"/>
              <a:t>. (The </a:t>
            </a:r>
            <a:r>
              <a:rPr lang="en-US" dirty="0"/>
              <a:t>same survey also found 42 per cent of people are unhappy with their lives</a:t>
            </a:r>
            <a:r>
              <a:rPr lang="en-US" dirty="0" smtClean="0"/>
              <a:t>.)</a:t>
            </a:r>
          </a:p>
          <a:p>
            <a:pPr marL="36576" indent="0">
              <a:buNone/>
            </a:pPr>
            <a:endParaRPr lang="en-US" dirty="0"/>
          </a:p>
          <a:p>
            <a:pPr marL="36576" indent="0">
              <a:buNone/>
            </a:pPr>
            <a:r>
              <a:rPr lang="en-US" b="1" dirty="0"/>
              <a:t>20.</a:t>
            </a:r>
            <a:r>
              <a:rPr lang="en-US" dirty="0"/>
              <a:t> Worried about the area I live in/ crime levels</a:t>
            </a:r>
          </a:p>
          <a:p>
            <a:pPr marL="36576" indent="0">
              <a:buNone/>
            </a:pPr>
            <a:r>
              <a:rPr lang="en-US" b="1" dirty="0"/>
              <a:t>19.</a:t>
            </a:r>
            <a:r>
              <a:rPr lang="en-US" dirty="0"/>
              <a:t> Pet's health</a:t>
            </a:r>
          </a:p>
          <a:p>
            <a:pPr marL="36576" indent="0">
              <a:buNone/>
            </a:pPr>
            <a:r>
              <a:rPr lang="en-US" b="1" dirty="0"/>
              <a:t>18.</a:t>
            </a:r>
            <a:r>
              <a:rPr lang="en-US" dirty="0"/>
              <a:t> If my dress sense is good</a:t>
            </a:r>
          </a:p>
          <a:p>
            <a:pPr marL="36576" indent="0">
              <a:buNone/>
            </a:pPr>
            <a:r>
              <a:rPr lang="en-US" b="1" dirty="0"/>
              <a:t>17.</a:t>
            </a:r>
            <a:r>
              <a:rPr lang="en-US" dirty="0"/>
              <a:t> Meeting work targets or goals</a:t>
            </a:r>
          </a:p>
          <a:p>
            <a:pPr marL="36576" indent="0">
              <a:buNone/>
            </a:pPr>
            <a:r>
              <a:rPr lang="en-US" b="1" dirty="0"/>
              <a:t>16.</a:t>
            </a:r>
            <a:r>
              <a:rPr lang="en-US" dirty="0"/>
              <a:t> Whether I'm a good parent/ raising kids right</a:t>
            </a:r>
          </a:p>
          <a:p>
            <a:pPr marL="36576" indent="0">
              <a:buNone/>
            </a:pPr>
            <a:r>
              <a:rPr lang="en-US" b="1" dirty="0"/>
              <a:t>15.</a:t>
            </a:r>
            <a:r>
              <a:rPr lang="en-US" dirty="0"/>
              <a:t> A friend or family member I've fallen out with</a:t>
            </a:r>
          </a:p>
          <a:p>
            <a:pPr marL="36576" indent="0">
              <a:buNone/>
            </a:pPr>
            <a:r>
              <a:rPr lang="en-US" b="1" dirty="0"/>
              <a:t>14.</a:t>
            </a:r>
            <a:r>
              <a:rPr lang="en-US" dirty="0"/>
              <a:t> Whether I'll find the right partner/ whether my current partner is right</a:t>
            </a:r>
          </a:p>
          <a:p>
            <a:pPr marL="36576" indent="0">
              <a:buNone/>
            </a:pPr>
            <a:r>
              <a:rPr lang="en-US" b="1" dirty="0"/>
              <a:t>13.</a:t>
            </a:r>
            <a:r>
              <a:rPr lang="en-US" dirty="0"/>
              <a:t> Whether my partner still loves me</a:t>
            </a:r>
          </a:p>
          <a:p>
            <a:pPr marL="36576" indent="0">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28600"/>
            <a:ext cx="8153400" cy="228600"/>
          </a:xfrm>
        </p:spPr>
        <p:txBody>
          <a:bodyPr>
            <a:normAutofit fontScale="90000"/>
          </a:bodyPr>
          <a:lstStyle/>
          <a:p>
            <a:endParaRPr lang="en-US" sz="3400" smtClean="0"/>
          </a:p>
        </p:txBody>
      </p:sp>
      <p:sp>
        <p:nvSpPr>
          <p:cNvPr id="8195" name="Content Placeholder 2"/>
          <p:cNvSpPr>
            <a:spLocks noGrp="1"/>
          </p:cNvSpPr>
          <p:nvPr>
            <p:ph idx="1"/>
          </p:nvPr>
        </p:nvSpPr>
        <p:spPr>
          <a:xfrm>
            <a:off x="152400" y="152400"/>
            <a:ext cx="8839200" cy="6400800"/>
          </a:xfrm>
        </p:spPr>
        <p:txBody>
          <a:bodyPr numCol="1">
            <a:normAutofit lnSpcReduction="10000"/>
          </a:bodyPr>
          <a:lstStyle/>
          <a:p>
            <a:pPr marL="36576" indent="0">
              <a:buNone/>
            </a:pPr>
            <a:r>
              <a:rPr lang="en-US" b="1" dirty="0" smtClean="0"/>
              <a:t>12</a:t>
            </a:r>
            <a:r>
              <a:rPr lang="en-US" b="1" dirty="0"/>
              <a:t>.</a:t>
            </a:r>
            <a:r>
              <a:rPr lang="en-US" dirty="0"/>
              <a:t> Whether or not I am attractive</a:t>
            </a:r>
          </a:p>
          <a:p>
            <a:pPr marL="36576" indent="0">
              <a:buNone/>
            </a:pPr>
            <a:r>
              <a:rPr lang="en-US" b="1" dirty="0"/>
              <a:t>11.</a:t>
            </a:r>
            <a:r>
              <a:rPr lang="en-US" dirty="0"/>
              <a:t> I need to find a new job</a:t>
            </a:r>
          </a:p>
          <a:p>
            <a:pPr marL="36576" indent="0">
              <a:buNone/>
            </a:pPr>
            <a:r>
              <a:rPr lang="en-US" b="1" dirty="0"/>
              <a:t>10.</a:t>
            </a:r>
            <a:r>
              <a:rPr lang="en-US" dirty="0"/>
              <a:t> I seem to be generally unhappy</a:t>
            </a:r>
          </a:p>
          <a:p>
            <a:pPr marL="36576" indent="0">
              <a:buNone/>
            </a:pPr>
            <a:r>
              <a:rPr lang="en-US" b="1" dirty="0"/>
              <a:t>9.</a:t>
            </a:r>
            <a:r>
              <a:rPr lang="en-US" dirty="0"/>
              <a:t> Paying rent/mortgage</a:t>
            </a:r>
          </a:p>
          <a:p>
            <a:pPr marL="36576" indent="0">
              <a:buNone/>
            </a:pPr>
            <a:r>
              <a:rPr lang="en-US" b="1" dirty="0"/>
              <a:t>8.</a:t>
            </a:r>
            <a:r>
              <a:rPr lang="en-US" dirty="0"/>
              <a:t> Worried about my physique</a:t>
            </a:r>
          </a:p>
          <a:p>
            <a:pPr marL="36576" indent="0">
              <a:buNone/>
            </a:pPr>
            <a:r>
              <a:rPr lang="en-US" b="1" dirty="0"/>
              <a:t>7.</a:t>
            </a:r>
            <a:r>
              <a:rPr lang="en-US" dirty="0"/>
              <a:t> Wrinkles or ageing appearance</a:t>
            </a:r>
          </a:p>
          <a:p>
            <a:pPr marL="36576" indent="0">
              <a:buNone/>
            </a:pPr>
            <a:r>
              <a:rPr lang="en-US" b="1" dirty="0"/>
              <a:t>6.</a:t>
            </a:r>
            <a:r>
              <a:rPr lang="en-US" dirty="0"/>
              <a:t> Job security</a:t>
            </a:r>
          </a:p>
          <a:p>
            <a:pPr marL="36576" indent="0">
              <a:buNone/>
            </a:pPr>
            <a:r>
              <a:rPr lang="en-US" b="1" dirty="0"/>
              <a:t>5.</a:t>
            </a:r>
            <a:r>
              <a:rPr lang="en-US" dirty="0"/>
              <a:t> Financial/credit card debts</a:t>
            </a:r>
          </a:p>
          <a:p>
            <a:pPr marL="36576" indent="0">
              <a:buNone/>
            </a:pPr>
            <a:r>
              <a:rPr lang="en-US" b="1" dirty="0"/>
              <a:t>4.</a:t>
            </a:r>
            <a:r>
              <a:rPr lang="en-US" dirty="0"/>
              <a:t> My diet</a:t>
            </a:r>
          </a:p>
          <a:p>
            <a:pPr marL="36576" indent="0">
              <a:buNone/>
            </a:pPr>
            <a:r>
              <a:rPr lang="en-US" b="1" dirty="0"/>
              <a:t>3.</a:t>
            </a:r>
            <a:r>
              <a:rPr lang="en-US" dirty="0"/>
              <a:t> Low energy levels</a:t>
            </a:r>
          </a:p>
          <a:p>
            <a:pPr marL="36576" indent="0">
              <a:buNone/>
            </a:pPr>
            <a:r>
              <a:rPr lang="en-US" b="1" dirty="0"/>
              <a:t>2.</a:t>
            </a:r>
            <a:r>
              <a:rPr lang="en-US" dirty="0"/>
              <a:t> Worried about my savings/ financial future</a:t>
            </a:r>
          </a:p>
          <a:p>
            <a:pPr marL="36576" indent="0">
              <a:buNone/>
            </a:pPr>
            <a:r>
              <a:rPr lang="en-US" b="1" dirty="0"/>
              <a:t>1.</a:t>
            </a:r>
            <a:r>
              <a:rPr lang="en-US" dirty="0"/>
              <a:t> Getting old in general</a:t>
            </a:r>
          </a:p>
          <a:p>
            <a:pPr marL="36576" indent="0">
              <a:buNone/>
            </a:pPr>
            <a:endParaRPr lang="en-US" dirty="0"/>
          </a:p>
        </p:txBody>
      </p:sp>
    </p:spTree>
    <p:extLst>
      <p:ext uri="{BB962C8B-B14F-4D97-AF65-F5344CB8AC3E}">
        <p14:creationId xmlns:p14="http://schemas.microsoft.com/office/powerpoint/2010/main" val="2006150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28600"/>
            <a:ext cx="8153400" cy="228600"/>
          </a:xfrm>
        </p:spPr>
        <p:txBody>
          <a:bodyPr>
            <a:normAutofit fontScale="90000"/>
          </a:bodyPr>
          <a:lstStyle/>
          <a:p>
            <a:endParaRPr lang="en-US" sz="3400" smtClean="0"/>
          </a:p>
        </p:txBody>
      </p:sp>
      <p:sp>
        <p:nvSpPr>
          <p:cNvPr id="8195" name="Content Placeholder 2"/>
          <p:cNvSpPr>
            <a:spLocks noGrp="1"/>
          </p:cNvSpPr>
          <p:nvPr>
            <p:ph idx="1"/>
          </p:nvPr>
        </p:nvSpPr>
        <p:spPr>
          <a:xfrm>
            <a:off x="76200" y="228600"/>
            <a:ext cx="9067800" cy="6324600"/>
          </a:xfrm>
        </p:spPr>
        <p:txBody>
          <a:bodyPr numCol="1">
            <a:normAutofit/>
          </a:bodyPr>
          <a:lstStyle/>
          <a:p>
            <a:pPr marL="36576" indent="0">
              <a:buNone/>
            </a:pPr>
            <a:r>
              <a:rPr lang="en-US" b="1" dirty="0"/>
              <a:t>I. </a:t>
            </a:r>
            <a:r>
              <a:rPr lang="zh-CN" altLang="en-US" b="1" dirty="0"/>
              <a:t>為何會有憂慮？</a:t>
            </a:r>
            <a:r>
              <a:rPr lang="en-US" b="1" dirty="0"/>
              <a:t>Why Do People Worry? (20 Reasons)</a:t>
            </a:r>
            <a:endParaRPr lang="en-US" dirty="0"/>
          </a:p>
          <a:p>
            <a:pPr marL="36576" indent="0">
              <a:buNone/>
            </a:pPr>
            <a:endParaRPr lang="en-US" b="1" dirty="0" smtClean="0"/>
          </a:p>
          <a:p>
            <a:pPr marL="36576" indent="0">
              <a:buNone/>
            </a:pPr>
            <a:r>
              <a:rPr lang="en-US" b="1" dirty="0"/>
              <a:t>	1. </a:t>
            </a:r>
            <a:r>
              <a:rPr lang="zh-CN" altLang="en-US" b="1" dirty="0"/>
              <a:t>不富足 </a:t>
            </a:r>
            <a:r>
              <a:rPr lang="en-US" b="1" dirty="0"/>
              <a:t>Not Rich</a:t>
            </a:r>
            <a:endParaRPr lang="en-US" dirty="0"/>
          </a:p>
          <a:p>
            <a:pPr marL="36576" indent="0">
              <a:buNone/>
            </a:pPr>
            <a:r>
              <a:rPr lang="en-US" b="1" dirty="0"/>
              <a:t>	2. </a:t>
            </a:r>
            <a:r>
              <a:rPr lang="zh-CN" altLang="en-US" b="1" dirty="0"/>
              <a:t>不安全 </a:t>
            </a:r>
            <a:r>
              <a:rPr lang="en-US" b="1" dirty="0"/>
              <a:t>Not Secure</a:t>
            </a:r>
            <a:endParaRPr lang="en-US" dirty="0"/>
          </a:p>
          <a:p>
            <a:pPr marL="36576" indent="0">
              <a:buNone/>
            </a:pPr>
            <a:r>
              <a:rPr lang="en-US" b="1" dirty="0"/>
              <a:t>	3. </a:t>
            </a:r>
            <a:r>
              <a:rPr lang="zh-CN" altLang="en-US" b="1" dirty="0"/>
              <a:t>不確定 </a:t>
            </a:r>
            <a:r>
              <a:rPr lang="en-US" b="1" dirty="0"/>
              <a:t>Not Certain</a:t>
            </a:r>
            <a:endParaRPr lang="en-US" dirty="0"/>
          </a:p>
          <a:p>
            <a:pPr marL="36576" indent="0">
              <a:buNone/>
            </a:pPr>
            <a:r>
              <a:rPr lang="en-US" b="1" dirty="0"/>
              <a:t>	4. </a:t>
            </a:r>
            <a:r>
              <a:rPr lang="zh-CN" altLang="en-US" b="1" dirty="0"/>
              <a:t>不健康 </a:t>
            </a:r>
            <a:r>
              <a:rPr lang="en-US" b="1" dirty="0"/>
              <a:t>Not Healthy</a:t>
            </a:r>
            <a:endParaRPr lang="en-US" dirty="0"/>
          </a:p>
          <a:p>
            <a:pPr marL="36576" indent="0">
              <a:buNone/>
            </a:pPr>
            <a:r>
              <a:rPr lang="en-US" b="1" dirty="0"/>
              <a:t>	5. </a:t>
            </a:r>
            <a:r>
              <a:rPr lang="zh-CN" altLang="en-US" b="1" dirty="0"/>
              <a:t>不快樂 </a:t>
            </a:r>
            <a:r>
              <a:rPr lang="en-US" b="1" dirty="0"/>
              <a:t>Not Happy</a:t>
            </a:r>
            <a:endParaRPr lang="en-US" dirty="0"/>
          </a:p>
          <a:p>
            <a:pPr marL="36576" indent="0">
              <a:buNone/>
            </a:pPr>
            <a:r>
              <a:rPr lang="en-US" b="1" dirty="0"/>
              <a:t>	6. </a:t>
            </a:r>
            <a:r>
              <a:rPr lang="zh-CN" altLang="en-US" b="1" dirty="0"/>
              <a:t>不自信 </a:t>
            </a:r>
            <a:r>
              <a:rPr lang="en-US" b="1" dirty="0"/>
              <a:t>Not Confident </a:t>
            </a:r>
            <a:endParaRPr lang="en-US" dirty="0"/>
          </a:p>
        </p:txBody>
      </p:sp>
    </p:spTree>
    <p:extLst>
      <p:ext uri="{BB962C8B-B14F-4D97-AF65-F5344CB8AC3E}">
        <p14:creationId xmlns:p14="http://schemas.microsoft.com/office/powerpoint/2010/main" val="2902446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28600"/>
            <a:ext cx="8153400" cy="228600"/>
          </a:xfrm>
        </p:spPr>
        <p:txBody>
          <a:bodyPr>
            <a:normAutofit fontScale="90000"/>
          </a:bodyPr>
          <a:lstStyle/>
          <a:p>
            <a:endParaRPr lang="en-US" sz="3400" smtClean="0"/>
          </a:p>
        </p:txBody>
      </p:sp>
      <p:sp>
        <p:nvSpPr>
          <p:cNvPr id="8195" name="Content Placeholder 2"/>
          <p:cNvSpPr>
            <a:spLocks noGrp="1"/>
          </p:cNvSpPr>
          <p:nvPr>
            <p:ph idx="1"/>
          </p:nvPr>
        </p:nvSpPr>
        <p:spPr>
          <a:xfrm>
            <a:off x="76200" y="228600"/>
            <a:ext cx="9067800" cy="6324600"/>
          </a:xfrm>
        </p:spPr>
        <p:txBody>
          <a:bodyPr numCol="1">
            <a:normAutofit/>
          </a:bodyPr>
          <a:lstStyle/>
          <a:p>
            <a:pPr marL="36576" indent="0">
              <a:buNone/>
            </a:pPr>
            <a:r>
              <a:rPr lang="en-US" b="1" dirty="0"/>
              <a:t>II. </a:t>
            </a:r>
            <a:r>
              <a:rPr lang="zh-CN" altLang="en-US" b="1" dirty="0"/>
              <a:t>為何不要憂慮？</a:t>
            </a:r>
            <a:r>
              <a:rPr lang="en-US" b="1" dirty="0"/>
              <a:t>Why Should People Stop Worrying? (</a:t>
            </a:r>
            <a:r>
              <a:rPr lang="zh-CN" altLang="en-US" b="1" dirty="0"/>
              <a:t>太</a:t>
            </a:r>
            <a:r>
              <a:rPr lang="en-US" b="1" dirty="0"/>
              <a:t>Matt. 6:27</a:t>
            </a:r>
            <a:r>
              <a:rPr lang="en-US" b="1" dirty="0" smtClean="0"/>
              <a:t>)</a:t>
            </a:r>
          </a:p>
          <a:p>
            <a:pPr marL="36576" indent="0">
              <a:buNone/>
            </a:pPr>
            <a:endParaRPr lang="en-US" b="1" dirty="0"/>
          </a:p>
          <a:p>
            <a:pPr marL="36576" indent="0">
              <a:buNone/>
            </a:pPr>
            <a:r>
              <a:rPr lang="zh-CN" altLang="en-US" sz="3200" dirty="0"/>
              <a:t>你們那一個能用思慮、使壽數多加一刻呢</a:t>
            </a:r>
            <a:r>
              <a:rPr lang="zh-CN" altLang="en-US" sz="3200" dirty="0" smtClean="0"/>
              <a:t>。</a:t>
            </a:r>
            <a:endParaRPr lang="en-US" altLang="zh-CN" sz="3200" dirty="0" smtClean="0"/>
          </a:p>
          <a:p>
            <a:pPr marL="36576" indent="0">
              <a:buNone/>
            </a:pPr>
            <a:r>
              <a:rPr lang="en-US" sz="3200" dirty="0">
                <a:latin typeface="Arial Narrow" panose="020B0606020202030204" pitchFamily="34" charset="0"/>
              </a:rPr>
              <a:t>Which of you by worrying can add one cubit to his stature?</a:t>
            </a:r>
            <a:endParaRPr lang="en-US" dirty="0"/>
          </a:p>
        </p:txBody>
      </p:sp>
    </p:spTree>
    <p:extLst>
      <p:ext uri="{BB962C8B-B14F-4D97-AF65-F5344CB8AC3E}">
        <p14:creationId xmlns:p14="http://schemas.microsoft.com/office/powerpoint/2010/main" val="3093795820"/>
      </p:ext>
    </p:extLst>
  </p:cSld>
  <p:clrMapOvr>
    <a:masterClrMapping/>
  </p:clrMapOvr>
</p:sld>
</file>

<file path=ppt/theme/theme1.xml><?xml version="1.0" encoding="utf-8"?>
<a:theme xmlns:a="http://schemas.openxmlformats.org/drawingml/2006/main" name="Technic">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46177</TotalTime>
  <Words>684</Words>
  <Application>Microsoft Office PowerPoint</Application>
  <PresentationFormat>On-screen Show (4:3)</PresentationFormat>
  <Paragraphs>81</Paragraphs>
  <Slides>12</Slides>
  <Notes>12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12</vt:i4>
      </vt:variant>
    </vt:vector>
  </HeadingPairs>
  <TitlesOfParts>
    <vt:vector size="24" baseType="lpstr">
      <vt:lpstr>Helvetica Neue</vt:lpstr>
      <vt:lpstr>微軟正黑體</vt:lpstr>
      <vt:lpstr>黑体</vt:lpstr>
      <vt:lpstr>宋体</vt:lpstr>
      <vt:lpstr>楷体</vt:lpstr>
      <vt:lpstr>Arial</vt:lpstr>
      <vt:lpstr>Arial Narrow</vt:lpstr>
      <vt:lpstr>Calibri</vt:lpstr>
      <vt:lpstr>Franklin Gothic Book</vt:lpstr>
      <vt:lpstr>Times New Roman</vt:lpstr>
      <vt:lpstr>Wingdings 2</vt:lpstr>
      <vt:lpstr>Technic</vt:lpstr>
      <vt:lpstr>PowerPoint Presentation</vt:lpstr>
      <vt:lpstr>PowerPoint Presentation</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伐木 [詩經 · 小雅]</dc:title>
  <dc:creator>Pastor Wei</dc:creator>
  <cp:lastModifiedBy>WeiFeng</cp:lastModifiedBy>
  <cp:revision>167</cp:revision>
  <dcterms:created xsi:type="dcterms:W3CDTF">2010-09-06T05:33:25Z</dcterms:created>
  <dcterms:modified xsi:type="dcterms:W3CDTF">2020-01-12T12:49:31Z</dcterms:modified>
</cp:coreProperties>
</file>