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44"/>
  </p:notesMasterIdLst>
  <p:sldIdLst>
    <p:sldId id="893" r:id="rId6"/>
    <p:sldId id="1234" r:id="rId7"/>
    <p:sldId id="1137" r:id="rId8"/>
    <p:sldId id="1104" r:id="rId9"/>
    <p:sldId id="1236" r:id="rId10"/>
    <p:sldId id="1237" r:id="rId11"/>
    <p:sldId id="1238" r:id="rId12"/>
    <p:sldId id="1190" r:id="rId13"/>
    <p:sldId id="1239" r:id="rId14"/>
    <p:sldId id="1240" r:id="rId15"/>
    <p:sldId id="1241" r:id="rId16"/>
    <p:sldId id="1020" r:id="rId17"/>
    <p:sldId id="1054" r:id="rId18"/>
    <p:sldId id="1138" r:id="rId19"/>
    <p:sldId id="1244" r:id="rId20"/>
    <p:sldId id="1246" r:id="rId21"/>
    <p:sldId id="1247" r:id="rId22"/>
    <p:sldId id="1248" r:id="rId23"/>
    <p:sldId id="1249" r:id="rId24"/>
    <p:sldId id="1250" r:id="rId25"/>
    <p:sldId id="1245" r:id="rId26"/>
    <p:sldId id="1253" r:id="rId27"/>
    <p:sldId id="1251" r:id="rId28"/>
    <p:sldId id="1252" r:id="rId29"/>
    <p:sldId id="1254" r:id="rId30"/>
    <p:sldId id="1255" r:id="rId31"/>
    <p:sldId id="1256" r:id="rId32"/>
    <p:sldId id="1257" r:id="rId33"/>
    <p:sldId id="1258" r:id="rId34"/>
    <p:sldId id="1259" r:id="rId35"/>
    <p:sldId id="1242" r:id="rId36"/>
    <p:sldId id="1260" r:id="rId37"/>
    <p:sldId id="1243" r:id="rId38"/>
    <p:sldId id="1261" r:id="rId39"/>
    <p:sldId id="1263" r:id="rId40"/>
    <p:sldId id="1262" r:id="rId41"/>
    <p:sldId id="891" r:id="rId42"/>
    <p:sldId id="1191"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9" d="100"/>
          <a:sy n="79" d="100"/>
        </p:scale>
        <p:origin x="138" y="6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92960-1CE5-46DF-AA74-40A0F75845CC}" type="datetimeFigureOut">
              <a:rPr lang="en-US" smtClean="0"/>
              <a:pPr/>
              <a:t>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6B3E5-248B-4B21-9696-877E8917F9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8830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6032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18994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8416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2381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3283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92539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72298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pPr/>
              <a:t>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pPr/>
              <a:t>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pPr/>
              <a:t>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pPr/>
              <a:t>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pPr/>
              <a:t>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pPr/>
              <a:t>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pPr/>
              <a:t>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1/4/2020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altLang="zh-CN" sz="7000" i="1" u="none" strike="noStrike" kern="1200" cap="none" spc="0" normalizeH="0" baseline="0" noProof="0" dirty="0">
                <a:ln>
                  <a:noFill/>
                </a:ln>
                <a:effectLst/>
                <a:uLnTx/>
                <a:uFillTx/>
                <a:latin typeface="Calibri"/>
                <a:ea typeface="+mn-ea"/>
                <a:cs typeface="+mn-cs"/>
              </a:rPr>
              <a:t>Eat What’s</a:t>
            </a:r>
          </a:p>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altLang="zh-CN" sz="7000" b="1" i="1" u="none" strike="noStrike" kern="1200" cap="none" spc="0" normalizeH="0" baseline="0" noProof="0" dirty="0">
                <a:ln>
                  <a:noFill/>
                </a:ln>
                <a:effectLst/>
                <a:uLnTx/>
                <a:uFillTx/>
                <a:latin typeface="Calibri"/>
                <a:ea typeface="+mn-ea"/>
                <a:cs typeface="+mn-cs"/>
              </a:rPr>
              <a:t>Best</a:t>
            </a:r>
          </a:p>
          <a:p>
            <a:pPr marL="0" marR="0" lvl="0" indent="0" algn="dist" defTabSz="914400" rtl="0" eaLnBrk="1" fontAlgn="auto" latinLnBrk="0" hangingPunct="1">
              <a:lnSpc>
                <a:spcPct val="100000"/>
              </a:lnSpc>
              <a:spcBef>
                <a:spcPts val="0"/>
              </a:spcBef>
              <a:spcAft>
                <a:spcPts val="0"/>
              </a:spcAft>
              <a:buClrTx/>
              <a:buSzTx/>
              <a:buFontTx/>
              <a:buNone/>
              <a:tabLst/>
              <a:defRPr/>
            </a:pPr>
            <a:r>
              <a:rPr lang="zh-CN" altLang="en-US" sz="7000" i="1" dirty="0">
                <a:latin typeface="Calibri"/>
              </a:rPr>
              <a:t>吃</a:t>
            </a:r>
            <a:r>
              <a:rPr lang="zh-CN" altLang="en-US" sz="7000" b="1" i="1" dirty="0">
                <a:latin typeface="Calibri"/>
              </a:rPr>
              <a:t>上好</a:t>
            </a:r>
            <a:r>
              <a:rPr lang="zh-CN" altLang="en-US" sz="7000" i="1" dirty="0">
                <a:latin typeface="Calibri"/>
              </a:rPr>
              <a:t>的</a:t>
            </a:r>
            <a:endParaRPr kumimoji="0" lang="en-US" altLang="zh-CN" sz="7000" i="1" u="none" strike="noStrike" kern="1200" cap="none" spc="0" normalizeH="0" baseline="0" noProof="0" dirty="0">
              <a:ln>
                <a:noFill/>
              </a:ln>
              <a:effectLst/>
              <a:uLnTx/>
              <a:uFillTx/>
              <a:latin typeface="Calibri"/>
              <a:ea typeface="+mn-ea"/>
              <a:cs typeface="+mn-cs"/>
            </a:endParaRPr>
          </a:p>
          <a:p>
            <a:pPr marL="0" marR="0" lvl="0" indent="0" algn="dist" defTabSz="914400" rtl="0" eaLnBrk="1" fontAlgn="auto" latinLnBrk="0" hangingPunct="1">
              <a:lnSpc>
                <a:spcPct val="100000"/>
              </a:lnSpc>
              <a:spcBef>
                <a:spcPts val="0"/>
              </a:spcBef>
              <a:spcAft>
                <a:spcPts val="0"/>
              </a:spcAft>
              <a:buClrTx/>
              <a:buSzTx/>
              <a:buFontTx/>
              <a:buNone/>
              <a:tabLst/>
              <a:defRPr/>
            </a:pPr>
            <a:endParaRPr kumimoji="0" lang="en-US" sz="7000" b="1" i="1" u="none" strike="noStrike" kern="1200" cap="none" spc="0" normalizeH="0" baseline="0" noProof="0" dirty="0">
              <a:ln>
                <a:noFill/>
              </a:ln>
              <a:effectLst/>
              <a:uLnTx/>
              <a:uFillTx/>
              <a:latin typeface="Calibri"/>
            </a:endParaRPr>
          </a:p>
        </p:txBody>
      </p:sp>
      <p:sp>
        <p:nvSpPr>
          <p:cNvPr id="3" name="TextBox 2"/>
          <p:cNvSpPr txBox="1"/>
          <p:nvPr/>
        </p:nvSpPr>
        <p:spPr>
          <a:xfrm>
            <a:off x="0" y="304800"/>
            <a:ext cx="9144000" cy="1754326"/>
          </a:xfrm>
          <a:prstGeom prst="rect">
            <a:avLst/>
          </a:prstGeom>
          <a:noFill/>
        </p:spPr>
        <p:txBody>
          <a:bodyPr wrap="square" rtlCol="0">
            <a:spAutoFit/>
          </a:bodyPr>
          <a:lstStyle/>
          <a:p>
            <a:pPr lvl="0" algn="ctr"/>
            <a:r>
              <a:rPr kumimoji="0" lang="en-US" sz="36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Series: </a:t>
            </a:r>
            <a:r>
              <a:rPr lang="en-US" sz="3600" b="1" i="1" dirty="0">
                <a:solidFill>
                  <a:prstClr val="black">
                    <a:lumMod val="50000"/>
                    <a:lumOff val="50000"/>
                  </a:prstClr>
                </a:solidFill>
              </a:rPr>
              <a:t>Time to Harvest</a:t>
            </a:r>
            <a:endParaRPr kumimoji="0" lang="en-US" sz="3600" b="1" i="1" u="none" strike="noStrike" kern="1200" cap="none" spc="0" normalizeH="0" baseline="0" noProof="0" dirty="0">
              <a:ln>
                <a:noFill/>
              </a:ln>
              <a:solidFill>
                <a:prstClr val="black">
                  <a:lumMod val="50000"/>
                  <a:lumOff val="50000"/>
                </a:prst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John </a:t>
            </a:r>
            <a:r>
              <a:rPr kumimoji="0" lang="zh-CN" altLang="en-US" sz="2800" b="1" i="0" u="none" strike="noStrike" kern="1200" cap="none" spc="0" normalizeH="0" baseline="0" noProof="0" dirty="0">
                <a:ln>
                  <a:noFill/>
                </a:ln>
                <a:solidFill>
                  <a:srgbClr val="8064A2">
                    <a:lumMod val="50000"/>
                  </a:srgbClr>
                </a:solidFill>
                <a:effectLst/>
                <a:uLnTx/>
                <a:uFillTx/>
                <a:latin typeface="Calibri"/>
                <a:ea typeface="+mn-ea"/>
                <a:cs typeface="+mn-cs"/>
              </a:rPr>
              <a:t>約</a:t>
            </a: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 </a:t>
            </a:r>
            <a:r>
              <a:rPr kumimoji="0" lang="en-US" altLang="zh-CN" sz="3600" b="1" i="0" u="none" strike="noStrike" kern="1200" cap="none" spc="0" normalizeH="0" baseline="0" noProof="0" dirty="0">
                <a:ln>
                  <a:noFill/>
                </a:ln>
                <a:solidFill>
                  <a:srgbClr val="8064A2">
                    <a:lumMod val="50000"/>
                  </a:srgbClr>
                </a:solidFill>
                <a:effectLst/>
                <a:uLnTx/>
                <a:uFillTx/>
                <a:latin typeface="Calibri"/>
                <a:ea typeface="+mn-ea"/>
                <a:cs typeface="+mn-cs"/>
              </a:rPr>
              <a:t>4</a:t>
            </a: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a:t>
            </a:r>
            <a:r>
              <a:rPr kumimoji="0" lang="en-US" altLang="zh-CN" sz="3600" b="1" i="0" u="none" strike="noStrike" kern="1200" cap="none" spc="0" normalizeH="0" baseline="0" noProof="0" dirty="0">
                <a:ln>
                  <a:noFill/>
                </a:ln>
                <a:solidFill>
                  <a:srgbClr val="8064A2">
                    <a:lumMod val="50000"/>
                  </a:srgbClr>
                </a:solidFill>
                <a:effectLst/>
                <a:uLnTx/>
                <a:uFillTx/>
                <a:latin typeface="Calibri"/>
                <a:ea typeface="+mn-ea"/>
                <a:cs typeface="+mn-cs"/>
              </a:rPr>
              <a:t>27-38</a:t>
            </a:r>
            <a:endParaRPr kumimoji="0" lang="en-US" sz="36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4401205"/>
          </a:xfrm>
          <a:prstGeom prst="rect">
            <a:avLst/>
          </a:prstGeom>
          <a:noFill/>
        </p:spPr>
        <p:txBody>
          <a:bodyPr wrap="square" rtlCol="0">
            <a:spAutoFit/>
          </a:bodyPr>
          <a:lstStyle/>
          <a:p>
            <a:pPr lvl="0"/>
            <a:r>
              <a:rPr lang="en-US" altLang="zh-TW" sz="4000" dirty="0">
                <a:solidFill>
                  <a:prstClr val="white"/>
                </a:solidFill>
              </a:rPr>
              <a:t>35 </a:t>
            </a:r>
            <a:r>
              <a:rPr lang="zh-TW" altLang="en-US" sz="4000" dirty="0">
                <a:solidFill>
                  <a:prstClr val="white"/>
                </a:solidFill>
              </a:rPr>
              <a:t>你 們 豈 不 說 </a:t>
            </a:r>
            <a:r>
              <a:rPr lang="en-US" altLang="zh-TW" sz="4000" dirty="0">
                <a:solidFill>
                  <a:prstClr val="white"/>
                </a:solidFill>
              </a:rPr>
              <a:t>『 </a:t>
            </a:r>
            <a:r>
              <a:rPr lang="zh-TW" altLang="en-US" sz="4000" dirty="0">
                <a:solidFill>
                  <a:prstClr val="white"/>
                </a:solidFill>
              </a:rPr>
              <a:t>到 收 割 的 時 候 還 有 四 個 月 </a:t>
            </a:r>
            <a:r>
              <a:rPr lang="en-US" altLang="zh-TW" sz="4000" dirty="0">
                <a:solidFill>
                  <a:prstClr val="white"/>
                </a:solidFill>
              </a:rPr>
              <a:t>』 </a:t>
            </a:r>
            <a:r>
              <a:rPr lang="zh-TW" altLang="en-US" sz="4000" dirty="0">
                <a:solidFill>
                  <a:prstClr val="white"/>
                </a:solidFill>
              </a:rPr>
              <a:t>嗎 ？ 我 告 訴 你 們 ， 舉 目 向 田 觀 看 ， 莊 稼 已 經 熟 了 （ 原 文 是 發 白 ） ， 可 以 收 割 了 。</a:t>
            </a:r>
            <a:endParaRPr lang="en-US" altLang="zh-TW" sz="4000" dirty="0">
              <a:solidFill>
                <a:prstClr val="white"/>
              </a:solidFill>
            </a:endParaRPr>
          </a:p>
          <a:p>
            <a:pPr lvl="0"/>
            <a:r>
              <a:rPr lang="en-US" altLang="zh-TW" sz="4000" b="1" dirty="0">
                <a:solidFill>
                  <a:prstClr val="white"/>
                </a:solidFill>
              </a:rPr>
              <a:t>36 </a:t>
            </a:r>
            <a:r>
              <a:rPr lang="zh-TW" altLang="en-US" sz="4000" b="1" dirty="0">
                <a:solidFill>
                  <a:prstClr val="white"/>
                </a:solidFill>
              </a:rPr>
              <a:t>收 割 的 人 得 工 價 ， 積 蓄 五 穀 到 永 生 ， 叫 撒 種 的 和 收 割 的 一 同 快 樂 。</a:t>
            </a:r>
            <a:endParaRPr kumimoji="0" lang="en-US" sz="4000" b="1"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77156B53-504E-49A8-9768-653655DBEE83}"/>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200" dirty="0">
                <a:solidFill>
                  <a:prstClr val="white"/>
                </a:solidFill>
              </a:rPr>
              <a:t>約 </a:t>
            </a:r>
            <a:r>
              <a:rPr lang="en-US" altLang="zh-CN" sz="3200" dirty="0">
                <a:solidFill>
                  <a:prstClr val="white"/>
                </a:solidFill>
              </a:rPr>
              <a:t>4</a:t>
            </a:r>
          </a:p>
        </p:txBody>
      </p:sp>
    </p:spTree>
    <p:extLst>
      <p:ext uri="{BB962C8B-B14F-4D97-AF65-F5344CB8AC3E}">
        <p14:creationId xmlns:p14="http://schemas.microsoft.com/office/powerpoint/2010/main" val="1937669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3170099"/>
          </a:xfrm>
          <a:prstGeom prst="rect">
            <a:avLst/>
          </a:prstGeom>
          <a:noFill/>
        </p:spPr>
        <p:txBody>
          <a:bodyPr wrap="square" rtlCol="0">
            <a:spAutoFit/>
          </a:bodyPr>
          <a:lstStyle/>
          <a:p>
            <a:pPr lvl="0"/>
            <a:r>
              <a:rPr lang="en-US" altLang="zh-TW" sz="4000" dirty="0">
                <a:solidFill>
                  <a:prstClr val="white"/>
                </a:solidFill>
              </a:rPr>
              <a:t>37 </a:t>
            </a:r>
            <a:r>
              <a:rPr lang="zh-TW" altLang="en-US" sz="4000" dirty="0">
                <a:solidFill>
                  <a:prstClr val="white"/>
                </a:solidFill>
              </a:rPr>
              <a:t>俗 語 說  ： </a:t>
            </a:r>
            <a:r>
              <a:rPr lang="en-US" altLang="zh-TW" sz="4000" dirty="0">
                <a:solidFill>
                  <a:prstClr val="white"/>
                </a:solidFill>
              </a:rPr>
              <a:t>『 </a:t>
            </a:r>
            <a:r>
              <a:rPr lang="zh-TW" altLang="en-US" sz="4000" dirty="0">
                <a:solidFill>
                  <a:prstClr val="white"/>
                </a:solidFill>
              </a:rPr>
              <a:t>那 人 撒 種 ， 這 人 收 割 </a:t>
            </a:r>
            <a:r>
              <a:rPr lang="en-US" altLang="zh-TW" sz="4000" dirty="0">
                <a:solidFill>
                  <a:prstClr val="white"/>
                </a:solidFill>
              </a:rPr>
              <a:t>』 </a:t>
            </a:r>
            <a:r>
              <a:rPr lang="zh-TW" altLang="en-US" sz="4000" dirty="0">
                <a:solidFill>
                  <a:prstClr val="white"/>
                </a:solidFill>
              </a:rPr>
              <a:t>， 這 話 可 見 是 真 的 。</a:t>
            </a:r>
            <a:endParaRPr lang="en-US" altLang="zh-TW" sz="4000" dirty="0">
              <a:solidFill>
                <a:prstClr val="white"/>
              </a:solidFill>
            </a:endParaRPr>
          </a:p>
          <a:p>
            <a:pPr lvl="0"/>
            <a:r>
              <a:rPr lang="en-US" altLang="zh-TW" sz="4000" b="1" dirty="0">
                <a:solidFill>
                  <a:prstClr val="white"/>
                </a:solidFill>
              </a:rPr>
              <a:t>38 </a:t>
            </a:r>
            <a:r>
              <a:rPr lang="zh-TW" altLang="en-US" sz="4000" b="1" dirty="0">
                <a:solidFill>
                  <a:prstClr val="white"/>
                </a:solidFill>
              </a:rPr>
              <a:t>我 差 你 們 去 收 你 們 所 沒 有 勞 苦 的 ； 別 人 勞 苦 ， 你 們 享 受 他 們 所 勞 苦 的 。 」</a:t>
            </a:r>
            <a:endParaRPr kumimoji="0" lang="en-US" sz="4000" b="1"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77156B53-504E-49A8-9768-653655DBEE83}"/>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200" dirty="0">
                <a:solidFill>
                  <a:prstClr val="white"/>
                </a:solidFill>
              </a:rPr>
              <a:t>約 </a:t>
            </a:r>
            <a:r>
              <a:rPr lang="en-US" altLang="zh-CN" sz="3200" dirty="0">
                <a:solidFill>
                  <a:prstClr val="white"/>
                </a:solidFill>
              </a:rPr>
              <a:t>4</a:t>
            </a:r>
          </a:p>
        </p:txBody>
      </p:sp>
    </p:spTree>
    <p:extLst>
      <p:ext uri="{BB962C8B-B14F-4D97-AF65-F5344CB8AC3E}">
        <p14:creationId xmlns:p14="http://schemas.microsoft.com/office/powerpoint/2010/main" val="2284862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170099"/>
          </a:xfrm>
          <a:prstGeom prst="rect">
            <a:avLst/>
          </a:prstGeom>
          <a:noFill/>
        </p:spPr>
        <p:txBody>
          <a:bodyPr wrap="square" rtlCol="0">
            <a:spAutoFit/>
          </a:bodyPr>
          <a:lstStyle/>
          <a:p>
            <a:pPr lvl="0"/>
            <a:r>
              <a:rPr lang="en-US" sz="4000" dirty="0">
                <a:solidFill>
                  <a:prstClr val="white"/>
                </a:solidFill>
              </a:rPr>
              <a:t>34 “My food,” said Jesus, “is to do the will of him who sent me and to finish his work.</a:t>
            </a:r>
          </a:p>
        </p:txBody>
      </p:sp>
      <p:sp>
        <p:nvSpPr>
          <p:cNvPr id="4" name="TextBox 3"/>
          <p:cNvSpPr txBox="1"/>
          <p:nvPr/>
        </p:nvSpPr>
        <p:spPr>
          <a:xfrm>
            <a:off x="4540469" y="609600"/>
            <a:ext cx="4603532" cy="2554545"/>
          </a:xfrm>
          <a:prstGeom prst="rect">
            <a:avLst/>
          </a:prstGeom>
          <a:noFill/>
        </p:spPr>
        <p:txBody>
          <a:bodyPr wrap="square" rtlCol="0">
            <a:spAutoFit/>
          </a:bodyPr>
          <a:lstStyle/>
          <a:p>
            <a:pPr lvl="0"/>
            <a:r>
              <a:rPr lang="en-US" altLang="zh-TW" sz="4000" dirty="0">
                <a:solidFill>
                  <a:prstClr val="white"/>
                </a:solidFill>
              </a:rPr>
              <a:t>34 </a:t>
            </a:r>
            <a:r>
              <a:rPr lang="zh-TW" altLang="en-US" sz="4000" dirty="0">
                <a:solidFill>
                  <a:prstClr val="white"/>
                </a:solidFill>
              </a:rPr>
              <a:t>耶 穌 說 ： 「 我 的 食 物 就 是 遵 行 差 我 來 者 的 旨 意 ， 做 成 他 的 工 。</a:t>
            </a: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Jn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約</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b="1" dirty="0">
                <a:solidFill>
                  <a:prstClr val="white"/>
                </a:solidFill>
              </a:rPr>
              <a:t>The work of God is our true satisfaction.</a:t>
            </a:r>
          </a:p>
          <a:p>
            <a:r>
              <a:rPr lang="zh-CN" altLang="en-US" sz="4000" b="1" dirty="0">
                <a:solidFill>
                  <a:prstClr val="white"/>
                </a:solidFill>
              </a:rPr>
              <a:t>上帝的工是我們真正的滿足。</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The God-centering message of Jn 4:27-38</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“Thanks” for the Invite</a:t>
            </a:r>
          </a:p>
        </p:txBody>
      </p:sp>
    </p:spTree>
    <p:extLst>
      <p:ext uri="{BB962C8B-B14F-4D97-AF65-F5344CB8AC3E}">
        <p14:creationId xmlns:p14="http://schemas.microsoft.com/office/powerpoint/2010/main" val="3261605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Eat What’s Best</a:t>
            </a:r>
          </a:p>
        </p:txBody>
      </p:sp>
    </p:spTree>
    <p:extLst>
      <p:ext uri="{BB962C8B-B14F-4D97-AF65-F5344CB8AC3E}">
        <p14:creationId xmlns:p14="http://schemas.microsoft.com/office/powerpoint/2010/main" val="3769491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1938992"/>
          </a:xfrm>
          <a:prstGeom prst="rect">
            <a:avLst/>
          </a:prstGeom>
          <a:noFill/>
        </p:spPr>
        <p:txBody>
          <a:bodyPr wrap="square" rtlCol="0">
            <a:spAutoFit/>
          </a:bodyPr>
          <a:lstStyle/>
          <a:p>
            <a:pPr lvl="0"/>
            <a:r>
              <a:rPr lang="en-US" sz="3000" dirty="0">
                <a:solidFill>
                  <a:prstClr val="white"/>
                </a:solidFill>
              </a:rPr>
              <a:t>17 From that time on Jesus began to preach, “Repent, for the kingdom of heaven has come near.”</a:t>
            </a:r>
          </a:p>
        </p:txBody>
      </p:sp>
      <p:sp>
        <p:nvSpPr>
          <p:cNvPr id="4" name="TextBox 3"/>
          <p:cNvSpPr txBox="1"/>
          <p:nvPr/>
        </p:nvSpPr>
        <p:spPr>
          <a:xfrm>
            <a:off x="4540469" y="609600"/>
            <a:ext cx="4603532" cy="1477328"/>
          </a:xfrm>
          <a:prstGeom prst="rect">
            <a:avLst/>
          </a:prstGeom>
          <a:noFill/>
        </p:spPr>
        <p:txBody>
          <a:bodyPr wrap="square" rtlCol="0">
            <a:spAutoFit/>
          </a:bodyPr>
          <a:lstStyle/>
          <a:p>
            <a:pPr lvl="0"/>
            <a:r>
              <a:rPr lang="en-US" altLang="zh-CN" sz="3000" dirty="0">
                <a:solidFill>
                  <a:prstClr val="white"/>
                </a:solidFill>
              </a:rPr>
              <a:t>17 </a:t>
            </a:r>
            <a:r>
              <a:rPr lang="zh-CN" altLang="en-US" sz="3000" dirty="0">
                <a:solidFill>
                  <a:prstClr val="white"/>
                </a:solidFill>
              </a:rPr>
              <a:t>從 那 時 候 ， 耶 穌 就 傳 起 道 來 ， 說 ： 天 國 近 了 ， 你 們 應 當 悔 改 ！</a:t>
            </a:r>
            <a:endParaRPr lang="zh-TW" altLang="en-US" sz="3000" dirty="0">
              <a:solidFill>
                <a:prstClr val="white"/>
              </a:solidFill>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Mt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太</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755113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1477328"/>
          </a:xfrm>
          <a:prstGeom prst="rect">
            <a:avLst/>
          </a:prstGeom>
          <a:noFill/>
        </p:spPr>
        <p:txBody>
          <a:bodyPr wrap="square" rtlCol="0">
            <a:spAutoFit/>
          </a:bodyPr>
          <a:lstStyle/>
          <a:p>
            <a:pPr lvl="0"/>
            <a:r>
              <a:rPr lang="en-US" sz="3000" dirty="0">
                <a:solidFill>
                  <a:prstClr val="white"/>
                </a:solidFill>
              </a:rPr>
              <a:t>31 Meanwhile his disciples urged him, “Rabbi, eat something.”</a:t>
            </a:r>
          </a:p>
        </p:txBody>
      </p:sp>
      <p:sp>
        <p:nvSpPr>
          <p:cNvPr id="4" name="TextBox 3"/>
          <p:cNvSpPr txBox="1"/>
          <p:nvPr/>
        </p:nvSpPr>
        <p:spPr>
          <a:xfrm>
            <a:off x="4540469" y="609600"/>
            <a:ext cx="4603532" cy="1477328"/>
          </a:xfrm>
          <a:prstGeom prst="rect">
            <a:avLst/>
          </a:prstGeom>
          <a:noFill/>
        </p:spPr>
        <p:txBody>
          <a:bodyPr wrap="square" rtlCol="0">
            <a:spAutoFit/>
          </a:bodyPr>
          <a:lstStyle/>
          <a:p>
            <a:pPr lvl="0"/>
            <a:r>
              <a:rPr lang="en-US" sz="3000" dirty="0">
                <a:solidFill>
                  <a:prstClr val="white"/>
                </a:solidFill>
              </a:rPr>
              <a:t>31 </a:t>
            </a:r>
            <a:r>
              <a:rPr lang="zh-CN" altLang="en-US" sz="3000" dirty="0">
                <a:solidFill>
                  <a:prstClr val="white"/>
                </a:solidFill>
              </a:rPr>
              <a:t>這 其 間 ， 門 徒 對 耶 穌 說 ： 「 拉 比 ， 請 吃 。 」</a:t>
            </a:r>
            <a:endParaRPr lang="zh-TW" altLang="en-US" sz="3000" dirty="0">
              <a:solidFill>
                <a:prstClr val="white"/>
              </a:solidFill>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Jn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約</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628067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1477328"/>
          </a:xfrm>
          <a:prstGeom prst="rect">
            <a:avLst/>
          </a:prstGeom>
          <a:noFill/>
        </p:spPr>
        <p:txBody>
          <a:bodyPr wrap="square" rtlCol="0">
            <a:spAutoFit/>
          </a:bodyPr>
          <a:lstStyle/>
          <a:p>
            <a:pPr lvl="0"/>
            <a:r>
              <a:rPr lang="en-US" sz="3000" dirty="0">
                <a:solidFill>
                  <a:prstClr val="white"/>
                </a:solidFill>
              </a:rPr>
              <a:t>32 But he said to them, “I have food to eat that you know nothing about.”</a:t>
            </a:r>
          </a:p>
        </p:txBody>
      </p:sp>
      <p:sp>
        <p:nvSpPr>
          <p:cNvPr id="4" name="TextBox 3"/>
          <p:cNvSpPr txBox="1"/>
          <p:nvPr/>
        </p:nvSpPr>
        <p:spPr>
          <a:xfrm>
            <a:off x="4540469" y="609600"/>
            <a:ext cx="4603532" cy="1477328"/>
          </a:xfrm>
          <a:prstGeom prst="rect">
            <a:avLst/>
          </a:prstGeom>
          <a:noFill/>
        </p:spPr>
        <p:txBody>
          <a:bodyPr wrap="square" rtlCol="0">
            <a:spAutoFit/>
          </a:bodyPr>
          <a:lstStyle/>
          <a:p>
            <a:pPr lvl="0"/>
            <a:r>
              <a:rPr lang="en-US" sz="3000" dirty="0">
                <a:solidFill>
                  <a:prstClr val="white"/>
                </a:solidFill>
              </a:rPr>
              <a:t>32 </a:t>
            </a:r>
            <a:r>
              <a:rPr lang="zh-CN" altLang="en-US" sz="3000" dirty="0">
                <a:solidFill>
                  <a:prstClr val="white"/>
                </a:solidFill>
              </a:rPr>
              <a:t>耶 穌 說 ： 「 我 有 食 物 吃 ， 是 你 們 不 知 道 的 。 」</a:t>
            </a:r>
            <a:endParaRPr lang="zh-TW" altLang="en-US" sz="3000" dirty="0">
              <a:solidFill>
                <a:prstClr val="white"/>
              </a:solidFill>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Jn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約</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211126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1938992"/>
          </a:xfrm>
          <a:prstGeom prst="rect">
            <a:avLst/>
          </a:prstGeom>
          <a:noFill/>
        </p:spPr>
        <p:txBody>
          <a:bodyPr wrap="square" rtlCol="0">
            <a:spAutoFit/>
          </a:bodyPr>
          <a:lstStyle/>
          <a:p>
            <a:pPr lvl="0"/>
            <a:r>
              <a:rPr lang="en-US" sz="3000" dirty="0">
                <a:solidFill>
                  <a:prstClr val="white"/>
                </a:solidFill>
              </a:rPr>
              <a:t>33 Then his disciples said to each other, “Could someone have brought him food?”</a:t>
            </a:r>
          </a:p>
        </p:txBody>
      </p:sp>
      <p:sp>
        <p:nvSpPr>
          <p:cNvPr id="4" name="TextBox 3"/>
          <p:cNvSpPr txBox="1"/>
          <p:nvPr/>
        </p:nvSpPr>
        <p:spPr>
          <a:xfrm>
            <a:off x="4540469" y="609600"/>
            <a:ext cx="4603532" cy="1477328"/>
          </a:xfrm>
          <a:prstGeom prst="rect">
            <a:avLst/>
          </a:prstGeom>
          <a:noFill/>
        </p:spPr>
        <p:txBody>
          <a:bodyPr wrap="square" rtlCol="0">
            <a:spAutoFit/>
          </a:bodyPr>
          <a:lstStyle/>
          <a:p>
            <a:pPr lvl="0"/>
            <a:r>
              <a:rPr lang="en-US" sz="3000" dirty="0">
                <a:solidFill>
                  <a:prstClr val="white"/>
                </a:solidFill>
              </a:rPr>
              <a:t>33 </a:t>
            </a:r>
            <a:r>
              <a:rPr lang="zh-CN" altLang="en-US" sz="3000" dirty="0">
                <a:solidFill>
                  <a:prstClr val="white"/>
                </a:solidFill>
              </a:rPr>
              <a:t>門 徒 就 彼 此 對 問 說 ： 「 莫 非 有 人 拿 甚 麼 給 他 吃 嗎 ？ 」</a:t>
            </a:r>
            <a:endParaRPr lang="zh-TW" altLang="en-US" sz="3000" dirty="0">
              <a:solidFill>
                <a:prstClr val="white"/>
              </a:solidFill>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Jn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約</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3541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05000"/>
            <a:ext cx="9144000" cy="3323987"/>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altLang="zh-CN" sz="7000" i="1" u="none" strike="noStrike" kern="1200" cap="none" spc="0" normalizeH="0" baseline="0" noProof="0" dirty="0">
                <a:ln>
                  <a:noFill/>
                </a:ln>
                <a:effectLst/>
                <a:uLnTx/>
                <a:uFillTx/>
                <a:latin typeface="Calibri"/>
                <a:ea typeface="+mn-ea"/>
                <a:cs typeface="+mn-cs"/>
              </a:rPr>
              <a:t>Time to</a:t>
            </a:r>
          </a:p>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altLang="zh-CN" sz="7000" b="1" i="1" u="none" strike="noStrike" kern="1200" cap="none" spc="0" normalizeH="0" baseline="0" noProof="0" dirty="0">
                <a:ln>
                  <a:noFill/>
                </a:ln>
                <a:effectLst/>
                <a:uLnTx/>
                <a:uFillTx/>
                <a:latin typeface="Calibri"/>
                <a:ea typeface="+mn-ea"/>
                <a:cs typeface="+mn-cs"/>
              </a:rPr>
              <a:t>Harvest</a:t>
            </a:r>
          </a:p>
          <a:p>
            <a:pPr marL="0" marR="0" lvl="0" indent="0" algn="dist" defTabSz="914400" rtl="0" eaLnBrk="1" fontAlgn="auto" latinLnBrk="0" hangingPunct="1">
              <a:lnSpc>
                <a:spcPct val="100000"/>
              </a:lnSpc>
              <a:spcBef>
                <a:spcPts val="0"/>
              </a:spcBef>
              <a:spcAft>
                <a:spcPts val="0"/>
              </a:spcAft>
              <a:buClrTx/>
              <a:buSzTx/>
              <a:buFontTx/>
              <a:buNone/>
              <a:tabLst/>
              <a:defRPr/>
            </a:pPr>
            <a:r>
              <a:rPr lang="zh-CN" altLang="en-US" sz="7000" i="1" dirty="0">
                <a:latin typeface="Calibri"/>
              </a:rPr>
              <a:t>莊稼</a:t>
            </a:r>
            <a:r>
              <a:rPr lang="zh-CN" altLang="en-US" sz="7000" b="1" i="1" dirty="0">
                <a:latin typeface="Calibri"/>
              </a:rPr>
              <a:t>熟了</a:t>
            </a:r>
            <a:endParaRPr kumimoji="0" lang="en-US" sz="7000" b="1" i="1" u="none" strike="noStrike" kern="1200" cap="none" spc="0" normalizeH="0" baseline="0" noProof="0" dirty="0">
              <a:ln>
                <a:noFill/>
              </a:ln>
              <a:effectLst/>
              <a:uLnTx/>
              <a:uFillTx/>
              <a:latin typeface="Calibri"/>
            </a:endParaRPr>
          </a:p>
        </p:txBody>
      </p:sp>
      <p:sp>
        <p:nvSpPr>
          <p:cNvPr id="3" name="TextBox 2"/>
          <p:cNvSpPr txBox="1"/>
          <p:nvPr/>
        </p:nvSpPr>
        <p:spPr>
          <a:xfrm>
            <a:off x="0" y="304800"/>
            <a:ext cx="9144000" cy="1200329"/>
          </a:xfrm>
          <a:prstGeom prst="rect">
            <a:avLst/>
          </a:prstGeom>
          <a:noFill/>
        </p:spPr>
        <p:txBody>
          <a:bodyPr wrap="square" rtlCol="0">
            <a:spAutoFit/>
          </a:bodyPr>
          <a:lstStyle/>
          <a:p>
            <a:pPr lvl="0" algn="ctr"/>
            <a:r>
              <a:rPr kumimoji="0" lang="en-US" sz="36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CCMC 2020 Theme</a:t>
            </a:r>
            <a:endParaRPr kumimoji="0" lang="en-US" sz="3600" b="1" i="1" u="none" strike="noStrike" kern="1200" cap="none" spc="0" normalizeH="0" baseline="0" noProof="0" dirty="0">
              <a:ln>
                <a:noFill/>
              </a:ln>
              <a:solidFill>
                <a:prstClr val="black">
                  <a:lumMod val="50000"/>
                  <a:lumOff val="50000"/>
                </a:prst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endParaRPr>
          </a:p>
        </p:txBody>
      </p:sp>
    </p:spTree>
    <p:extLst>
      <p:ext uri="{BB962C8B-B14F-4D97-AF65-F5344CB8AC3E}">
        <p14:creationId xmlns:p14="http://schemas.microsoft.com/office/powerpoint/2010/main" val="756425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1938992"/>
          </a:xfrm>
          <a:prstGeom prst="rect">
            <a:avLst/>
          </a:prstGeom>
          <a:noFill/>
        </p:spPr>
        <p:txBody>
          <a:bodyPr wrap="square" rtlCol="0">
            <a:spAutoFit/>
          </a:bodyPr>
          <a:lstStyle/>
          <a:p>
            <a:pPr lvl="0"/>
            <a:r>
              <a:rPr lang="en-US" sz="3000" dirty="0">
                <a:solidFill>
                  <a:prstClr val="white"/>
                </a:solidFill>
              </a:rPr>
              <a:t>34 “My food,” said Jesus, “is to do the will of him who sent me and to finish his work. </a:t>
            </a:r>
          </a:p>
        </p:txBody>
      </p:sp>
      <p:sp>
        <p:nvSpPr>
          <p:cNvPr id="4" name="TextBox 3"/>
          <p:cNvSpPr txBox="1"/>
          <p:nvPr/>
        </p:nvSpPr>
        <p:spPr>
          <a:xfrm>
            <a:off x="4540469" y="609600"/>
            <a:ext cx="4603532" cy="1477328"/>
          </a:xfrm>
          <a:prstGeom prst="rect">
            <a:avLst/>
          </a:prstGeom>
          <a:noFill/>
        </p:spPr>
        <p:txBody>
          <a:bodyPr wrap="square" rtlCol="0">
            <a:spAutoFit/>
          </a:bodyPr>
          <a:lstStyle/>
          <a:p>
            <a:pPr lvl="0"/>
            <a:r>
              <a:rPr lang="en-US" sz="3000" dirty="0">
                <a:solidFill>
                  <a:prstClr val="white"/>
                </a:solidFill>
              </a:rPr>
              <a:t>34 </a:t>
            </a:r>
            <a:r>
              <a:rPr lang="zh-CN" altLang="en-US" sz="3000" dirty="0">
                <a:solidFill>
                  <a:prstClr val="white"/>
                </a:solidFill>
              </a:rPr>
              <a:t>耶 穌 說 ： 「 我 的 食 物 就 是 遵 行 差 我 來 者 的 旨 意 ， 做 成 他 的 工 。</a:t>
            </a:r>
            <a:endParaRPr lang="zh-TW" altLang="en-US" sz="3000" dirty="0">
              <a:solidFill>
                <a:prstClr val="white"/>
              </a:solidFill>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Jn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約</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305877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prstClr val="white"/>
                </a:solidFill>
              </a:rPr>
              <a:t>The disciples perceive the world only in material terms</a:t>
            </a:r>
          </a:p>
          <a:p>
            <a:r>
              <a:rPr lang="en-US" sz="4000" dirty="0">
                <a:solidFill>
                  <a:prstClr val="white"/>
                </a:solidFill>
              </a:rPr>
              <a:t>BUT</a:t>
            </a:r>
          </a:p>
          <a:p>
            <a:r>
              <a:rPr lang="en-US" sz="4000" dirty="0">
                <a:solidFill>
                  <a:prstClr val="white"/>
                </a:solidFill>
              </a:rPr>
              <a:t>Jesus wants his disciples to:</a:t>
            </a:r>
          </a:p>
          <a:p>
            <a:r>
              <a:rPr lang="en-US" sz="4000" dirty="0">
                <a:solidFill>
                  <a:prstClr val="white"/>
                </a:solidFill>
              </a:rPr>
              <a:t>1/ Perceive the world beyond merely material terms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Eat What’s Best</a:t>
            </a:r>
            <a:endParaRPr lang="en-US" sz="4000" u="sng" dirty="0">
              <a:solidFill>
                <a:prstClr val="white"/>
              </a:solidFill>
            </a:endParaRPr>
          </a:p>
        </p:txBody>
      </p:sp>
    </p:spTree>
    <p:extLst>
      <p:ext uri="{BB962C8B-B14F-4D97-AF65-F5344CB8AC3E}">
        <p14:creationId xmlns:p14="http://schemas.microsoft.com/office/powerpoint/2010/main" val="158149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a:solidFill>
                  <a:prstClr val="white"/>
                </a:solidFill>
              </a:rPr>
              <a:t>The disciples perceive the world only in material terms</a:t>
            </a:r>
          </a:p>
          <a:p>
            <a:r>
              <a:rPr lang="en-US" sz="4000" dirty="0">
                <a:solidFill>
                  <a:prstClr val="white"/>
                </a:solidFill>
              </a:rPr>
              <a:t>BUT</a:t>
            </a:r>
          </a:p>
          <a:p>
            <a:r>
              <a:rPr lang="en-US" sz="4000" dirty="0">
                <a:solidFill>
                  <a:prstClr val="white"/>
                </a:solidFill>
              </a:rPr>
              <a:t>Jesus wants his disciples to:</a:t>
            </a:r>
          </a:p>
          <a:p>
            <a:r>
              <a:rPr lang="en-US" sz="4000" dirty="0">
                <a:solidFill>
                  <a:schemeClr val="tx1">
                    <a:lumMod val="50000"/>
                    <a:lumOff val="50000"/>
                  </a:schemeClr>
                </a:solidFill>
              </a:rPr>
              <a:t>1/ Perceive the world beyond merely material terms</a:t>
            </a:r>
          </a:p>
          <a:p>
            <a:r>
              <a:rPr lang="en-US" sz="4000" dirty="0">
                <a:solidFill>
                  <a:prstClr val="white"/>
                </a:solidFill>
              </a:rPr>
              <a:t>2/ Enter into truth by relating to the material world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Eat What’s Best</a:t>
            </a:r>
            <a:endParaRPr lang="en-US" sz="4000" u="sng" dirty="0">
              <a:solidFill>
                <a:prstClr val="white"/>
              </a:solidFill>
            </a:endParaRPr>
          </a:p>
        </p:txBody>
      </p:sp>
    </p:spTree>
    <p:extLst>
      <p:ext uri="{BB962C8B-B14F-4D97-AF65-F5344CB8AC3E}">
        <p14:creationId xmlns:p14="http://schemas.microsoft.com/office/powerpoint/2010/main" val="2732551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prstClr val="white"/>
                </a:solidFill>
              </a:rPr>
              <a:t>Eating is no longer just an activity to fulfill physical needs and bring physical pleasure;</a:t>
            </a:r>
          </a:p>
          <a:p>
            <a:r>
              <a:rPr lang="en-US" sz="4000" dirty="0">
                <a:solidFill>
                  <a:prstClr val="white"/>
                </a:solidFill>
              </a:rPr>
              <a:t>food &amp; eating must remind all of God’s people that:</a:t>
            </a:r>
          </a:p>
          <a:p>
            <a:r>
              <a:rPr lang="en-US" sz="4000" dirty="0">
                <a:solidFill>
                  <a:prstClr val="white"/>
                </a:solidFill>
              </a:rPr>
              <a:t>1/ Humans are not only physical beings but spiritual beings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Eat What’s Best</a:t>
            </a:r>
            <a:endParaRPr lang="en-US" sz="4000" u="sng" dirty="0">
              <a:solidFill>
                <a:prstClr val="white"/>
              </a:solidFill>
            </a:endParaRPr>
          </a:p>
        </p:txBody>
      </p:sp>
    </p:spTree>
    <p:extLst>
      <p:ext uri="{BB962C8B-B14F-4D97-AF65-F5344CB8AC3E}">
        <p14:creationId xmlns:p14="http://schemas.microsoft.com/office/powerpoint/2010/main" val="760969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a:solidFill>
                  <a:prstClr val="white"/>
                </a:solidFill>
              </a:rPr>
              <a:t>Eating is no longer just an activity to fulfill physical needs and bring physical pleasure;</a:t>
            </a:r>
          </a:p>
          <a:p>
            <a:r>
              <a:rPr lang="en-US" sz="4000" dirty="0">
                <a:solidFill>
                  <a:prstClr val="white"/>
                </a:solidFill>
              </a:rPr>
              <a:t>food &amp; eating must remind all of God’s people that:</a:t>
            </a:r>
          </a:p>
          <a:p>
            <a:r>
              <a:rPr lang="en-US" sz="4000" dirty="0">
                <a:solidFill>
                  <a:schemeClr val="tx1">
                    <a:lumMod val="50000"/>
                    <a:lumOff val="50000"/>
                  </a:schemeClr>
                </a:solidFill>
              </a:rPr>
              <a:t>1/ Humans are not only physical beings but spiritual beings</a:t>
            </a:r>
          </a:p>
          <a:p>
            <a:r>
              <a:rPr lang="en-US" sz="4000" dirty="0">
                <a:solidFill>
                  <a:prstClr val="white"/>
                </a:solidFill>
              </a:rPr>
              <a:t>2/ Little Christs are to obey God’s will &amp; to actively do God’s work</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Eat What’s Best</a:t>
            </a:r>
            <a:endParaRPr lang="en-US" sz="4000" u="sng" dirty="0">
              <a:solidFill>
                <a:prstClr val="white"/>
              </a:solidFill>
            </a:endParaRPr>
          </a:p>
        </p:txBody>
      </p:sp>
    </p:spTree>
    <p:extLst>
      <p:ext uri="{BB962C8B-B14F-4D97-AF65-F5344CB8AC3E}">
        <p14:creationId xmlns:p14="http://schemas.microsoft.com/office/powerpoint/2010/main" val="1894251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708981"/>
          </a:xfrm>
          <a:prstGeom prst="rect">
            <a:avLst/>
          </a:prstGeom>
          <a:noFill/>
        </p:spPr>
        <p:txBody>
          <a:bodyPr wrap="square" rtlCol="0">
            <a:spAutoFit/>
          </a:bodyPr>
          <a:lstStyle/>
          <a:p>
            <a:pPr lvl="0"/>
            <a:r>
              <a:rPr lang="en-US" sz="3000" dirty="0">
                <a:solidFill>
                  <a:prstClr val="white"/>
                </a:solidFill>
              </a:rPr>
              <a:t>14 The person without the Spirit does not accept the things that come from the Spirit of God but considers them foolishness, and cannot understand them because they are discerned only through the Spirit. …16b But </a:t>
            </a:r>
            <a:r>
              <a:rPr lang="en-US" sz="3000" u="sng" dirty="0">
                <a:solidFill>
                  <a:prstClr val="white"/>
                </a:solidFill>
              </a:rPr>
              <a:t>we have the mind of Christ</a:t>
            </a:r>
            <a:r>
              <a:rPr lang="en-US" sz="3000" dirty="0">
                <a:solidFill>
                  <a:prstClr val="white"/>
                </a:solidFill>
              </a:rPr>
              <a:t>. </a:t>
            </a:r>
          </a:p>
        </p:txBody>
      </p:sp>
      <p:sp>
        <p:nvSpPr>
          <p:cNvPr id="4" name="TextBox 3"/>
          <p:cNvSpPr txBox="1"/>
          <p:nvPr/>
        </p:nvSpPr>
        <p:spPr>
          <a:xfrm>
            <a:off x="4540469" y="609600"/>
            <a:ext cx="4603532" cy="3323987"/>
          </a:xfrm>
          <a:prstGeom prst="rect">
            <a:avLst/>
          </a:prstGeom>
          <a:noFill/>
        </p:spPr>
        <p:txBody>
          <a:bodyPr wrap="square" rtlCol="0">
            <a:spAutoFit/>
          </a:bodyPr>
          <a:lstStyle/>
          <a:p>
            <a:pPr lvl="0"/>
            <a:r>
              <a:rPr lang="en-US" sz="3000" dirty="0">
                <a:solidFill>
                  <a:prstClr val="white"/>
                </a:solidFill>
              </a:rPr>
              <a:t>14 </a:t>
            </a:r>
            <a:r>
              <a:rPr lang="zh-CN" altLang="en-US" sz="3000" dirty="0">
                <a:solidFill>
                  <a:prstClr val="white"/>
                </a:solidFill>
              </a:rPr>
              <a:t>然 而 ， 屬 血 氣 的 人 不 領 會 神 聖 靈 的 事 ， 反 倒 以 為 愚 拙 ， 並 且 不 能 知 道 ， 因 為 這 些 事 惟 有 屬 靈 的 人 才 能 看 透 。</a:t>
            </a:r>
            <a:r>
              <a:rPr lang="en-US" altLang="zh-CN" sz="3000" dirty="0">
                <a:solidFill>
                  <a:prstClr val="white"/>
                </a:solidFill>
              </a:rPr>
              <a:t>…16</a:t>
            </a:r>
            <a:r>
              <a:rPr lang="en-US" sz="3000" dirty="0">
                <a:solidFill>
                  <a:prstClr val="white"/>
                </a:solidFill>
              </a:rPr>
              <a:t>b</a:t>
            </a:r>
            <a:r>
              <a:rPr lang="zh-CN" altLang="en-US" sz="3000" dirty="0">
                <a:solidFill>
                  <a:prstClr val="white"/>
                </a:solidFill>
              </a:rPr>
              <a:t>但 </a:t>
            </a:r>
            <a:r>
              <a:rPr lang="zh-CN" altLang="en-US" sz="3000" u="sng" dirty="0">
                <a:solidFill>
                  <a:prstClr val="white"/>
                </a:solidFill>
              </a:rPr>
              <a:t>我 們 是 有 基 督 的 心</a:t>
            </a:r>
            <a:r>
              <a:rPr lang="zh-CN" altLang="en-US" sz="3000" dirty="0">
                <a:solidFill>
                  <a:prstClr val="white"/>
                </a:solidFill>
              </a:rPr>
              <a:t> 了 。</a:t>
            </a:r>
            <a:endParaRPr lang="zh-TW" altLang="en-US" sz="3000" dirty="0">
              <a:solidFill>
                <a:prstClr val="white"/>
              </a:solidFill>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prstClr val="white"/>
                </a:solidFill>
                <a:latin typeface="Calibri"/>
              </a:rPr>
              <a:t>1</a:t>
            </a:r>
            <a:r>
              <a:rPr kumimoji="0" lang="en-US" sz="3200" b="0" i="0" u="none" strike="noStrike" kern="1200" cap="none" spc="0" normalizeH="0" baseline="0" noProof="0" dirty="0">
                <a:ln>
                  <a:noFill/>
                </a:ln>
                <a:solidFill>
                  <a:prstClr val="white"/>
                </a:solidFill>
                <a:effectLst/>
                <a:uLnTx/>
                <a:uFillTx/>
                <a:latin typeface="Calibri"/>
                <a:ea typeface="+mn-ea"/>
                <a:cs typeface="+mn-cs"/>
              </a:rPr>
              <a:t> Cor </a:t>
            </a:r>
            <a:r>
              <a:rPr lang="zh-CN" altLang="en-US" sz="3000" dirty="0">
                <a:solidFill>
                  <a:prstClr val="white"/>
                </a:solidFill>
                <a:latin typeface="Calibri"/>
                <a:ea typeface="宋体" panose="02010600030101010101" pitchFamily="2" charset="-122"/>
              </a:rPr>
              <a:t>林</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170174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prstClr val="white"/>
                </a:solidFill>
              </a:rPr>
              <a:t>As much as Jesus was tired from his journey (hungry, no doubt), the salvation of souls is far more pressing</a:t>
            </a:r>
            <a:r>
              <a:rPr lang="en-US" altLang="zh-CN" sz="4000" dirty="0">
                <a:solidFill>
                  <a:prstClr val="white"/>
                </a:solidFill>
              </a:rPr>
              <a:t>, </a:t>
            </a:r>
            <a:r>
              <a:rPr lang="en-US" sz="4000" dirty="0">
                <a:solidFill>
                  <a:prstClr val="white"/>
                </a:solidFill>
              </a:rPr>
              <a:t>more important, and more satisfying to him, for ultimately, Jesus was locked in on God’s passion to save souls.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Eat What’s Best</a:t>
            </a:r>
            <a:endParaRPr lang="en-US" sz="4000" u="sng" dirty="0">
              <a:solidFill>
                <a:prstClr val="white"/>
              </a:solidFill>
            </a:endParaRPr>
          </a:p>
        </p:txBody>
      </p:sp>
    </p:spTree>
    <p:extLst>
      <p:ext uri="{BB962C8B-B14F-4D97-AF65-F5344CB8AC3E}">
        <p14:creationId xmlns:p14="http://schemas.microsoft.com/office/powerpoint/2010/main" val="2890130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170646"/>
          </a:xfrm>
          <a:prstGeom prst="rect">
            <a:avLst/>
          </a:prstGeom>
          <a:noFill/>
        </p:spPr>
        <p:txBody>
          <a:bodyPr wrap="square" rtlCol="0">
            <a:spAutoFit/>
          </a:bodyPr>
          <a:lstStyle/>
          <a:p>
            <a:pPr lvl="0"/>
            <a:r>
              <a:rPr lang="en-US" sz="3000" dirty="0">
                <a:solidFill>
                  <a:prstClr val="white"/>
                </a:solidFill>
              </a:rPr>
              <a:t>2 </a:t>
            </a:r>
            <a:r>
              <a:rPr lang="en-US" sz="3000" u="sng" dirty="0">
                <a:solidFill>
                  <a:prstClr val="white"/>
                </a:solidFill>
              </a:rPr>
              <a:t>After fasting forty days and forty nights</a:t>
            </a:r>
            <a:r>
              <a:rPr lang="en-US" sz="3000" dirty="0">
                <a:solidFill>
                  <a:prstClr val="white"/>
                </a:solidFill>
              </a:rPr>
              <a:t>, he was hungry. 3 The tempter came to him and said, “If you are the Son of God, tell these stones to become bread.” 4 Jesus answered, “It is written: ‘Man shall not live on bread alone, but on every word that comes from the mouth of God.’”</a:t>
            </a:r>
          </a:p>
        </p:txBody>
      </p:sp>
      <p:sp>
        <p:nvSpPr>
          <p:cNvPr id="4" name="TextBox 3"/>
          <p:cNvSpPr txBox="1"/>
          <p:nvPr/>
        </p:nvSpPr>
        <p:spPr>
          <a:xfrm>
            <a:off x="4540469" y="609600"/>
            <a:ext cx="4603532" cy="4708981"/>
          </a:xfrm>
          <a:prstGeom prst="rect">
            <a:avLst/>
          </a:prstGeom>
          <a:noFill/>
        </p:spPr>
        <p:txBody>
          <a:bodyPr wrap="square" rtlCol="0">
            <a:spAutoFit/>
          </a:bodyPr>
          <a:lstStyle/>
          <a:p>
            <a:pPr lvl="0"/>
            <a:r>
              <a:rPr lang="en-US" sz="3000" dirty="0">
                <a:solidFill>
                  <a:prstClr val="white"/>
                </a:solidFill>
              </a:rPr>
              <a:t>2 </a:t>
            </a:r>
            <a:r>
              <a:rPr lang="zh-CN" altLang="en-US" sz="3000" u="sng" dirty="0">
                <a:solidFill>
                  <a:prstClr val="white"/>
                </a:solidFill>
              </a:rPr>
              <a:t>他 禁 食 四 十 晝 夜 </a:t>
            </a:r>
            <a:r>
              <a:rPr lang="zh-CN" altLang="en-US" sz="3000" dirty="0">
                <a:solidFill>
                  <a:prstClr val="white"/>
                </a:solidFill>
              </a:rPr>
              <a:t>， 後 來 就 餓 了 。</a:t>
            </a:r>
            <a:r>
              <a:rPr lang="en-US" altLang="zh-CN" sz="3000" dirty="0">
                <a:solidFill>
                  <a:prstClr val="white"/>
                </a:solidFill>
              </a:rPr>
              <a:t>3 </a:t>
            </a:r>
            <a:r>
              <a:rPr lang="zh-CN" altLang="en-US" sz="3000" dirty="0">
                <a:solidFill>
                  <a:prstClr val="white"/>
                </a:solidFill>
              </a:rPr>
              <a:t>那 試 探 人 的 進 前 來 ， 對 他 說 ： 你 若 是 神 的 兒 子 ， 可 以 吩 咐 這 些 石 頭 變 成 食 物 。</a:t>
            </a:r>
            <a:r>
              <a:rPr lang="en-US" altLang="zh-CN" sz="3000" dirty="0">
                <a:solidFill>
                  <a:prstClr val="white"/>
                </a:solidFill>
              </a:rPr>
              <a:t>4 </a:t>
            </a:r>
            <a:r>
              <a:rPr lang="zh-CN" altLang="en-US" sz="3000" dirty="0">
                <a:solidFill>
                  <a:prstClr val="white"/>
                </a:solidFill>
              </a:rPr>
              <a:t>耶 穌 卻 回 答 說 ： 經 上 記 著 說 ： 人 活 著 ， 不 是 單 靠 食 物 ， 乃 是 靠 神 口 裡 所 出 的 一 切 話 。</a:t>
            </a:r>
            <a:endParaRPr lang="zh-TW" altLang="en-US" sz="3000" dirty="0">
              <a:solidFill>
                <a:prstClr val="white"/>
              </a:solidFill>
            </a:endParaRPr>
          </a:p>
        </p:txBody>
      </p:sp>
      <p:sp>
        <p:nvSpPr>
          <p:cNvPr id="6" name="TextBox 5">
            <a:extLst>
              <a:ext uri="{FF2B5EF4-FFF2-40B4-BE49-F238E27FC236}">
                <a16:creationId xmlns:a16="http://schemas.microsoft.com/office/drawing/2014/main" id="{E465CAA5-A051-404B-AA5B-4CAF02D799A9}"/>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Mt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太</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84909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1477328"/>
          </a:xfrm>
          <a:prstGeom prst="rect">
            <a:avLst/>
          </a:prstGeom>
          <a:noFill/>
        </p:spPr>
        <p:txBody>
          <a:bodyPr wrap="square" rtlCol="0">
            <a:spAutoFit/>
          </a:bodyPr>
          <a:lstStyle/>
          <a:p>
            <a:pPr lvl="0"/>
            <a:r>
              <a:rPr lang="en-US" sz="3000" dirty="0">
                <a:solidFill>
                  <a:prstClr val="white"/>
                </a:solidFill>
              </a:rPr>
              <a:t>4 I have brought you glory on earth by </a:t>
            </a:r>
            <a:r>
              <a:rPr lang="en-US" sz="3000" u="sng" dirty="0">
                <a:solidFill>
                  <a:prstClr val="white"/>
                </a:solidFill>
              </a:rPr>
              <a:t>finishing the work you gave me to do</a:t>
            </a:r>
            <a:r>
              <a:rPr lang="en-US" sz="3000" dirty="0">
                <a:solidFill>
                  <a:prstClr val="white"/>
                </a:solidFill>
              </a:rPr>
              <a:t>. </a:t>
            </a:r>
          </a:p>
        </p:txBody>
      </p:sp>
      <p:sp>
        <p:nvSpPr>
          <p:cNvPr id="4" name="TextBox 3"/>
          <p:cNvSpPr txBox="1"/>
          <p:nvPr/>
        </p:nvSpPr>
        <p:spPr>
          <a:xfrm>
            <a:off x="4540469" y="609600"/>
            <a:ext cx="4603532" cy="1477328"/>
          </a:xfrm>
          <a:prstGeom prst="rect">
            <a:avLst/>
          </a:prstGeom>
          <a:noFill/>
        </p:spPr>
        <p:txBody>
          <a:bodyPr wrap="square" rtlCol="0">
            <a:spAutoFit/>
          </a:bodyPr>
          <a:lstStyle/>
          <a:p>
            <a:pPr lvl="0"/>
            <a:r>
              <a:rPr lang="en-US" altLang="zh-CN" sz="3000" dirty="0">
                <a:solidFill>
                  <a:prstClr val="white"/>
                </a:solidFill>
              </a:rPr>
              <a:t>4 </a:t>
            </a:r>
            <a:r>
              <a:rPr lang="zh-CN" altLang="en-US" sz="3000" dirty="0">
                <a:solidFill>
                  <a:prstClr val="white"/>
                </a:solidFill>
              </a:rPr>
              <a:t>我 在 地 上 已 經 榮 耀 你 ， </a:t>
            </a:r>
            <a:r>
              <a:rPr lang="zh-CN" altLang="en-US" sz="3000" u="sng" dirty="0">
                <a:solidFill>
                  <a:prstClr val="white"/>
                </a:solidFill>
              </a:rPr>
              <a:t>你 所 託 付 我 的 事 ， 我 已 成 全 了 </a:t>
            </a:r>
            <a:r>
              <a:rPr lang="zh-CN" altLang="en-US" sz="3000" dirty="0">
                <a:solidFill>
                  <a:prstClr val="white"/>
                </a:solidFill>
              </a:rPr>
              <a:t>。</a:t>
            </a:r>
            <a:endParaRPr lang="zh-TW" altLang="en-US" sz="3000" dirty="0">
              <a:solidFill>
                <a:prstClr val="white"/>
              </a:solidFill>
            </a:endParaRPr>
          </a:p>
        </p:txBody>
      </p:sp>
      <p:sp>
        <p:nvSpPr>
          <p:cNvPr id="5" name="TextBox 4">
            <a:extLst>
              <a:ext uri="{FF2B5EF4-FFF2-40B4-BE49-F238E27FC236}">
                <a16:creationId xmlns:a16="http://schemas.microsoft.com/office/drawing/2014/main" id="{1256B963-3FF3-46EA-A539-4D9DEFCC8C32}"/>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Jn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約</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lang="en-US" altLang="zh-CN" sz="3200" dirty="0">
                <a:solidFill>
                  <a:prstClr val="white"/>
                </a:solidFill>
                <a:latin typeface="Calibri"/>
                <a:ea typeface="宋体" panose="02010600030101010101" pitchFamily="2" charset="-122"/>
              </a:rPr>
              <a:t>17</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5286734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400657"/>
          </a:xfrm>
          <a:prstGeom prst="rect">
            <a:avLst/>
          </a:prstGeom>
          <a:noFill/>
        </p:spPr>
        <p:txBody>
          <a:bodyPr wrap="square" rtlCol="0">
            <a:spAutoFit/>
          </a:bodyPr>
          <a:lstStyle/>
          <a:p>
            <a:pPr lvl="0"/>
            <a:r>
              <a:rPr lang="en-US" sz="3000" dirty="0">
                <a:solidFill>
                  <a:prstClr val="white"/>
                </a:solidFill>
              </a:rPr>
              <a:t>2b </a:t>
            </a:r>
            <a:r>
              <a:rPr lang="en-US" sz="3000" u="sng" dirty="0">
                <a:solidFill>
                  <a:prstClr val="white"/>
                </a:solidFill>
              </a:rPr>
              <a:t>For the joy set before him</a:t>
            </a:r>
            <a:r>
              <a:rPr lang="en-US" sz="3000" dirty="0">
                <a:solidFill>
                  <a:prstClr val="white"/>
                </a:solidFill>
              </a:rPr>
              <a:t> he endured the cross, scorning its shame, and sat down at the right hand of the throne of God. </a:t>
            </a:r>
          </a:p>
        </p:txBody>
      </p:sp>
      <p:sp>
        <p:nvSpPr>
          <p:cNvPr id="4" name="TextBox 3"/>
          <p:cNvSpPr txBox="1"/>
          <p:nvPr/>
        </p:nvSpPr>
        <p:spPr>
          <a:xfrm>
            <a:off x="4540469" y="609600"/>
            <a:ext cx="4603532" cy="1938992"/>
          </a:xfrm>
          <a:prstGeom prst="rect">
            <a:avLst/>
          </a:prstGeom>
          <a:noFill/>
        </p:spPr>
        <p:txBody>
          <a:bodyPr wrap="square" rtlCol="0">
            <a:spAutoFit/>
          </a:bodyPr>
          <a:lstStyle/>
          <a:p>
            <a:pPr lvl="0"/>
            <a:r>
              <a:rPr lang="en-US" altLang="zh-CN" sz="3000" dirty="0">
                <a:solidFill>
                  <a:prstClr val="white"/>
                </a:solidFill>
              </a:rPr>
              <a:t>2b </a:t>
            </a:r>
            <a:r>
              <a:rPr lang="zh-CN" altLang="en-US" sz="3000" dirty="0">
                <a:solidFill>
                  <a:prstClr val="white"/>
                </a:solidFill>
              </a:rPr>
              <a:t>他 因 那 </a:t>
            </a:r>
            <a:r>
              <a:rPr lang="zh-CN" altLang="en-US" sz="3000" u="sng" dirty="0">
                <a:solidFill>
                  <a:prstClr val="white"/>
                </a:solidFill>
              </a:rPr>
              <a:t>擺 在 前 面 的 喜 樂</a:t>
            </a:r>
            <a:r>
              <a:rPr lang="zh-CN" altLang="en-US" sz="3000" dirty="0">
                <a:solidFill>
                  <a:prstClr val="white"/>
                </a:solidFill>
              </a:rPr>
              <a:t> ， 就 輕 看 羞 辱 ， 忍 受 了 十 字 架 的 苦 難 ， 便 坐 在 神 寶 座 的 右 邊 。</a:t>
            </a:r>
            <a:endParaRPr lang="zh-TW" altLang="en-US" sz="3000" dirty="0">
              <a:solidFill>
                <a:prstClr val="white"/>
              </a:solidFill>
            </a:endParaRPr>
          </a:p>
        </p:txBody>
      </p:sp>
      <p:sp>
        <p:nvSpPr>
          <p:cNvPr id="5" name="TextBox 4">
            <a:extLst>
              <a:ext uri="{FF2B5EF4-FFF2-40B4-BE49-F238E27FC236}">
                <a16:creationId xmlns:a16="http://schemas.microsoft.com/office/drawing/2014/main" id="{1256B963-3FF3-46EA-A539-4D9DEFCC8C32}"/>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Heb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來</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lang="en-US" altLang="zh-CN" sz="3200" dirty="0">
                <a:solidFill>
                  <a:prstClr val="white"/>
                </a:solidFill>
                <a:latin typeface="Calibri"/>
                <a:ea typeface="宋体" panose="02010600030101010101" pitchFamily="2" charset="-122"/>
              </a:rPr>
              <a:t>12</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52252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Jn </a:t>
            </a:r>
            <a:r>
              <a:rPr lang="zh-CN" altLang="en-US" sz="6000" b="1" dirty="0">
                <a:solidFill>
                  <a:prstClr val="white"/>
                </a:solidFill>
              </a:rPr>
              <a:t>約</a:t>
            </a:r>
            <a:r>
              <a:rPr lang="en-US" altLang="zh-CN" sz="7000" b="1" dirty="0">
                <a:solidFill>
                  <a:prstClr val="white"/>
                </a:solidFill>
              </a:rPr>
              <a:t> 4:31-38</a:t>
            </a:r>
          </a:p>
        </p:txBody>
      </p:sp>
    </p:spTree>
    <p:extLst>
      <p:ext uri="{BB962C8B-B14F-4D97-AF65-F5344CB8AC3E}">
        <p14:creationId xmlns:p14="http://schemas.microsoft.com/office/powerpoint/2010/main" val="34743939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a:solidFill>
                  <a:prstClr val="white"/>
                </a:solidFill>
              </a:rPr>
              <a:t>“You previously knew nothing about such a ‘food’ (v. 32) but now you are told. As your rabbi, I have made known to you the full satisfaction &amp; nourishment of doing God’s work. </a:t>
            </a:r>
            <a:r>
              <a:rPr lang="en-US" sz="4000" i="1" dirty="0">
                <a:solidFill>
                  <a:prstClr val="white"/>
                </a:solidFill>
              </a:rPr>
              <a:t>Will you accept the invite to taste what I am telling is the best for you or not?</a:t>
            </a:r>
            <a:r>
              <a:rPr lang="en-US" sz="4000" dirty="0">
                <a:solidFill>
                  <a:prstClr val="white"/>
                </a:solidFill>
              </a:rPr>
              <a:t>”</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Eat What’s Best</a:t>
            </a:r>
            <a:endParaRPr lang="en-US" sz="4000" u="sng" dirty="0">
              <a:solidFill>
                <a:prstClr val="white"/>
              </a:solidFill>
            </a:endParaRPr>
          </a:p>
        </p:txBody>
      </p:sp>
    </p:spTree>
    <p:extLst>
      <p:ext uri="{BB962C8B-B14F-4D97-AF65-F5344CB8AC3E}">
        <p14:creationId xmlns:p14="http://schemas.microsoft.com/office/powerpoint/2010/main" val="2698354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Thanks for the Invite</a:t>
            </a:r>
          </a:p>
        </p:txBody>
      </p:sp>
    </p:spTree>
    <p:extLst>
      <p:ext uri="{BB962C8B-B14F-4D97-AF65-F5344CB8AC3E}">
        <p14:creationId xmlns:p14="http://schemas.microsoft.com/office/powerpoint/2010/main" val="4265486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247317"/>
          </a:xfrm>
          <a:prstGeom prst="rect">
            <a:avLst/>
          </a:prstGeom>
          <a:noFill/>
        </p:spPr>
        <p:txBody>
          <a:bodyPr wrap="square" rtlCol="0">
            <a:spAutoFit/>
          </a:bodyPr>
          <a:lstStyle/>
          <a:p>
            <a:pPr lvl="0"/>
            <a:r>
              <a:rPr lang="en-US" sz="3000" dirty="0">
                <a:solidFill>
                  <a:prstClr val="white"/>
                </a:solidFill>
              </a:rPr>
              <a:t>16 For God so loved the world that he gave his one and only Son, that whoever believes in him shall not perish but have eternal life. 17 For God did not send his Son into the world to condemn the world, but to save the world through him. </a:t>
            </a:r>
          </a:p>
        </p:txBody>
      </p:sp>
      <p:sp>
        <p:nvSpPr>
          <p:cNvPr id="4" name="TextBox 3"/>
          <p:cNvSpPr txBox="1"/>
          <p:nvPr/>
        </p:nvSpPr>
        <p:spPr>
          <a:xfrm>
            <a:off x="4540469" y="609600"/>
            <a:ext cx="4603532" cy="3785652"/>
          </a:xfrm>
          <a:prstGeom prst="rect">
            <a:avLst/>
          </a:prstGeom>
          <a:noFill/>
        </p:spPr>
        <p:txBody>
          <a:bodyPr wrap="square" rtlCol="0">
            <a:spAutoFit/>
          </a:bodyPr>
          <a:lstStyle/>
          <a:p>
            <a:pPr lvl="0"/>
            <a:r>
              <a:rPr lang="en-US" sz="3000" dirty="0">
                <a:solidFill>
                  <a:prstClr val="white"/>
                </a:solidFill>
              </a:rPr>
              <a:t>16 「 </a:t>
            </a:r>
            <a:r>
              <a:rPr lang="zh-CN" altLang="en-US" sz="3000" dirty="0">
                <a:solidFill>
                  <a:prstClr val="white"/>
                </a:solidFill>
              </a:rPr>
              <a:t>神 愛 世 人 ， 甚 至 將 他 的 獨 生 子 賜 給 他 們 ， 叫 一 切 信 他 的 ， 不 至 滅 亡 ， 反 得 永 生 。</a:t>
            </a:r>
            <a:r>
              <a:rPr lang="en-US" altLang="zh-CN" sz="3000" dirty="0">
                <a:solidFill>
                  <a:prstClr val="white"/>
                </a:solidFill>
              </a:rPr>
              <a:t>17 </a:t>
            </a:r>
            <a:r>
              <a:rPr lang="zh-CN" altLang="en-US" sz="3000" dirty="0">
                <a:solidFill>
                  <a:prstClr val="white"/>
                </a:solidFill>
              </a:rPr>
              <a:t>因 為 神 差 他 的 兒 子 降 世 ， 不 是 要 定 世 人 的 罪， 乃 是 要 叫 世 人 因 他 得 救 。</a:t>
            </a:r>
            <a:endParaRPr lang="zh-TW" altLang="en-US" sz="3000" dirty="0">
              <a:solidFill>
                <a:prstClr val="white"/>
              </a:solidFill>
            </a:endParaRPr>
          </a:p>
        </p:txBody>
      </p:sp>
      <p:sp>
        <p:nvSpPr>
          <p:cNvPr id="5" name="TextBox 4">
            <a:extLst>
              <a:ext uri="{FF2B5EF4-FFF2-40B4-BE49-F238E27FC236}">
                <a16:creationId xmlns:a16="http://schemas.microsoft.com/office/drawing/2014/main" id="{1256B963-3FF3-46EA-A539-4D9DEFCC8C32}"/>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Jn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約</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3</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8538449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prstClr val="white"/>
                </a:solidFill>
              </a:rPr>
              <a:t>Jesus is to be missional, just as the One who sent him – his Father in Heaven – is missional.</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Thanks for the Invite</a:t>
            </a:r>
            <a:endParaRPr lang="en-US" sz="4000" u="sng" dirty="0">
              <a:solidFill>
                <a:prstClr val="white"/>
              </a:solidFill>
            </a:endParaRPr>
          </a:p>
        </p:txBody>
      </p:sp>
    </p:spTree>
    <p:extLst>
      <p:ext uri="{BB962C8B-B14F-4D97-AF65-F5344CB8AC3E}">
        <p14:creationId xmlns:p14="http://schemas.microsoft.com/office/powerpoint/2010/main" val="36421492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prstClr val="white"/>
                </a:solidFill>
              </a:rPr>
              <a:t>Specifically, </a:t>
            </a:r>
            <a:r>
              <a:rPr lang="en-US" sz="4000" i="1" dirty="0">
                <a:solidFill>
                  <a:prstClr val="white"/>
                </a:solidFill>
              </a:rPr>
              <a:t>is doing the mission work of God the satisfaction of your life?</a:t>
            </a:r>
          </a:p>
          <a:p>
            <a:r>
              <a:rPr lang="en-US" sz="4000" i="1" dirty="0">
                <a:solidFill>
                  <a:prstClr val="white"/>
                </a:solidFill>
              </a:rPr>
              <a:t>Do you and I seek God’s missional work as essential &amp; delightful for life?</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altLang="zh-CN" sz="4000" u="sng" dirty="0">
                <a:solidFill>
                  <a:prstClr val="white"/>
                </a:solidFill>
              </a:rPr>
              <a:t>Thanks for the Invite</a:t>
            </a:r>
            <a:endParaRPr lang="en-US" sz="4000" u="sng" dirty="0">
              <a:solidFill>
                <a:prstClr val="white"/>
              </a:solidFill>
            </a:endParaRPr>
          </a:p>
        </p:txBody>
      </p:sp>
    </p:spTree>
    <p:extLst>
      <p:ext uri="{BB962C8B-B14F-4D97-AF65-F5344CB8AC3E}">
        <p14:creationId xmlns:p14="http://schemas.microsoft.com/office/powerpoint/2010/main" val="42571292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785652"/>
          </a:xfrm>
          <a:prstGeom prst="rect">
            <a:avLst/>
          </a:prstGeom>
          <a:noFill/>
        </p:spPr>
        <p:txBody>
          <a:bodyPr wrap="square" rtlCol="0">
            <a:spAutoFit/>
          </a:bodyPr>
          <a:lstStyle/>
          <a:p>
            <a:pPr lvl="0"/>
            <a:r>
              <a:rPr lang="en-US" sz="3000" dirty="0">
                <a:solidFill>
                  <a:prstClr val="white"/>
                </a:solidFill>
              </a:rPr>
              <a:t>32 For the pagans run after all these things, and your heavenly Father knows that you need them. 33 </a:t>
            </a:r>
            <a:r>
              <a:rPr lang="en-US" sz="3000" u="sng" dirty="0">
                <a:solidFill>
                  <a:prstClr val="white"/>
                </a:solidFill>
              </a:rPr>
              <a:t>But seek first his kingdom and his righteousness</a:t>
            </a:r>
            <a:r>
              <a:rPr lang="en-US" sz="3000" dirty="0">
                <a:solidFill>
                  <a:prstClr val="white"/>
                </a:solidFill>
              </a:rPr>
              <a:t>, and all these things will be given to you as well. </a:t>
            </a:r>
          </a:p>
        </p:txBody>
      </p:sp>
      <p:sp>
        <p:nvSpPr>
          <p:cNvPr id="4" name="TextBox 3"/>
          <p:cNvSpPr txBox="1"/>
          <p:nvPr/>
        </p:nvSpPr>
        <p:spPr>
          <a:xfrm>
            <a:off x="4540469" y="609600"/>
            <a:ext cx="4603532" cy="3323987"/>
          </a:xfrm>
          <a:prstGeom prst="rect">
            <a:avLst/>
          </a:prstGeom>
          <a:noFill/>
        </p:spPr>
        <p:txBody>
          <a:bodyPr wrap="square" rtlCol="0">
            <a:spAutoFit/>
          </a:bodyPr>
          <a:lstStyle/>
          <a:p>
            <a:pPr lvl="0"/>
            <a:r>
              <a:rPr lang="en-US" sz="3000" dirty="0">
                <a:solidFill>
                  <a:prstClr val="white"/>
                </a:solidFill>
              </a:rPr>
              <a:t>32 </a:t>
            </a:r>
            <a:r>
              <a:rPr lang="zh-CN" altLang="en-US" sz="3000" dirty="0">
                <a:solidFill>
                  <a:prstClr val="white"/>
                </a:solidFill>
              </a:rPr>
              <a:t>這 都 是 外 邦 人 所 求 的 ， 你 們 需 用 的 這 一 切 東 西 ， 你 們 的 天 父 是 知 道 的 。</a:t>
            </a:r>
            <a:r>
              <a:rPr lang="en-US" altLang="zh-CN" sz="3000" dirty="0">
                <a:solidFill>
                  <a:prstClr val="white"/>
                </a:solidFill>
              </a:rPr>
              <a:t>33 </a:t>
            </a:r>
            <a:r>
              <a:rPr lang="zh-CN" altLang="en-US" sz="3000" u="sng" dirty="0">
                <a:solidFill>
                  <a:prstClr val="white"/>
                </a:solidFill>
              </a:rPr>
              <a:t>你 們 要 先 求 他 的 國 和 他 的 義 </a:t>
            </a:r>
            <a:r>
              <a:rPr lang="zh-CN" altLang="en-US" sz="3000" dirty="0">
                <a:solidFill>
                  <a:prstClr val="white"/>
                </a:solidFill>
              </a:rPr>
              <a:t>， 這 些 東 西 都 要 加 給 你 們 了 。</a:t>
            </a:r>
            <a:endParaRPr lang="zh-TW" altLang="en-US" sz="3000" dirty="0">
              <a:solidFill>
                <a:prstClr val="white"/>
              </a:solidFill>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Mt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太</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6</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5704642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400657"/>
          </a:xfrm>
          <a:prstGeom prst="rect">
            <a:avLst/>
          </a:prstGeom>
          <a:noFill/>
        </p:spPr>
        <p:txBody>
          <a:bodyPr wrap="square" rtlCol="0">
            <a:spAutoFit/>
          </a:bodyPr>
          <a:lstStyle/>
          <a:p>
            <a:pPr lvl="0"/>
            <a:r>
              <a:rPr lang="en-US" sz="3000" dirty="0">
                <a:solidFill>
                  <a:prstClr val="white"/>
                </a:solidFill>
              </a:rPr>
              <a:t>10 For we are God’s handiwork, created in Christ Jesus </a:t>
            </a:r>
            <a:r>
              <a:rPr lang="en-US" sz="3000" b="1" dirty="0">
                <a:solidFill>
                  <a:prstClr val="white"/>
                </a:solidFill>
              </a:rPr>
              <a:t>to do good works</a:t>
            </a:r>
            <a:r>
              <a:rPr lang="en-US" sz="3000" dirty="0">
                <a:solidFill>
                  <a:prstClr val="white"/>
                </a:solidFill>
              </a:rPr>
              <a:t>, which God prepared in advance for us to do. </a:t>
            </a:r>
          </a:p>
        </p:txBody>
      </p:sp>
      <p:sp>
        <p:nvSpPr>
          <p:cNvPr id="4" name="TextBox 3"/>
          <p:cNvSpPr txBox="1"/>
          <p:nvPr/>
        </p:nvSpPr>
        <p:spPr>
          <a:xfrm>
            <a:off x="4540469" y="609600"/>
            <a:ext cx="4603532" cy="2400657"/>
          </a:xfrm>
          <a:prstGeom prst="rect">
            <a:avLst/>
          </a:prstGeom>
          <a:noFill/>
        </p:spPr>
        <p:txBody>
          <a:bodyPr wrap="square" rtlCol="0">
            <a:spAutoFit/>
          </a:bodyPr>
          <a:lstStyle/>
          <a:p>
            <a:pPr lvl="0"/>
            <a:r>
              <a:rPr lang="en-US" altLang="zh-CN" sz="3000" dirty="0">
                <a:solidFill>
                  <a:prstClr val="white"/>
                </a:solidFill>
              </a:rPr>
              <a:t>10 </a:t>
            </a:r>
            <a:r>
              <a:rPr lang="zh-CN" altLang="en-US" sz="3000" dirty="0">
                <a:solidFill>
                  <a:prstClr val="white"/>
                </a:solidFill>
              </a:rPr>
              <a:t>我 們 原 是 他 的 工 作 ， 在 基 督 耶 穌 裡 造 成 的 ， </a:t>
            </a:r>
            <a:r>
              <a:rPr lang="zh-CN" altLang="en-US" sz="3000" b="1" dirty="0">
                <a:solidFill>
                  <a:prstClr val="white"/>
                </a:solidFill>
              </a:rPr>
              <a:t>為 要 叫 我 們 行 善 </a:t>
            </a:r>
            <a:r>
              <a:rPr lang="zh-CN" altLang="en-US" sz="3000" dirty="0">
                <a:solidFill>
                  <a:prstClr val="white"/>
                </a:solidFill>
              </a:rPr>
              <a:t>， 就 是 神 所 預 備 叫 我 們 行 的 。</a:t>
            </a:r>
            <a:endParaRPr lang="zh-TW" altLang="en-US" sz="3000" dirty="0">
              <a:solidFill>
                <a:prstClr val="white"/>
              </a:solidFill>
            </a:endParaRPr>
          </a:p>
        </p:txBody>
      </p:sp>
      <p:sp>
        <p:nvSpPr>
          <p:cNvPr id="5" name="TextBox 4">
            <a:extLst>
              <a:ext uri="{FF2B5EF4-FFF2-40B4-BE49-F238E27FC236}">
                <a16:creationId xmlns:a16="http://schemas.microsoft.com/office/drawing/2014/main" id="{1256B963-3FF3-46EA-A539-4D9DEFCC8C32}"/>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Eph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弗</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4256089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5016758"/>
          </a:xfrm>
          <a:prstGeom prst="rect">
            <a:avLst/>
          </a:prstGeom>
          <a:noFill/>
        </p:spPr>
        <p:txBody>
          <a:bodyPr wrap="square" rtlCol="0">
            <a:spAutoFit/>
          </a:bodyPr>
          <a:lstStyle/>
          <a:p>
            <a:pPr lvl="0"/>
            <a:r>
              <a:rPr lang="en-US" sz="4000" i="1" dirty="0">
                <a:solidFill>
                  <a:prstClr val="white"/>
                </a:solidFill>
              </a:rPr>
              <a:t>-	Ask to break any self-centered motivation in our belief in Jesus</a:t>
            </a:r>
          </a:p>
          <a:p>
            <a:pPr lvl="0"/>
            <a:r>
              <a:rPr lang="en-US" sz="4000" i="1" dirty="0">
                <a:solidFill>
                  <a:prstClr val="white"/>
                </a:solidFill>
              </a:rPr>
              <a:t>-	Ask for confidence in the Gospel so as to proclaim it</a:t>
            </a:r>
          </a:p>
          <a:p>
            <a:pPr lvl="0"/>
            <a:r>
              <a:rPr lang="en-US" sz="4000" i="1" dirty="0">
                <a:solidFill>
                  <a:prstClr val="white"/>
                </a:solidFill>
              </a:rPr>
              <a:t>-	Ask for opportunities to share the Gospel</a:t>
            </a:r>
          </a:p>
          <a:p>
            <a:pPr lvl="0"/>
            <a:r>
              <a:rPr lang="en-US" sz="4000" i="1" dirty="0">
                <a:solidFill>
                  <a:prstClr val="white"/>
                </a:solidFill>
              </a:rPr>
              <a:t>-	Ask for courage &amp; discernment to seize those opportunities</a:t>
            </a:r>
          </a:p>
        </p:txBody>
      </p:sp>
      <p:sp>
        <p:nvSpPr>
          <p:cNvPr id="4" name="TextBox 3"/>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sng" strike="noStrike" kern="1200" cap="none" spc="0" normalizeH="0" baseline="0" noProof="0" dirty="0">
                <a:ln>
                  <a:noFill/>
                </a:ln>
                <a:solidFill>
                  <a:prstClr val="white"/>
                </a:solidFill>
                <a:effectLst/>
                <a:uLnTx/>
                <a:uFillTx/>
                <a:latin typeface="Calibri"/>
                <a:ea typeface="+mn-ea"/>
                <a:cs typeface="+mn-cs"/>
              </a:rPr>
              <a:t>Selah:</a:t>
            </a:r>
            <a:endParaRPr kumimoji="0" lang="en-US" sz="4000" b="0" i="0" u="none" strike="noStrike" kern="120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609600"/>
            <a:ext cx="9144000" cy="6247864"/>
          </a:xfrm>
          <a:prstGeom prst="rect">
            <a:avLst/>
          </a:prstGeom>
          <a:noFill/>
        </p:spPr>
        <p:txBody>
          <a:bodyPr wrap="square" rtlCol="0">
            <a:spAutoFit/>
          </a:bodyPr>
          <a:lstStyle/>
          <a:p>
            <a:pPr lvl="0"/>
            <a:r>
              <a:rPr lang="en-US" sz="4000" i="1" dirty="0">
                <a:solidFill>
                  <a:prstClr val="white"/>
                </a:solidFill>
              </a:rPr>
              <a:t>Dear Abba, by Your zeal</a:t>
            </a:r>
            <a:r>
              <a:rPr lang="en-US" altLang="zh-CN" sz="4000" i="1" dirty="0">
                <a:solidFill>
                  <a:prstClr val="white"/>
                </a:solidFill>
              </a:rPr>
              <a:t>, </a:t>
            </a:r>
            <a:r>
              <a:rPr lang="en-US" sz="4000" i="1" dirty="0">
                <a:solidFill>
                  <a:prstClr val="white"/>
                </a:solidFill>
              </a:rPr>
              <a:t>by the zeal of our Lord Jesus Christ, expand our spiritual appetite, elevate our spiritual sight, so that we will hunger for You and Your truth, and find true satisfaction of life in doing the good work of Your justice and salvation to the world. Your kingdom come, Your will be done on earth, by Your might, through our obedience. This we ask, in the sending name of Jesus Christ, amen.</a:t>
            </a:r>
            <a:endParaRPr kumimoji="0" lang="en-US" sz="4000" b="0" i="1" u="none" strike="noStrike" kern="1200" cap="none" spc="0" normalizeH="0" baseline="0" noProof="0" dirty="0">
              <a:ln>
                <a:noFill/>
              </a:ln>
              <a:solidFill>
                <a:prstClr val="white"/>
              </a:solidFill>
              <a:effectLst/>
              <a:uLnTx/>
              <a:uFillTx/>
              <a:latin typeface="Calibri"/>
              <a:ea typeface="+mn-ea"/>
              <a:cs typeface="+mn-cs"/>
            </a:endParaRPr>
          </a:p>
        </p:txBody>
      </p:sp>
      <p:sp>
        <p:nvSpPr>
          <p:cNvPr id="7" name="TextBox 6"/>
          <p:cNvSpPr txBox="1"/>
          <p:nvPr/>
        </p:nvSpPr>
        <p:spPr>
          <a:xfrm>
            <a:off x="0" y="0"/>
            <a:ext cx="9144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Prayer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2554545"/>
          </a:xfrm>
          <a:prstGeom prst="rect">
            <a:avLst/>
          </a:prstGeom>
          <a:noFill/>
        </p:spPr>
        <p:txBody>
          <a:bodyPr wrap="square" rtlCol="0">
            <a:spAutoFit/>
          </a:bodyPr>
          <a:lstStyle/>
          <a:p>
            <a:pPr lvl="0"/>
            <a:r>
              <a:rPr lang="en-US" sz="4000" dirty="0">
                <a:solidFill>
                  <a:prstClr val="white"/>
                </a:solidFill>
              </a:rPr>
              <a:t>31 Meanwhile his disciples urged him, “Rabbi, eat something.”</a:t>
            </a:r>
          </a:p>
          <a:p>
            <a:pPr lvl="0"/>
            <a:r>
              <a:rPr lang="en-US" sz="4000" b="1" dirty="0">
                <a:solidFill>
                  <a:prstClr val="white"/>
                </a:solidFill>
              </a:rPr>
              <a:t>32 But he said to them, “I have food to eat that you know nothing about.”</a:t>
            </a:r>
            <a:endParaRPr kumimoji="0" lang="en-US" sz="4000" b="1"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FD300CED-46E2-4BA2-A7E3-CF473CCB8694}"/>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200" dirty="0">
                <a:solidFill>
                  <a:prstClr val="white"/>
                </a:solidFill>
              </a:rPr>
              <a:t>約 </a:t>
            </a:r>
            <a:r>
              <a:rPr lang="en-US" altLang="zh-CN" sz="3200" dirty="0">
                <a:solidFill>
                  <a:prstClr val="white"/>
                </a:solidFill>
              </a:rPr>
              <a:t>4</a:t>
            </a:r>
          </a:p>
        </p:txBody>
      </p:sp>
    </p:spTree>
    <p:extLst>
      <p:ext uri="{BB962C8B-B14F-4D97-AF65-F5344CB8AC3E}">
        <p14:creationId xmlns:p14="http://schemas.microsoft.com/office/powerpoint/2010/main" val="787963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3170099"/>
          </a:xfrm>
          <a:prstGeom prst="rect">
            <a:avLst/>
          </a:prstGeom>
          <a:noFill/>
        </p:spPr>
        <p:txBody>
          <a:bodyPr wrap="square" rtlCol="0">
            <a:spAutoFit/>
          </a:bodyPr>
          <a:lstStyle/>
          <a:p>
            <a:pPr lvl="0"/>
            <a:r>
              <a:rPr lang="en-US" sz="4000" dirty="0">
                <a:solidFill>
                  <a:prstClr val="white"/>
                </a:solidFill>
              </a:rPr>
              <a:t>33 Then his disciples said to each other, “Could someone have brought him food?”</a:t>
            </a:r>
          </a:p>
          <a:p>
            <a:pPr lvl="0"/>
            <a:r>
              <a:rPr lang="en-US" sz="4000" b="1" dirty="0">
                <a:solidFill>
                  <a:prstClr val="white"/>
                </a:solidFill>
              </a:rPr>
              <a:t>34 “My food,” said Jesus, “is to do the will of him who sent me and to finish his work.</a:t>
            </a:r>
            <a:endParaRPr kumimoji="0" lang="en-US" sz="4000" b="1"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FD300CED-46E2-4BA2-A7E3-CF473CCB8694}"/>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200" dirty="0">
                <a:solidFill>
                  <a:prstClr val="white"/>
                </a:solidFill>
              </a:rPr>
              <a:t>約 </a:t>
            </a:r>
            <a:r>
              <a:rPr lang="en-US" altLang="zh-CN" sz="3200" dirty="0">
                <a:solidFill>
                  <a:prstClr val="white"/>
                </a:solidFill>
              </a:rPr>
              <a:t>4</a:t>
            </a:r>
          </a:p>
        </p:txBody>
      </p:sp>
    </p:spTree>
    <p:extLst>
      <p:ext uri="{BB962C8B-B14F-4D97-AF65-F5344CB8AC3E}">
        <p14:creationId xmlns:p14="http://schemas.microsoft.com/office/powerpoint/2010/main" val="569878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5016758"/>
          </a:xfrm>
          <a:prstGeom prst="rect">
            <a:avLst/>
          </a:prstGeom>
          <a:noFill/>
        </p:spPr>
        <p:txBody>
          <a:bodyPr wrap="square" rtlCol="0">
            <a:spAutoFit/>
          </a:bodyPr>
          <a:lstStyle/>
          <a:p>
            <a:pPr lvl="0"/>
            <a:r>
              <a:rPr lang="en-US" sz="4000" dirty="0">
                <a:solidFill>
                  <a:prstClr val="white"/>
                </a:solidFill>
              </a:rPr>
              <a:t>35 Don’t you have a saying, ‘It’s still four months until harvest’? I tell you, open your eyes and look at the fields! They are ripe for harvest.</a:t>
            </a:r>
          </a:p>
          <a:p>
            <a:pPr lvl="0"/>
            <a:r>
              <a:rPr lang="en-US" sz="4000" b="1" dirty="0">
                <a:solidFill>
                  <a:prstClr val="white"/>
                </a:solidFill>
              </a:rPr>
              <a:t>36 Even now the one who reaps draws a wage and harvests a crop for eternal life, so that the sower and the reaper may be glad together. </a:t>
            </a:r>
            <a:endParaRPr kumimoji="0" lang="en-US" sz="4000" b="1"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FD300CED-46E2-4BA2-A7E3-CF473CCB8694}"/>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200" dirty="0">
                <a:solidFill>
                  <a:prstClr val="white"/>
                </a:solidFill>
              </a:rPr>
              <a:t>約 </a:t>
            </a:r>
            <a:r>
              <a:rPr lang="en-US" altLang="zh-CN" sz="3200" dirty="0">
                <a:solidFill>
                  <a:prstClr val="white"/>
                </a:solidFill>
              </a:rPr>
              <a:t>4</a:t>
            </a:r>
          </a:p>
        </p:txBody>
      </p:sp>
    </p:spTree>
    <p:extLst>
      <p:ext uri="{BB962C8B-B14F-4D97-AF65-F5344CB8AC3E}">
        <p14:creationId xmlns:p14="http://schemas.microsoft.com/office/powerpoint/2010/main" val="610762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3785652"/>
          </a:xfrm>
          <a:prstGeom prst="rect">
            <a:avLst/>
          </a:prstGeom>
          <a:noFill/>
        </p:spPr>
        <p:txBody>
          <a:bodyPr wrap="square" rtlCol="0">
            <a:spAutoFit/>
          </a:bodyPr>
          <a:lstStyle/>
          <a:p>
            <a:pPr lvl="0"/>
            <a:r>
              <a:rPr lang="en-US" sz="4000" dirty="0">
                <a:solidFill>
                  <a:prstClr val="white"/>
                </a:solidFill>
              </a:rPr>
              <a:t>37 Thus the saying ‘One sows and another reaps’ is true.</a:t>
            </a:r>
          </a:p>
          <a:p>
            <a:pPr lvl="0"/>
            <a:r>
              <a:rPr lang="en-US" sz="4000" b="1" dirty="0">
                <a:solidFill>
                  <a:prstClr val="white"/>
                </a:solidFill>
              </a:rPr>
              <a:t>38 I sent you to reap what you have not worked for. Others have done the hard work, and you have reaped the benefits of their labor.”</a:t>
            </a:r>
            <a:endParaRPr kumimoji="0" lang="en-US" sz="4000" b="1"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FD300CED-46E2-4BA2-A7E3-CF473CCB8694}"/>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200" dirty="0">
                <a:solidFill>
                  <a:prstClr val="white"/>
                </a:solidFill>
              </a:rPr>
              <a:t>約 </a:t>
            </a:r>
            <a:r>
              <a:rPr lang="en-US" altLang="zh-CN" sz="3200" dirty="0">
                <a:solidFill>
                  <a:prstClr val="white"/>
                </a:solidFill>
              </a:rPr>
              <a:t>4</a:t>
            </a:r>
          </a:p>
        </p:txBody>
      </p:sp>
    </p:spTree>
    <p:extLst>
      <p:ext uri="{BB962C8B-B14F-4D97-AF65-F5344CB8AC3E}">
        <p14:creationId xmlns:p14="http://schemas.microsoft.com/office/powerpoint/2010/main" val="1258821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2554545"/>
          </a:xfrm>
          <a:prstGeom prst="rect">
            <a:avLst/>
          </a:prstGeom>
          <a:noFill/>
        </p:spPr>
        <p:txBody>
          <a:bodyPr wrap="square" rtlCol="0">
            <a:spAutoFit/>
          </a:bodyPr>
          <a:lstStyle/>
          <a:p>
            <a:pPr lvl="0"/>
            <a:r>
              <a:rPr lang="en-US" altLang="zh-TW" sz="4000" dirty="0">
                <a:solidFill>
                  <a:prstClr val="white"/>
                </a:solidFill>
              </a:rPr>
              <a:t>31 </a:t>
            </a:r>
            <a:r>
              <a:rPr lang="zh-TW" altLang="en-US" sz="4000" dirty="0">
                <a:solidFill>
                  <a:prstClr val="white"/>
                </a:solidFill>
              </a:rPr>
              <a:t>這 其 間 ， 門 徒 對 耶 穌 說 ： 「 拉 比 ， 請 吃 。 」</a:t>
            </a:r>
            <a:endParaRPr lang="en-US" altLang="zh-TW" sz="4000" dirty="0">
              <a:solidFill>
                <a:prstClr val="white"/>
              </a:solidFill>
            </a:endParaRPr>
          </a:p>
          <a:p>
            <a:pPr lvl="0"/>
            <a:r>
              <a:rPr lang="en-US" altLang="zh-TW" sz="4000" b="1" dirty="0">
                <a:solidFill>
                  <a:prstClr val="white"/>
                </a:solidFill>
              </a:rPr>
              <a:t>32 </a:t>
            </a:r>
            <a:r>
              <a:rPr lang="zh-TW" altLang="en-US" sz="4000" b="1" dirty="0">
                <a:solidFill>
                  <a:prstClr val="white"/>
                </a:solidFill>
              </a:rPr>
              <a:t>耶 穌 說 ： 「 我 有 食 物 吃 ， 是 你 們 不 知 道 的 。 」</a:t>
            </a:r>
            <a:endParaRPr kumimoji="0" lang="en-US" sz="4000" b="1"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77156B53-504E-49A8-9768-653655DBEE83}"/>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200" dirty="0">
                <a:solidFill>
                  <a:prstClr val="white"/>
                </a:solidFill>
              </a:rPr>
              <a:t>約 </a:t>
            </a:r>
            <a:r>
              <a:rPr lang="en-US" altLang="zh-CN" sz="3200" dirty="0">
                <a:solidFill>
                  <a:prstClr val="white"/>
                </a:solidFill>
              </a:rPr>
              <a:t>4</a:t>
            </a:r>
          </a:p>
        </p:txBody>
      </p:sp>
    </p:spTree>
    <p:extLst>
      <p:ext uri="{BB962C8B-B14F-4D97-AF65-F5344CB8AC3E}">
        <p14:creationId xmlns:p14="http://schemas.microsoft.com/office/powerpoint/2010/main" val="1113600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2554545"/>
          </a:xfrm>
          <a:prstGeom prst="rect">
            <a:avLst/>
          </a:prstGeom>
          <a:noFill/>
        </p:spPr>
        <p:txBody>
          <a:bodyPr wrap="square" rtlCol="0">
            <a:spAutoFit/>
          </a:bodyPr>
          <a:lstStyle/>
          <a:p>
            <a:pPr lvl="0"/>
            <a:r>
              <a:rPr lang="en-US" altLang="zh-TW" sz="4000" dirty="0">
                <a:solidFill>
                  <a:prstClr val="white"/>
                </a:solidFill>
              </a:rPr>
              <a:t>33 </a:t>
            </a:r>
            <a:r>
              <a:rPr lang="zh-TW" altLang="en-US" sz="4000" dirty="0">
                <a:solidFill>
                  <a:prstClr val="white"/>
                </a:solidFill>
              </a:rPr>
              <a:t>門 徒 就 彼 此 對 問 說 ： 「 莫 非 有 人 拿 甚 麼 給 他 吃 嗎 ？ 」</a:t>
            </a:r>
            <a:endParaRPr lang="en-US" altLang="zh-TW" sz="4000" dirty="0">
              <a:solidFill>
                <a:prstClr val="white"/>
              </a:solidFill>
            </a:endParaRPr>
          </a:p>
          <a:p>
            <a:pPr lvl="0"/>
            <a:r>
              <a:rPr lang="en-US" altLang="zh-TW" sz="4000" b="1" dirty="0">
                <a:solidFill>
                  <a:prstClr val="white"/>
                </a:solidFill>
              </a:rPr>
              <a:t>34 </a:t>
            </a:r>
            <a:r>
              <a:rPr lang="zh-TW" altLang="en-US" sz="4000" b="1" dirty="0">
                <a:solidFill>
                  <a:prstClr val="white"/>
                </a:solidFill>
              </a:rPr>
              <a:t>耶 穌 說 ： 「 我 的 食 物 就 是 遵 行 差 我 來 者 的 旨 意 ， 做 成 他 的 工 。</a:t>
            </a:r>
            <a:endParaRPr kumimoji="0" lang="en-US" sz="4000" b="1"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77156B53-504E-49A8-9768-653655DBEE83}"/>
              </a:ext>
            </a:extLst>
          </p:cNvPr>
          <p:cNvSpPr txBox="1"/>
          <p:nvPr/>
        </p:nvSpPr>
        <p:spPr>
          <a:xfrm>
            <a:off x="0" y="0"/>
            <a:ext cx="4572000" cy="584775"/>
          </a:xfrm>
          <a:prstGeom prst="rect">
            <a:avLst/>
          </a:prstGeom>
          <a:noFill/>
        </p:spPr>
        <p:txBody>
          <a:bodyPr wrap="square" rtlCol="0">
            <a:spAutoFit/>
          </a:bodyPr>
          <a:lstStyle/>
          <a:p>
            <a:pPr lvl="0">
              <a:defRPr/>
            </a:pPr>
            <a:r>
              <a:rPr lang="en-US" sz="3200" dirty="0">
                <a:solidFill>
                  <a:prstClr val="white"/>
                </a:solidFill>
              </a:rPr>
              <a:t>Jn </a:t>
            </a:r>
            <a:r>
              <a:rPr lang="zh-CN" altLang="en-US" sz="3200" dirty="0">
                <a:solidFill>
                  <a:prstClr val="white"/>
                </a:solidFill>
              </a:rPr>
              <a:t>約 </a:t>
            </a:r>
            <a:r>
              <a:rPr lang="en-US" altLang="zh-CN" sz="3200" dirty="0">
                <a:solidFill>
                  <a:prstClr val="white"/>
                </a:solidFill>
              </a:rPr>
              <a:t>4</a:t>
            </a:r>
          </a:p>
        </p:txBody>
      </p:sp>
    </p:spTree>
    <p:extLst>
      <p:ext uri="{BB962C8B-B14F-4D97-AF65-F5344CB8AC3E}">
        <p14:creationId xmlns:p14="http://schemas.microsoft.com/office/powerpoint/2010/main" val="39104812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1922</Words>
  <Application>Microsoft Office PowerPoint</Application>
  <PresentationFormat>On-screen Show (4:3)</PresentationFormat>
  <Paragraphs>125</Paragraphs>
  <Slides>38</Slides>
  <Notes>9</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38</vt:i4>
      </vt:variant>
    </vt:vector>
  </HeadingPairs>
  <TitlesOfParts>
    <vt:vector size="45" baseType="lpstr">
      <vt:lpstr>Arial</vt:lpstr>
      <vt:lpstr>Calibri</vt:lpstr>
      <vt:lpstr>Office Theme</vt:lpstr>
      <vt:lpstr>1_Office Theme</vt:lpstr>
      <vt:lpstr>2_Office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Oo, Samuel</dc:creator>
  <cp:lastModifiedBy>Oo, Samuel</cp:lastModifiedBy>
  <cp:revision>41</cp:revision>
  <dcterms:created xsi:type="dcterms:W3CDTF">2019-09-08T08:16:02Z</dcterms:created>
  <dcterms:modified xsi:type="dcterms:W3CDTF">2020-01-05T05:21:19Z</dcterms:modified>
</cp:coreProperties>
</file>