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59" r:id="rId6"/>
    <p:sldId id="270" r:id="rId7"/>
    <p:sldId id="261" r:id="rId8"/>
    <p:sldId id="271" r:id="rId9"/>
    <p:sldId id="267" r:id="rId10"/>
    <p:sldId id="262" r:id="rId11"/>
    <p:sldId id="263" r:id="rId12"/>
    <p:sldId id="269" r:id="rId13"/>
    <p:sldId id="264" r:id="rId14"/>
    <p:sldId id="26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76164" autoAdjust="0"/>
  </p:normalViewPr>
  <p:slideViewPr>
    <p:cSldViewPr snapToGrid="0">
      <p:cViewPr varScale="1">
        <p:scale>
          <a:sx n="96" d="100"/>
          <a:sy n="96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C3797-65B7-44E0-BDC0-EC814D6C916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DC7C-BEC1-4A5D-8229-A4E8405D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4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5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6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CC5F5-7ACA-4BCE-91F3-4CEBF3B725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9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DC7C-BEC1-4A5D-8229-A4E8405DBB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074D-A04B-48E1-B73B-0B8D71CA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3C303-8A06-4492-8F9C-86AB73A47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A4C16-F702-4699-ACF3-B53DD212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0FC1F-BB8A-4D64-99E7-76C35C29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4F36A-0F75-4001-95BC-63057168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56E-E003-4B1A-8A57-BC0AEB3F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181FA-C792-4E5E-B44C-B85843FFD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A0F89-C669-4A10-8BC0-2CDF6DBA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B7655-56A8-404F-BF8C-5F403FD6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B770-A6A1-4A7B-B0B0-0E34B22D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0AD27-D402-4B2E-9385-EFE7F746A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2D1B1-2A46-4170-8400-9FF1F0D47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2DD11-1E7F-44D5-BE1D-5A1E544B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DBEE4-AAA5-4B2E-A096-28C5EF48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87F0F-92F9-41C4-A3E5-CD633B58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5A6B-6A15-48BF-A43B-E31F034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0DF92-EF86-4BD5-A2C9-9B145DA5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F3121-E607-408F-8581-B9D5A0BD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15BFE-D57E-47BF-8CF3-631FEDAE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906C-0E9C-44C3-921C-64AB268A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895D-C83F-4457-96A1-3C7C4028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E8894-B10E-4864-A635-807AEBF3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C070D-2C13-4525-A7DC-341FAFBC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E028B-A546-4AAF-918F-6D19AD6C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96B-EB01-4035-BEF2-777979D1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28F2-42A1-4A3F-9DDC-87DF8D21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0C3FE-FFE6-4CA8-9A06-581A4CADF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6BCA3-5003-43B7-B268-FA904CAC8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BA8A8-737E-46BC-BEBB-7F1857A8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3CC86-B2EB-461D-B70B-69706193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E8B7B-D6C3-4112-ABA9-ADE4F134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31B3-8ED1-40DF-9673-4169BCC7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2961C-C4DB-4D14-87DA-02FB5C92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1437-E025-49A8-A64A-7C638AC11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7E04D-429C-4A56-A1A2-D964BDBD0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1CCC6-616D-4A51-96B3-99626ECD2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2E28C-A0C5-4A8F-B81A-663369FC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7142D-823F-4389-955F-E81C3B74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ED1C5-0CE6-4A12-991C-835782E6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5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6B26-7B82-4A00-B1B6-0061BB09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D51BC-B76F-462F-AED4-01A8D91E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AE6D5-7E11-4D40-AC48-F002B7ED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94605-2D4A-48FF-9517-815B9615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F04AE-D960-40BB-8D91-4CBBA345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2E9ED-0744-48FC-B495-D9783DBA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F3BF-A1C8-4D7B-B756-16F11BC7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0C34-36DE-4486-AB73-B0F80C26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86BE-BB31-4E68-9617-3AC88745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30770-4605-4903-8B97-71222B113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F0E87-48A4-4482-8E15-DA0F5890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DCD95-7E65-4D4F-BA7B-539F6C8B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81D40-0067-4B0B-A8B7-30CAE605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EA14-F83B-4BEE-A577-05C136E3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3B004-1978-49F9-A9B5-B03017DE2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BF1BA-15F4-4BA6-AC86-72697EACC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F404A-0600-4576-B66A-45287C10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127C8-790D-421B-BCF6-567025F3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8E524-79AB-406D-83CE-89D24194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3347E-1DB0-4A0A-85F1-EE214863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BC73-5246-4B60-8F77-17084CBE8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8C16-FB70-4F17-9BD5-793F46409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51D0-0616-4FF4-94B9-4E64C353EB9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5151A-4F7D-49E2-B999-55C040FEB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293DE-4E0B-47F6-B6F0-4281F5892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F3FF-056F-4A20-B289-72B718F5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732E-F64C-4FC0-82CE-EE57BB18D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怎样的祷告才属灵？</a:t>
            </a:r>
            <a:endParaRPr lang="en-US" sz="3200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E0029-671D-4AEA-A8CE-8F4B9AB6A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/>
              <a:t>雅各书</a:t>
            </a:r>
            <a:r>
              <a:rPr lang="en-US" altLang="zh-CN" b="1" dirty="0"/>
              <a:t>5</a:t>
            </a:r>
            <a:r>
              <a:rPr lang="zh-CN" altLang="en-US" b="1" dirty="0"/>
              <a:t>：</a:t>
            </a:r>
            <a:r>
              <a:rPr lang="en-US" altLang="zh-CN" b="1" dirty="0"/>
              <a:t>13</a:t>
            </a:r>
            <a:r>
              <a:rPr lang="zh-CN" altLang="en-US" b="1" dirty="0"/>
              <a:t>～</a:t>
            </a:r>
            <a:r>
              <a:rPr lang="en-US" altLang="zh-CN" b="1" dirty="0"/>
              <a:t>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494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BDAA-F11F-4D18-9B86-58020FBA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08" y="184764"/>
            <a:ext cx="10515600" cy="85111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苦难中的祷告：灵里的疾病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0BCF-94CC-4EEA-990E-BB0383CE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40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</a:rPr>
              <a:t>16.a </a:t>
            </a:r>
            <a:r>
              <a:rPr lang="zh-CN" altLang="en-US" sz="2400" b="1" dirty="0">
                <a:solidFill>
                  <a:srgbClr val="FF0000"/>
                </a:solidFill>
              </a:rPr>
              <a:t>他若犯了罪，也必蒙赦免。 所以你们要彼此认罪，互相代求，使你们可以得医治。”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属灵的疾病： 彼此伤害</a:t>
            </a:r>
            <a:endParaRPr lang="en-US" altLang="zh-CN" sz="3200" b="1" dirty="0"/>
          </a:p>
          <a:p>
            <a:r>
              <a:rPr lang="zh-CN" altLang="en-US" sz="3200" b="1" dirty="0"/>
              <a:t>落在罪中的人需要信心：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求主帮助我们发现那些隐而未现的罪</a:t>
            </a:r>
            <a:endParaRPr lang="en-US" sz="2800" b="1" dirty="0"/>
          </a:p>
          <a:p>
            <a:pPr lvl="1"/>
            <a:r>
              <a:rPr lang="zh-CN" altLang="en-US" sz="2800" b="1" dirty="0"/>
              <a:t>不仅在疾病上的恩典，罪可以被赦免：“</a:t>
            </a:r>
            <a:r>
              <a:rPr lang="zh-CN" altLang="en-US" sz="2800" b="1" dirty="0">
                <a:solidFill>
                  <a:srgbClr val="FF0000"/>
                </a:solidFill>
              </a:rPr>
              <a:t>你的信救了你</a:t>
            </a:r>
            <a:r>
              <a:rPr lang="zh-CN" altLang="en-US" sz="2800" b="1" dirty="0"/>
              <a:t>”</a:t>
            </a:r>
            <a:endParaRPr lang="en-US" altLang="zh-CN" sz="2800" b="1" dirty="0"/>
          </a:p>
          <a:p>
            <a:r>
              <a:rPr lang="zh-CN" altLang="en-US" sz="3200" b="1" dirty="0"/>
              <a:t>信心中的行动：（“</a:t>
            </a:r>
            <a:r>
              <a:rPr lang="zh-CN" altLang="en-US" sz="3200" b="1" dirty="0">
                <a:solidFill>
                  <a:srgbClr val="FF0000"/>
                </a:solidFill>
              </a:rPr>
              <a:t>你们要</a:t>
            </a:r>
            <a:r>
              <a:rPr lang="zh-CN" altLang="en-US" sz="3200" b="1" dirty="0"/>
              <a:t>”）</a:t>
            </a:r>
            <a:endParaRPr lang="en-US" altLang="zh-CN" sz="3200" b="1" dirty="0"/>
          </a:p>
          <a:p>
            <a:pPr lvl="1"/>
            <a:r>
              <a:rPr lang="zh-CN" altLang="en-US" sz="2800" b="1" dirty="0">
                <a:solidFill>
                  <a:srgbClr val="FF0000"/>
                </a:solidFill>
              </a:rPr>
              <a:t>彼此认罪</a:t>
            </a:r>
            <a:r>
              <a:rPr lang="zh-CN" altLang="en-US" sz="2800" b="1" dirty="0"/>
              <a:t>：整个肢体的受损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彼此认罪中看到自己的不舒服</a:t>
            </a:r>
            <a:endParaRPr lang="en-US" altLang="zh-CN" sz="2800" b="1" dirty="0"/>
          </a:p>
          <a:p>
            <a:pPr lvl="1"/>
            <a:r>
              <a:rPr lang="zh-CN" altLang="en-US" sz="2800" b="1" dirty="0">
                <a:solidFill>
                  <a:srgbClr val="FF0000"/>
                </a:solidFill>
              </a:rPr>
              <a:t>互相代求</a:t>
            </a:r>
            <a:r>
              <a:rPr lang="zh-CN" altLang="en-US" sz="2800" b="1" dirty="0"/>
              <a:t>：开阔我们的心胸和眼界</a:t>
            </a:r>
            <a:endParaRPr lang="en-US" sz="2800" b="1" dirty="0"/>
          </a:p>
          <a:p>
            <a:r>
              <a:rPr lang="zh-CN" altLang="en-US" sz="3200" b="1" dirty="0"/>
              <a:t>恢复神与人、人与人之间的关系：“</a:t>
            </a:r>
            <a:r>
              <a:rPr lang="zh-CN" altLang="en-US" sz="3200" b="1" dirty="0">
                <a:solidFill>
                  <a:srgbClr val="FF0000"/>
                </a:solidFill>
              </a:rPr>
              <a:t>使你们可以得医治</a:t>
            </a:r>
            <a:r>
              <a:rPr lang="zh-CN" altLang="en-US" sz="3200" b="1" dirty="0"/>
              <a:t>”</a:t>
            </a:r>
            <a:endParaRPr lang="en-US" altLang="zh-CN" sz="3200" b="1" dirty="0"/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15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D6CA-6B66-4D90-AB26-FC8DDD42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6727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苦难中的信心：以利亚的祷告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A2299-77C4-41E4-906D-99E78F81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5" y="723901"/>
            <a:ext cx="10650070" cy="5882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</a:rPr>
              <a:t>16b. </a:t>
            </a:r>
            <a:r>
              <a:rPr lang="zh-CN" altLang="en-US" sz="2400" b="1" dirty="0">
                <a:solidFill>
                  <a:srgbClr val="FF0000"/>
                </a:solidFill>
              </a:rPr>
              <a:t>义人祈祷所发的力量，是大有功效的。</a:t>
            </a:r>
            <a:r>
              <a:rPr lang="en-US" altLang="zh-CN" sz="2400" b="1" dirty="0">
                <a:solidFill>
                  <a:srgbClr val="FF0000"/>
                </a:solidFill>
              </a:rPr>
              <a:t>17.</a:t>
            </a:r>
            <a:r>
              <a:rPr lang="zh-CN" altLang="en-US" sz="2400" b="1" dirty="0">
                <a:solidFill>
                  <a:srgbClr val="FF0000"/>
                </a:solidFill>
              </a:rPr>
              <a:t>以利亚与我们是一样性情的人，他恳切祷告，求不要下雨，雨就三年零六个月不下在地上。</a:t>
            </a:r>
            <a:r>
              <a:rPr lang="en-US" altLang="zh-CN" sz="2400" b="1" dirty="0">
                <a:solidFill>
                  <a:srgbClr val="FF0000"/>
                </a:solidFill>
              </a:rPr>
              <a:t>18.</a:t>
            </a:r>
            <a:r>
              <a:rPr lang="zh-CN" altLang="en-US" sz="2400" b="1" dirty="0">
                <a:solidFill>
                  <a:srgbClr val="FF0000"/>
                </a:solidFill>
              </a:rPr>
              <a:t> 他又祷告，天就降下雨来，地也生出土产。 ”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在神眼中的义人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不一定是人眼中的完全人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出于神的恩典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神只听义人的祷告：亚伯拉罕为罗得代求</a:t>
            </a:r>
            <a:endParaRPr lang="en-US" altLang="zh-CN" sz="2800" b="1" dirty="0"/>
          </a:p>
          <a:p>
            <a:r>
              <a:rPr lang="zh-CN" altLang="en-US" sz="3200" b="1" dirty="0"/>
              <a:t>义人祈祷的力量：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祷告建立在神的话语和对神的认识上</a:t>
            </a:r>
            <a:endParaRPr lang="en-US" altLang="zh-CN" sz="2800" b="1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以利亚与我们是一样性情的人</a:t>
            </a:r>
            <a:r>
              <a:rPr lang="en-US" altLang="zh-CN" sz="3200" b="1" dirty="0"/>
              <a:t>: </a:t>
            </a:r>
            <a:r>
              <a:rPr lang="zh-CN" altLang="en-US" sz="3200" b="1" dirty="0"/>
              <a:t>被神使用因着神的恩典</a:t>
            </a:r>
            <a:endParaRPr lang="en-US" altLang="zh-CN" sz="3200" b="1" dirty="0"/>
          </a:p>
          <a:p>
            <a:r>
              <a:rPr lang="zh-CN" altLang="en-US" sz="3200" b="1" dirty="0"/>
              <a:t>以利亚的信靠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神允许人经历苦难：不下雨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神应许人因信得福：降下雨来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8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5ADF-0203-467A-82E7-CF900F4E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3394"/>
            <a:ext cx="10515600" cy="5656006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</a:rPr>
              <a:t>13b.</a:t>
            </a:r>
            <a:r>
              <a:rPr lang="zh-CN" altLang="en-US" sz="2400" b="1" dirty="0">
                <a:solidFill>
                  <a:srgbClr val="FF0000"/>
                </a:solidFill>
              </a:rPr>
              <a:t>有喜乐的呢，他就该歌颂”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喜乐的就该赞美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喜乐： </a:t>
            </a:r>
            <a:r>
              <a:rPr lang="en-US" altLang="zh-CN" sz="2800" b="1" dirty="0"/>
              <a:t>Cheerful</a:t>
            </a:r>
          </a:p>
          <a:p>
            <a:pPr lvl="1"/>
            <a:r>
              <a:rPr lang="zh-CN" altLang="en-US" sz="2800" b="1" dirty="0"/>
              <a:t>赞美是何等的难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不爱赞美：罪人的特性</a:t>
            </a:r>
            <a:endParaRPr lang="en-US" altLang="zh-CN" sz="2400" b="1" dirty="0"/>
          </a:p>
          <a:p>
            <a:pPr lvl="3"/>
            <a:r>
              <a:rPr lang="zh-CN" altLang="en-US" sz="2200" b="1" dirty="0"/>
              <a:t>骄傲：喜欢看别人的不足，以证明自己的“优秀”</a:t>
            </a:r>
            <a:endParaRPr lang="en-US" altLang="zh-CN" sz="2200" b="1" dirty="0"/>
          </a:p>
          <a:p>
            <a:pPr lvl="3"/>
            <a:r>
              <a:rPr lang="zh-CN" altLang="en-US" sz="2200" b="1" dirty="0"/>
              <a:t>嫉妒：看不得别人比自己强</a:t>
            </a:r>
            <a:endParaRPr lang="en-US" altLang="zh-CN" sz="2200" b="1" dirty="0"/>
          </a:p>
          <a:p>
            <a:pPr lvl="2"/>
            <a:r>
              <a:rPr lang="zh-CN" altLang="en-US" sz="2400" b="1" dirty="0"/>
              <a:t>不会赞美：罪人的本性</a:t>
            </a:r>
            <a:endParaRPr lang="en-US" altLang="zh-CN" sz="2400" b="1" dirty="0"/>
          </a:p>
          <a:p>
            <a:pPr lvl="3"/>
            <a:r>
              <a:rPr lang="zh-CN" altLang="en-US" sz="2200" b="1" dirty="0"/>
              <a:t>我们人生的字典里面缺少赞美的词句</a:t>
            </a:r>
            <a:endParaRPr lang="en-US" altLang="zh-CN" sz="2200" b="1" dirty="0"/>
          </a:p>
          <a:p>
            <a:pPr lvl="1"/>
            <a:r>
              <a:rPr lang="zh-CN" altLang="en-US" sz="2800" b="1" dirty="0"/>
              <a:t>神为什么要我们赞美祂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做一个谦卑的人：“</a:t>
            </a:r>
            <a:r>
              <a:rPr lang="zh-CN" altLang="en-US" sz="2400" b="1" dirty="0">
                <a:solidFill>
                  <a:srgbClr val="FF0000"/>
                </a:solidFill>
              </a:rPr>
              <a:t>神阻挡骄傲的人，赐恩给谦卑的人（雅</a:t>
            </a:r>
            <a:r>
              <a:rPr lang="en-US" altLang="zh-CN" sz="2400" b="1" dirty="0">
                <a:solidFill>
                  <a:srgbClr val="FF0000"/>
                </a:solidFill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zh-CN" altLang="en-US" sz="2400" b="1" dirty="0"/>
              <a:t>”</a:t>
            </a:r>
            <a:endParaRPr lang="en-US" altLang="zh-CN" sz="2400" b="1" dirty="0"/>
          </a:p>
          <a:p>
            <a:pPr lvl="1"/>
            <a:r>
              <a:rPr lang="zh-CN" altLang="en-US" sz="2800" b="1" dirty="0"/>
              <a:t>如何发出赞美神的言语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赞美的眼光、赞美的生命</a:t>
            </a:r>
            <a:endParaRPr lang="en-US" altLang="zh-CN" sz="2400" b="1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A39062-7D63-4A7E-9720-07A3B2A3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22" y="85208"/>
            <a:ext cx="10515600" cy="844550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主耶稣的命令：喜乐的就该赞美</a:t>
            </a:r>
            <a:endParaRPr 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31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609E-FC88-46E6-92A9-7754EB50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0"/>
            <a:ext cx="10515600" cy="833360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最值得的喜乐：灵魂得救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F7FE-EC19-4DC0-AAD0-29FC6E70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3102"/>
            <a:ext cx="10515600" cy="5917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</a:rPr>
              <a:t>19. </a:t>
            </a:r>
            <a:r>
              <a:rPr lang="zh-CN" altLang="en-US" sz="2400" b="1" dirty="0">
                <a:solidFill>
                  <a:srgbClr val="FF0000"/>
                </a:solidFill>
              </a:rPr>
              <a:t>我的弟兄们，你们中间若有失迷真道的，有人使他回转。</a:t>
            </a:r>
            <a:r>
              <a:rPr lang="en-US" sz="2400" b="1" dirty="0">
                <a:solidFill>
                  <a:srgbClr val="FF0000"/>
                </a:solidFill>
              </a:rPr>
              <a:t> 20a. </a:t>
            </a:r>
            <a:r>
              <a:rPr lang="zh-CN" altLang="en-US" sz="2400" b="1" dirty="0">
                <a:solidFill>
                  <a:srgbClr val="FF0000"/>
                </a:solidFill>
              </a:rPr>
              <a:t>这人该知道叫一个罪人从迷路上转回，便是救一个灵魂不死，并且遮盖许多的罪。”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在神眼中最喜乐的事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忍耐等候、基督的爱和温柔、与世界分别都让神喜乐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挽回弟兄更让神喜乐</a:t>
            </a:r>
            <a:endParaRPr lang="en-US" altLang="zh-CN" sz="2800" b="1" dirty="0"/>
          </a:p>
          <a:p>
            <a:r>
              <a:rPr lang="zh-CN" altLang="en-US" sz="3200" b="1" dirty="0"/>
              <a:t>“</a:t>
            </a:r>
            <a:r>
              <a:rPr lang="zh-CN" altLang="en-US" sz="3200" b="1" dirty="0">
                <a:solidFill>
                  <a:srgbClr val="FF0000"/>
                </a:solidFill>
              </a:rPr>
              <a:t>你们中间若有失迷真道</a:t>
            </a:r>
            <a:r>
              <a:rPr lang="zh-CN" altLang="en-US" sz="3200" b="1" dirty="0"/>
              <a:t>”</a:t>
            </a:r>
            <a:endParaRPr lang="en-US" altLang="zh-CN" sz="3200" b="1" dirty="0"/>
          </a:p>
          <a:p>
            <a:pPr lvl="1"/>
            <a:r>
              <a:rPr lang="zh-CN" altLang="en-US" b="1" dirty="0"/>
              <a:t>被自己的私欲牵引诱惑</a:t>
            </a:r>
            <a:r>
              <a:rPr lang="en-US" altLang="zh-CN" b="1" dirty="0"/>
              <a:t>(1:13~15)</a:t>
            </a:r>
          </a:p>
          <a:p>
            <a:pPr lvl="1"/>
            <a:r>
              <a:rPr lang="zh-CN" altLang="en-US" b="1" dirty="0"/>
              <a:t>听道而不行道的（</a:t>
            </a:r>
            <a:r>
              <a:rPr lang="en-US" altLang="zh-CN" b="1" dirty="0"/>
              <a:t>1:23</a:t>
            </a:r>
            <a:r>
              <a:rPr lang="zh-CN" altLang="en-US" b="1" dirty="0"/>
              <a:t>）、自称有信心而没有行动</a:t>
            </a:r>
            <a:r>
              <a:rPr lang="en-US" altLang="zh-CN" b="1" dirty="0"/>
              <a:t> </a:t>
            </a:r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14</a:t>
            </a:r>
            <a:r>
              <a:rPr lang="zh-CN" altLang="en-US" b="1" dirty="0"/>
              <a:t>～</a:t>
            </a:r>
            <a:r>
              <a:rPr lang="en-US" altLang="zh-CN" b="1" dirty="0"/>
              <a:t>26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按着外貌待人（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1</a:t>
            </a:r>
            <a:r>
              <a:rPr lang="zh-CN" altLang="en-US" b="1" dirty="0"/>
              <a:t>～</a:t>
            </a:r>
            <a:r>
              <a:rPr lang="en-US" altLang="zh-CN" b="1" dirty="0"/>
              <a:t>8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不怜悯人（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9</a:t>
            </a:r>
            <a:r>
              <a:rPr lang="zh-CN" altLang="en-US" b="1" dirty="0"/>
              <a:t>～</a:t>
            </a:r>
            <a:r>
              <a:rPr lang="en-US" altLang="zh-CN" b="1" dirty="0"/>
              <a:t>13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以口舌伤人（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1</a:t>
            </a:r>
            <a:r>
              <a:rPr lang="zh-CN" altLang="en-US" b="1" dirty="0"/>
              <a:t>～</a:t>
            </a:r>
            <a:r>
              <a:rPr lang="en-US" altLang="zh-CN" b="1" dirty="0"/>
              <a:t>12</a:t>
            </a:r>
            <a:r>
              <a:rPr lang="zh-CN" altLang="en-US" b="1" dirty="0"/>
              <a:t>） 、论断弟兄（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11</a:t>
            </a:r>
            <a:r>
              <a:rPr lang="zh-CN" altLang="en-US" b="1" dirty="0"/>
              <a:t>～</a:t>
            </a:r>
            <a:r>
              <a:rPr lang="en-US" altLang="zh-CN" b="1" dirty="0"/>
              <a:t>12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随从情欲争战斗殴（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1</a:t>
            </a:r>
            <a:r>
              <a:rPr lang="zh-CN" altLang="en-US" b="1" dirty="0"/>
              <a:t>～</a:t>
            </a:r>
            <a:r>
              <a:rPr lang="en-US" altLang="zh-CN" b="1" dirty="0"/>
              <a:t>3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张狂夸口，以为自己可以掌管明天（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13</a:t>
            </a:r>
            <a:r>
              <a:rPr lang="zh-CN" altLang="en-US" b="1" dirty="0"/>
              <a:t>～</a:t>
            </a:r>
            <a:r>
              <a:rPr lang="en-US" altLang="zh-CN" b="1" dirty="0"/>
              <a:t>17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被世上的钱财诱惑以至享美福，好宴乐（</a:t>
            </a:r>
            <a:r>
              <a:rPr lang="en-US" altLang="zh-CN" b="1" dirty="0"/>
              <a:t>5</a:t>
            </a:r>
            <a:r>
              <a:rPr lang="zh-CN" altLang="en-US" b="1" dirty="0"/>
              <a:t>：</a:t>
            </a:r>
            <a:r>
              <a:rPr lang="en-US" altLang="zh-CN" b="1" dirty="0"/>
              <a:t>1</a:t>
            </a:r>
            <a:r>
              <a:rPr lang="zh-CN" altLang="en-US" b="1" dirty="0"/>
              <a:t>～</a:t>
            </a:r>
            <a:r>
              <a:rPr lang="en-US" altLang="zh-CN" b="1" dirty="0"/>
              <a:t>6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知道行善而不去行（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17</a:t>
            </a:r>
            <a:r>
              <a:rPr lang="zh-CN" altLang="en-US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951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9749-0A36-45AD-868A-E3BE3107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335"/>
            <a:ext cx="10515600" cy="6272011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“</a:t>
            </a:r>
            <a:r>
              <a:rPr lang="zh-CN" altLang="en-US" sz="3200" b="1" dirty="0">
                <a:solidFill>
                  <a:srgbClr val="FF0000"/>
                </a:solidFill>
              </a:rPr>
              <a:t>有人使他回转</a:t>
            </a:r>
            <a:r>
              <a:rPr lang="zh-CN" altLang="en-US" sz="3200" b="1" dirty="0"/>
              <a:t>”</a:t>
            </a:r>
            <a:endParaRPr lang="en-US" altLang="zh-CN" sz="3200" b="1" dirty="0"/>
          </a:p>
          <a:p>
            <a:pPr lvl="1"/>
            <a:r>
              <a:rPr lang="zh-CN" altLang="en-US" sz="2800" dirty="0"/>
              <a:t>“</a:t>
            </a:r>
            <a:r>
              <a:rPr lang="zh-CN" altLang="en-US" sz="2800" b="1" dirty="0">
                <a:solidFill>
                  <a:srgbClr val="FF0000"/>
                </a:solidFill>
              </a:rPr>
              <a:t>有人</a:t>
            </a:r>
            <a:r>
              <a:rPr lang="zh-CN" altLang="en-US" sz="2800" b="1" dirty="0"/>
              <a:t>”要</a:t>
            </a:r>
            <a:r>
              <a:rPr lang="zh-CN" altLang="en-US" sz="2800" b="1" u="sng" dirty="0"/>
              <a:t>看到</a:t>
            </a:r>
            <a:r>
              <a:rPr lang="zh-CN" altLang="en-US" sz="2800" b="1" dirty="0"/>
              <a:t>软弱者：不要视而不见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“</a:t>
            </a:r>
            <a:r>
              <a:rPr lang="zh-CN" altLang="en-US" sz="2800" b="1" dirty="0">
                <a:solidFill>
                  <a:srgbClr val="FF0000"/>
                </a:solidFill>
              </a:rPr>
              <a:t>有人</a:t>
            </a:r>
            <a:r>
              <a:rPr lang="zh-CN" altLang="en-US" sz="2800" b="1" dirty="0"/>
              <a:t>”要</a:t>
            </a:r>
            <a:r>
              <a:rPr lang="zh-CN" altLang="en-US" sz="2800" b="1" u="sng" dirty="0"/>
              <a:t>体恤</a:t>
            </a:r>
            <a:r>
              <a:rPr lang="zh-CN" altLang="en-US" sz="2800" b="1" dirty="0"/>
              <a:t>软弱者：不要事不关己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“</a:t>
            </a:r>
            <a:r>
              <a:rPr lang="zh-CN" altLang="en-US" sz="2800" b="1" dirty="0">
                <a:solidFill>
                  <a:srgbClr val="FF0000"/>
                </a:solidFill>
              </a:rPr>
              <a:t>有人</a:t>
            </a:r>
            <a:r>
              <a:rPr lang="zh-CN" altLang="en-US" sz="2800" b="1" dirty="0"/>
              <a:t>”为软弱者</a:t>
            </a:r>
            <a:r>
              <a:rPr lang="zh-CN" altLang="en-US" sz="2800" b="1" u="sng" dirty="0"/>
              <a:t>祷告</a:t>
            </a:r>
            <a:r>
              <a:rPr lang="zh-CN" altLang="en-US" sz="2800" b="1" dirty="0"/>
              <a:t>：不要失去经历主、增加信心的机会</a:t>
            </a:r>
            <a:endParaRPr lang="en-US" sz="2800" b="1" dirty="0"/>
          </a:p>
          <a:p>
            <a:r>
              <a:rPr lang="zh-CN" altLang="en-US" sz="3200" b="1" dirty="0"/>
              <a:t>拯救“</a:t>
            </a:r>
            <a:r>
              <a:rPr lang="zh-CN" altLang="en-US" sz="3200" b="1" dirty="0">
                <a:solidFill>
                  <a:srgbClr val="FF0000"/>
                </a:solidFill>
              </a:rPr>
              <a:t>一个</a:t>
            </a:r>
            <a:r>
              <a:rPr lang="zh-CN" altLang="en-US" sz="3200" b="1" dirty="0"/>
              <a:t>”罪人，挽救“</a:t>
            </a:r>
            <a:r>
              <a:rPr lang="zh-CN" altLang="en-US" sz="3200" b="1" dirty="0">
                <a:solidFill>
                  <a:srgbClr val="FF0000"/>
                </a:solidFill>
              </a:rPr>
              <a:t>一个</a:t>
            </a:r>
            <a:r>
              <a:rPr lang="zh-CN" altLang="en-US" sz="3200" b="1" dirty="0"/>
              <a:t>”灵魂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先不要给自己“很多”的目标</a:t>
            </a:r>
            <a:r>
              <a:rPr lang="en-US" altLang="zh-CN" sz="2800" b="1" dirty="0"/>
              <a:t>, </a:t>
            </a:r>
            <a:r>
              <a:rPr lang="zh-CN" altLang="en-US" sz="2800" b="1" dirty="0"/>
              <a:t>任何“一个”在神看来都是宝贵的</a:t>
            </a:r>
            <a:endParaRPr lang="en-US" altLang="zh-CN" sz="2800" b="1" dirty="0"/>
          </a:p>
          <a:p>
            <a:r>
              <a:rPr lang="zh-CN" altLang="en-US" sz="3200" b="1" dirty="0"/>
              <a:t>“</a:t>
            </a:r>
            <a:r>
              <a:rPr lang="zh-CN" altLang="en-US" sz="3200" b="1" dirty="0">
                <a:solidFill>
                  <a:srgbClr val="FF0000"/>
                </a:solidFill>
              </a:rPr>
              <a:t>遮盖许多的罪</a:t>
            </a:r>
            <a:r>
              <a:rPr lang="zh-CN" altLang="en-US" sz="3200" b="1" dirty="0"/>
              <a:t>”</a:t>
            </a:r>
            <a:r>
              <a:rPr lang="en-US" altLang="zh-CN" sz="3200" b="1" dirty="0"/>
              <a:t>:</a:t>
            </a:r>
            <a:r>
              <a:rPr lang="zh-CN" altLang="en-US" sz="3200" b="1" dirty="0"/>
              <a:t>神的公义与慈爱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神的爱藉着基督的血遮盖了我们的罪</a:t>
            </a:r>
            <a:endParaRPr lang="en-US" altLang="zh-CN" sz="2800" b="1" dirty="0"/>
          </a:p>
          <a:p>
            <a:r>
              <a:rPr lang="zh-CN" altLang="en-US" sz="3200" b="1" dirty="0"/>
              <a:t>拯救灵魂成为雅各书的结尾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希伯来书信与希腊书信（保罗书信）的写作特点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开始表明负担，结尾交代最重要的事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“挽救灵魂”是主借雅各表明出来的负担</a:t>
            </a:r>
            <a:endParaRPr lang="en-US" altLang="zh-CN" sz="2800" b="1" dirty="0"/>
          </a:p>
          <a:p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7360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49BC-DDC1-46FD-A6A1-67222DE8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怎样的祷告才属灵？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616C-8A95-4FB5-B15E-06654A94D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378"/>
            <a:ext cx="10515600" cy="4943586"/>
          </a:xfrm>
        </p:spPr>
        <p:txBody>
          <a:bodyPr/>
          <a:lstStyle/>
          <a:p>
            <a:r>
              <a:rPr lang="zh-CN" altLang="en-US" sz="3200" b="1" dirty="0"/>
              <a:t>属灵的祷告，无论是为受苦的祈求还是喜乐的赞美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不在乎事情大小，乃在乎如何经历神；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不在乎对的形式，乃在乎对的人；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不在乎你想怎么做，乃在乎让神如何得着你；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不在乎自己的满足，乃在乎看到神的心意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3074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A0C5-B03E-43F2-8400-FD6AB427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6" y="496389"/>
            <a:ext cx="3521541" cy="585216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+mn-ea"/>
                <a:ea typeface="+mn-ea"/>
              </a:rPr>
              <a:t>活出基督的样式</a:t>
            </a:r>
            <a:endParaRPr lang="en-US" sz="4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26E5F6-541E-4616-91DE-D7B5F1C5AE18}"/>
              </a:ext>
            </a:extLst>
          </p:cNvPr>
          <p:cNvGrpSpPr/>
          <p:nvPr/>
        </p:nvGrpSpPr>
        <p:grpSpPr>
          <a:xfrm>
            <a:off x="5194300" y="473366"/>
            <a:ext cx="6513603" cy="1238008"/>
            <a:chOff x="5194300" y="473366"/>
            <a:chExt cx="6513603" cy="1238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E4336E4-2196-4BA7-A66E-0A3AEE9FA60B}"/>
                </a:ext>
              </a:extLst>
            </p:cNvPr>
            <p:cNvSpPr/>
            <p:nvPr/>
          </p:nvSpPr>
          <p:spPr>
            <a:xfrm>
              <a:off x="5194300" y="473366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E9BE4D-4C8B-41AC-840C-AEBCC608F61E}"/>
                </a:ext>
              </a:extLst>
            </p:cNvPr>
            <p:cNvSpPr/>
            <p:nvPr/>
          </p:nvSpPr>
          <p:spPr>
            <a:xfrm>
              <a:off x="6624199" y="473366"/>
              <a:ext cx="5083704" cy="1238008"/>
            </a:xfrm>
            <a:custGeom>
              <a:avLst/>
              <a:gdLst>
                <a:gd name="connsiteX0" fmla="*/ 0 w 5083704"/>
                <a:gd name="connsiteY0" fmla="*/ 0 h 1238008"/>
                <a:gd name="connsiteX1" fmla="*/ 5083704 w 5083704"/>
                <a:gd name="connsiteY1" fmla="*/ 0 h 1238008"/>
                <a:gd name="connsiteX2" fmla="*/ 5083704 w 5083704"/>
                <a:gd name="connsiteY2" fmla="*/ 1238008 h 1238008"/>
                <a:gd name="connsiteX3" fmla="*/ 0 w 5083704"/>
                <a:gd name="connsiteY3" fmla="*/ 1238008 h 1238008"/>
                <a:gd name="connsiteX4" fmla="*/ 0 w 5083704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704" h="1238008">
                  <a:moveTo>
                    <a:pt x="0" y="0"/>
                  </a:moveTo>
                  <a:lnTo>
                    <a:pt x="5083704" y="0"/>
                  </a:lnTo>
                  <a:lnTo>
                    <a:pt x="5083704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800" b="1" kern="1200" dirty="0">
                  <a:solidFill>
                    <a:schemeClr val="tx1"/>
                  </a:solidFill>
                </a:rPr>
                <a:t>交出生命的主权：胜过里面的私欲（雅</a:t>
              </a:r>
              <a:r>
                <a:rPr lang="en-US" sz="2800" b="1" kern="1200" dirty="0">
                  <a:solidFill>
                    <a:schemeClr val="tx1"/>
                  </a:solidFill>
                </a:rPr>
                <a:t>4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：</a:t>
              </a:r>
              <a:r>
                <a:rPr lang="en-US" sz="2800" b="1" kern="1200" dirty="0">
                  <a:solidFill>
                    <a:schemeClr val="tx1"/>
                  </a:solidFill>
                </a:rPr>
                <a:t>1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～</a:t>
              </a:r>
              <a:r>
                <a:rPr lang="en-US" sz="2800" b="1" kern="1200" dirty="0">
                  <a:solidFill>
                    <a:schemeClr val="tx1"/>
                  </a:solidFill>
                </a:rPr>
                <a:t>12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）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E1BA89F-6209-4E9F-9A6B-28E8D8507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0718" y="749508"/>
              <a:ext cx="840543" cy="7204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5BA1D2-8AF2-41D6-9954-98B10E94E823}"/>
              </a:ext>
            </a:extLst>
          </p:cNvPr>
          <p:cNvGrpSpPr/>
          <p:nvPr/>
        </p:nvGrpSpPr>
        <p:grpSpPr>
          <a:xfrm>
            <a:off x="5194300" y="2020877"/>
            <a:ext cx="6513603" cy="1238008"/>
            <a:chOff x="5194300" y="2020877"/>
            <a:chExt cx="6513603" cy="12380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649CC40-12B5-4E04-B5E2-4B0A781D4AA8}"/>
                </a:ext>
              </a:extLst>
            </p:cNvPr>
            <p:cNvSpPr/>
            <p:nvPr/>
          </p:nvSpPr>
          <p:spPr>
            <a:xfrm>
              <a:off x="5194300" y="2020877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613586-A0AC-4CCB-8E40-E97EF6F3FA84}"/>
                </a:ext>
              </a:extLst>
            </p:cNvPr>
            <p:cNvSpPr/>
            <p:nvPr/>
          </p:nvSpPr>
          <p:spPr>
            <a:xfrm>
              <a:off x="6624199" y="2020877"/>
              <a:ext cx="5083704" cy="1238008"/>
            </a:xfrm>
            <a:custGeom>
              <a:avLst/>
              <a:gdLst>
                <a:gd name="connsiteX0" fmla="*/ 0 w 5083704"/>
                <a:gd name="connsiteY0" fmla="*/ 0 h 1238008"/>
                <a:gd name="connsiteX1" fmla="*/ 5083704 w 5083704"/>
                <a:gd name="connsiteY1" fmla="*/ 0 h 1238008"/>
                <a:gd name="connsiteX2" fmla="*/ 5083704 w 5083704"/>
                <a:gd name="connsiteY2" fmla="*/ 1238008 h 1238008"/>
                <a:gd name="connsiteX3" fmla="*/ 0 w 5083704"/>
                <a:gd name="connsiteY3" fmla="*/ 1238008 h 1238008"/>
                <a:gd name="connsiteX4" fmla="*/ 0 w 5083704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704" h="1238008">
                  <a:moveTo>
                    <a:pt x="0" y="0"/>
                  </a:moveTo>
                  <a:lnTo>
                    <a:pt x="5083704" y="0"/>
                  </a:lnTo>
                  <a:lnTo>
                    <a:pt x="5083704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800" b="1" kern="1200" dirty="0">
                  <a:solidFill>
                    <a:schemeClr val="tx1"/>
                  </a:solidFill>
                </a:rPr>
                <a:t>交出管理的主权：胜过自以为是（雅</a:t>
              </a:r>
              <a:r>
                <a:rPr lang="en-US" sz="2800" b="1" kern="1200" dirty="0">
                  <a:solidFill>
                    <a:schemeClr val="tx1"/>
                  </a:solidFill>
                </a:rPr>
                <a:t>4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：</a:t>
              </a:r>
              <a:r>
                <a:rPr lang="en-US" sz="2800" b="1" kern="1200" dirty="0">
                  <a:solidFill>
                    <a:schemeClr val="tx1"/>
                  </a:solidFill>
                </a:rPr>
                <a:t>13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～</a:t>
              </a:r>
              <a:r>
                <a:rPr lang="en-US" sz="2800" b="1" kern="1200" dirty="0">
                  <a:solidFill>
                    <a:schemeClr val="tx1"/>
                  </a:solidFill>
                </a:rPr>
                <a:t>17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）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Image result for 计划">
              <a:extLst>
                <a:ext uri="{FF2B5EF4-FFF2-40B4-BE49-F238E27FC236}">
                  <a16:creationId xmlns:a16="http://schemas.microsoft.com/office/drawing/2014/main" id="{7E70F091-7931-43A7-A610-B7BEBB4F2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361" y="2288689"/>
              <a:ext cx="959369" cy="7449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97DC28-4C5D-4143-8C63-C28BDDEEB9C1}"/>
              </a:ext>
            </a:extLst>
          </p:cNvPr>
          <p:cNvGrpSpPr/>
          <p:nvPr/>
        </p:nvGrpSpPr>
        <p:grpSpPr>
          <a:xfrm>
            <a:off x="5194300" y="3568388"/>
            <a:ext cx="6513603" cy="1238008"/>
            <a:chOff x="5194300" y="3568388"/>
            <a:chExt cx="6513603" cy="123800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6EB8204-D483-4C18-BE01-E0D6E71BC1CA}"/>
                </a:ext>
              </a:extLst>
            </p:cNvPr>
            <p:cNvSpPr/>
            <p:nvPr/>
          </p:nvSpPr>
          <p:spPr>
            <a:xfrm>
              <a:off x="5194300" y="3568388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B035CD-F8C4-46F8-BC34-3A9B42D3C5C2}"/>
                </a:ext>
              </a:extLst>
            </p:cNvPr>
            <p:cNvSpPr/>
            <p:nvPr/>
          </p:nvSpPr>
          <p:spPr>
            <a:xfrm>
              <a:off x="6624199" y="3568388"/>
              <a:ext cx="5083704" cy="1238008"/>
            </a:xfrm>
            <a:custGeom>
              <a:avLst/>
              <a:gdLst>
                <a:gd name="connsiteX0" fmla="*/ 0 w 5083704"/>
                <a:gd name="connsiteY0" fmla="*/ 0 h 1238008"/>
                <a:gd name="connsiteX1" fmla="*/ 5083704 w 5083704"/>
                <a:gd name="connsiteY1" fmla="*/ 0 h 1238008"/>
                <a:gd name="connsiteX2" fmla="*/ 5083704 w 5083704"/>
                <a:gd name="connsiteY2" fmla="*/ 1238008 h 1238008"/>
                <a:gd name="connsiteX3" fmla="*/ 0 w 5083704"/>
                <a:gd name="connsiteY3" fmla="*/ 1238008 h 1238008"/>
                <a:gd name="connsiteX4" fmla="*/ 0 w 5083704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704" h="1238008">
                  <a:moveTo>
                    <a:pt x="0" y="0"/>
                  </a:moveTo>
                  <a:lnTo>
                    <a:pt x="5083704" y="0"/>
                  </a:lnTo>
                  <a:lnTo>
                    <a:pt x="5083704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800" b="1" kern="1200" dirty="0">
                  <a:solidFill>
                    <a:schemeClr val="tx1"/>
                  </a:solidFill>
                </a:rPr>
                <a:t>交出财富的主权：胜过贪婪悖逆（雅</a:t>
              </a:r>
              <a:r>
                <a:rPr lang="en-US" sz="2800" b="1" kern="1200" dirty="0">
                  <a:solidFill>
                    <a:schemeClr val="tx1"/>
                  </a:solidFill>
                </a:rPr>
                <a:t>5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：</a:t>
              </a:r>
              <a:r>
                <a:rPr lang="en-US" sz="2800" b="1" kern="1200" dirty="0">
                  <a:solidFill>
                    <a:schemeClr val="tx1"/>
                  </a:solidFill>
                </a:rPr>
                <a:t>1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～</a:t>
              </a:r>
              <a:r>
                <a:rPr lang="en-US" sz="2800" b="1" kern="1200" dirty="0">
                  <a:solidFill>
                    <a:schemeClr val="tx1"/>
                  </a:solidFill>
                </a:rPr>
                <a:t>6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）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F29BC17-6AA3-43D9-AB93-2945D1B69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1390" y="3813010"/>
              <a:ext cx="1081445" cy="729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06A83A-209D-4923-9572-55FB04A6BC6A}"/>
              </a:ext>
            </a:extLst>
          </p:cNvPr>
          <p:cNvGrpSpPr/>
          <p:nvPr/>
        </p:nvGrpSpPr>
        <p:grpSpPr>
          <a:xfrm>
            <a:off x="5194300" y="5115898"/>
            <a:ext cx="6513603" cy="1238008"/>
            <a:chOff x="5194300" y="5115898"/>
            <a:chExt cx="6513603" cy="12380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63C86EA-3B63-4C9C-B5D5-DE53CEC659E0}"/>
                </a:ext>
              </a:extLst>
            </p:cNvPr>
            <p:cNvSpPr/>
            <p:nvPr/>
          </p:nvSpPr>
          <p:spPr>
            <a:xfrm>
              <a:off x="5194300" y="5115898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99A700-0B45-40D0-B756-34D248CA2A6A}"/>
                </a:ext>
              </a:extLst>
            </p:cNvPr>
            <p:cNvSpPr/>
            <p:nvPr/>
          </p:nvSpPr>
          <p:spPr>
            <a:xfrm>
              <a:off x="6624199" y="5115898"/>
              <a:ext cx="5083704" cy="1238008"/>
            </a:xfrm>
            <a:custGeom>
              <a:avLst/>
              <a:gdLst>
                <a:gd name="connsiteX0" fmla="*/ 0 w 5083704"/>
                <a:gd name="connsiteY0" fmla="*/ 0 h 1238008"/>
                <a:gd name="connsiteX1" fmla="*/ 5083704 w 5083704"/>
                <a:gd name="connsiteY1" fmla="*/ 0 h 1238008"/>
                <a:gd name="connsiteX2" fmla="*/ 5083704 w 5083704"/>
                <a:gd name="connsiteY2" fmla="*/ 1238008 h 1238008"/>
                <a:gd name="connsiteX3" fmla="*/ 0 w 5083704"/>
                <a:gd name="connsiteY3" fmla="*/ 1238008 h 1238008"/>
                <a:gd name="connsiteX4" fmla="*/ 0 w 5083704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704" h="1238008">
                  <a:moveTo>
                    <a:pt x="0" y="0"/>
                  </a:moveTo>
                  <a:lnTo>
                    <a:pt x="5083704" y="0"/>
                  </a:lnTo>
                  <a:lnTo>
                    <a:pt x="5083704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 dirty="0">
                  <a:solidFill>
                    <a:schemeClr val="tx1"/>
                  </a:solidFill>
                </a:rPr>
                <a:t>基督的品格</a:t>
              </a:r>
              <a:r>
                <a:rPr lang="zh-CN" sz="2800" b="1" kern="1200" dirty="0">
                  <a:solidFill>
                    <a:schemeClr val="tx1"/>
                  </a:solidFill>
                </a:rPr>
                <a:t>：忍耐等候</a:t>
              </a:r>
              <a:r>
                <a:rPr lang="zh-CN" altLang="en-US" sz="2800" b="1" kern="1200" dirty="0">
                  <a:solidFill>
                    <a:schemeClr val="tx1"/>
                  </a:solidFill>
                </a:rPr>
                <a:t>（雅</a:t>
              </a:r>
              <a:r>
                <a:rPr lang="en-US" altLang="zh-CN" sz="2800" b="1" kern="1200" dirty="0">
                  <a:solidFill>
                    <a:schemeClr val="tx1"/>
                  </a:solidFill>
                </a:rPr>
                <a:t>5</a:t>
              </a:r>
              <a:r>
                <a:rPr lang="zh-CN" altLang="en-US" sz="2800" b="1" kern="1200" dirty="0">
                  <a:solidFill>
                    <a:schemeClr val="tx1"/>
                  </a:solidFill>
                </a:rPr>
                <a:t>：</a:t>
              </a:r>
              <a:r>
                <a:rPr lang="en-US" altLang="zh-CN" sz="2800" b="1" kern="1200" dirty="0">
                  <a:solidFill>
                    <a:schemeClr val="tx1"/>
                  </a:solidFill>
                </a:rPr>
                <a:t>7</a:t>
              </a:r>
              <a:r>
                <a:rPr lang="zh-CN" altLang="en-US" sz="2800" b="1" kern="1200" dirty="0">
                  <a:solidFill>
                    <a:schemeClr val="tx1"/>
                  </a:solidFill>
                </a:rPr>
                <a:t>～</a:t>
              </a:r>
              <a:r>
                <a:rPr lang="en-US" altLang="zh-CN" sz="2800" b="1" kern="1200" dirty="0">
                  <a:solidFill>
                    <a:schemeClr val="tx1"/>
                  </a:solidFill>
                </a:rPr>
                <a:t>12</a:t>
              </a:r>
              <a:r>
                <a:rPr lang="zh-CN" altLang="en-US" sz="2800" b="1" kern="1200" dirty="0">
                  <a:solidFill>
                    <a:schemeClr val="tx1"/>
                  </a:solidFill>
                </a:rPr>
                <a:t>）和祷告（雅</a:t>
              </a:r>
              <a:r>
                <a:rPr lang="en-US" altLang="zh-CN" sz="2800" b="1" kern="1200" dirty="0">
                  <a:solidFill>
                    <a:schemeClr val="tx1"/>
                  </a:solidFill>
                </a:rPr>
                <a:t>5</a:t>
              </a:r>
              <a:r>
                <a:rPr lang="zh-CN" altLang="en-US" sz="2800" b="1" kern="1200" dirty="0">
                  <a:solidFill>
                    <a:schemeClr val="tx1"/>
                  </a:solidFill>
                </a:rPr>
                <a:t>：</a:t>
              </a:r>
              <a:r>
                <a:rPr lang="en-US" altLang="zh-CN" sz="2800" b="1" kern="1200" dirty="0">
                  <a:solidFill>
                    <a:schemeClr val="tx1"/>
                  </a:solidFill>
                </a:rPr>
                <a:t>13</a:t>
              </a:r>
              <a:r>
                <a:rPr lang="zh-CN" altLang="en-US" sz="2800" b="1" kern="1200" dirty="0">
                  <a:solidFill>
                    <a:schemeClr val="tx1"/>
                  </a:solidFill>
                </a:rPr>
                <a:t>～</a:t>
              </a:r>
              <a:r>
                <a:rPr lang="en-US" altLang="zh-CN" sz="2800" b="1" kern="1200" dirty="0">
                  <a:solidFill>
                    <a:schemeClr val="tx1"/>
                  </a:solidFill>
                </a:rPr>
                <a:t>20</a:t>
              </a:r>
              <a:r>
                <a:rPr lang="zh-CN" altLang="en-US" sz="2800" b="1" kern="1200" dirty="0">
                  <a:solidFill>
                    <a:schemeClr val="tx1"/>
                  </a:solidFill>
                </a:rPr>
                <a:t>）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3737307-FB85-47CE-85FC-6ABFB71C0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1560" y="5366478"/>
              <a:ext cx="986353" cy="704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5447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86A5-300C-4BFE-B49D-B86DDBBB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经文（雅</a:t>
            </a:r>
            <a:r>
              <a:rPr lang="en-US" altLang="zh-CN" b="1" dirty="0">
                <a:latin typeface="+mn-ea"/>
                <a:ea typeface="+mn-ea"/>
              </a:rPr>
              <a:t>5</a:t>
            </a:r>
            <a:r>
              <a:rPr lang="zh-CN" altLang="en-US" b="1" dirty="0">
                <a:latin typeface="+mn-ea"/>
                <a:ea typeface="+mn-ea"/>
              </a:rPr>
              <a:t>：</a:t>
            </a:r>
            <a:r>
              <a:rPr lang="en-US" altLang="zh-CN" b="1" dirty="0">
                <a:latin typeface="+mn-ea"/>
                <a:ea typeface="+mn-ea"/>
              </a:rPr>
              <a:t>13</a:t>
            </a:r>
            <a:r>
              <a:rPr lang="zh-CN" altLang="en-US" b="1" dirty="0">
                <a:latin typeface="+mn-ea"/>
                <a:ea typeface="+mn-ea"/>
              </a:rPr>
              <a:t>～</a:t>
            </a:r>
            <a:r>
              <a:rPr lang="en-US" altLang="zh-CN" b="1" dirty="0">
                <a:latin typeface="+mn-ea"/>
                <a:ea typeface="+mn-ea"/>
              </a:rPr>
              <a:t>20</a:t>
            </a:r>
            <a:r>
              <a:rPr lang="zh-CN" altLang="en-US" b="1" dirty="0">
                <a:latin typeface="+mn-ea"/>
                <a:ea typeface="+mn-ea"/>
              </a:rPr>
              <a:t>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4E631-E445-4BD1-98CD-C5846DBB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62" y="1103243"/>
            <a:ext cx="10515600" cy="5043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13.</a:t>
            </a:r>
            <a:r>
              <a:rPr lang="zh-CN" altLang="en-US" sz="3200" b="1" dirty="0">
                <a:solidFill>
                  <a:srgbClr val="FF0000"/>
                </a:solidFill>
              </a:rPr>
              <a:t>你们中间有受苦的呢，他就该祷告。有喜乐的呢，他就该歌颂。 </a:t>
            </a:r>
            <a:r>
              <a:rPr lang="en-US" altLang="zh-CN" sz="3200" b="1" dirty="0">
                <a:solidFill>
                  <a:srgbClr val="FF0000"/>
                </a:solidFill>
              </a:rPr>
              <a:t>14.</a:t>
            </a:r>
            <a:r>
              <a:rPr lang="zh-CN" altLang="en-US" sz="3200" b="1" dirty="0">
                <a:solidFill>
                  <a:srgbClr val="FF0000"/>
                </a:solidFill>
              </a:rPr>
              <a:t>你们中间有病了的呢，他就该请教会的长老来。他们可以奉主的名用油抹他，为他祷告。 </a:t>
            </a:r>
            <a:r>
              <a:rPr lang="en-US" altLang="zh-CN" sz="3200" b="1" dirty="0">
                <a:solidFill>
                  <a:srgbClr val="FF0000"/>
                </a:solidFill>
              </a:rPr>
              <a:t>15.</a:t>
            </a:r>
            <a:r>
              <a:rPr lang="zh-CN" altLang="en-US" sz="3200" b="1" dirty="0">
                <a:solidFill>
                  <a:srgbClr val="FF0000"/>
                </a:solidFill>
              </a:rPr>
              <a:t>出于信心的祈祷，要救那病人，主必叫他起来。他若犯了罪，也必蒙赦免。</a:t>
            </a:r>
            <a:r>
              <a:rPr lang="en-US" altLang="zh-CN" sz="3200" b="1" dirty="0">
                <a:solidFill>
                  <a:srgbClr val="FF0000"/>
                </a:solidFill>
              </a:rPr>
              <a:t>16.</a:t>
            </a:r>
            <a:r>
              <a:rPr lang="zh-CN" altLang="en-US" sz="3200" b="1" dirty="0">
                <a:solidFill>
                  <a:srgbClr val="FF0000"/>
                </a:solidFill>
              </a:rPr>
              <a:t> 所以你们要彼此认罪，互相代求，使你们可以得医治。义人祈祷所发的力量，是大有功效的。</a:t>
            </a:r>
            <a:r>
              <a:rPr lang="en-US" altLang="zh-CN" sz="3200" b="1" dirty="0">
                <a:solidFill>
                  <a:srgbClr val="FF0000"/>
                </a:solidFill>
              </a:rPr>
              <a:t>17.</a:t>
            </a:r>
            <a:r>
              <a:rPr lang="zh-CN" altLang="en-US" sz="3200" b="1" dirty="0">
                <a:solidFill>
                  <a:srgbClr val="FF0000"/>
                </a:solidFill>
              </a:rPr>
              <a:t> 以利亚与我们是一样性情的人，他恳切祷告，求不要下雨，雨就三年零六个月不下在地上。 </a:t>
            </a:r>
            <a:r>
              <a:rPr lang="en-US" altLang="zh-CN" sz="3200" b="1" dirty="0">
                <a:solidFill>
                  <a:srgbClr val="FF0000"/>
                </a:solidFill>
              </a:rPr>
              <a:t>18.</a:t>
            </a:r>
            <a:r>
              <a:rPr lang="zh-CN" altLang="en-US" sz="3200" b="1" dirty="0">
                <a:solidFill>
                  <a:srgbClr val="FF0000"/>
                </a:solidFill>
              </a:rPr>
              <a:t>他又祷告，天就降下雨来，地也生出土产。 </a:t>
            </a:r>
            <a:r>
              <a:rPr lang="en-US" altLang="zh-CN" sz="3200" b="1" dirty="0">
                <a:solidFill>
                  <a:srgbClr val="FF0000"/>
                </a:solidFill>
              </a:rPr>
              <a:t>19.</a:t>
            </a:r>
            <a:r>
              <a:rPr lang="zh-CN" altLang="en-US" sz="3200" b="1" dirty="0">
                <a:solidFill>
                  <a:srgbClr val="FF0000"/>
                </a:solidFill>
              </a:rPr>
              <a:t>我的弟兄们，你们中间若有失迷真道的，有人使他回转。 </a:t>
            </a:r>
            <a:r>
              <a:rPr lang="en-US" altLang="zh-CN" sz="3200" b="1" dirty="0">
                <a:solidFill>
                  <a:srgbClr val="FF0000"/>
                </a:solidFill>
              </a:rPr>
              <a:t>20.</a:t>
            </a:r>
            <a:r>
              <a:rPr lang="zh-CN" altLang="en-US" sz="3200" b="1" dirty="0">
                <a:solidFill>
                  <a:srgbClr val="FF0000"/>
                </a:solidFill>
              </a:rPr>
              <a:t>这人该知道叫一个罪人从迷路上转回，便是救一个灵魂不死，并且遮盖许多的罪。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9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6B1C-B8FF-44B7-B381-2FD87837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主题大纲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FA38F-2179-4033-89E2-6BB1CD45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1"/>
            <a:ext cx="10515600" cy="45288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/>
              <a:t>受苦的就该祷告（</a:t>
            </a:r>
            <a:r>
              <a:rPr lang="en-US" altLang="zh-CN" sz="3200" b="1" dirty="0"/>
              <a:t>13a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/>
              <a:t>怎样在苦难中祷告（</a:t>
            </a:r>
            <a:r>
              <a:rPr lang="en-US" altLang="zh-CN" sz="3200" b="1" dirty="0"/>
              <a:t>14</a:t>
            </a:r>
            <a:r>
              <a:rPr lang="zh-CN" altLang="en-US" sz="3200" b="1" dirty="0"/>
              <a:t>～</a:t>
            </a:r>
            <a:r>
              <a:rPr lang="en-US" altLang="zh-CN" sz="3200" b="1" dirty="0"/>
              <a:t>18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/>
              <a:t>喜乐的就该赞美（</a:t>
            </a:r>
            <a:r>
              <a:rPr lang="en-US" altLang="zh-CN" sz="3200" b="1" dirty="0"/>
              <a:t>13b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/>
              <a:t>什么是神眼中最喜乐的事（</a:t>
            </a:r>
            <a:r>
              <a:rPr lang="en-US" altLang="zh-CN" sz="3200" b="1" dirty="0"/>
              <a:t>19</a:t>
            </a:r>
            <a:r>
              <a:rPr lang="zh-CN" altLang="en-US" sz="3200" b="1" dirty="0"/>
              <a:t>～</a:t>
            </a:r>
            <a:r>
              <a:rPr lang="en-US" altLang="zh-CN" sz="3200" b="1" dirty="0"/>
              <a:t>20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+mn-ea"/>
              </a:rPr>
              <a:t>怎样的祷告才属灵？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94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F5A4-A3FC-456B-96EC-7F6EB744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22" y="85208"/>
            <a:ext cx="10515600" cy="844550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主耶稣的命令：受苦的就该祷告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6B7E7-86D3-45E5-8C0A-FAA5B749B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740"/>
            <a:ext cx="10515600" cy="568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</a:rPr>
              <a:t>13a.</a:t>
            </a:r>
            <a:r>
              <a:rPr lang="zh-CN" altLang="en-US" sz="2400" b="1" dirty="0">
                <a:solidFill>
                  <a:srgbClr val="FF0000"/>
                </a:solidFill>
              </a:rPr>
              <a:t>你们中间有受苦的呢，他就该祷告</a:t>
            </a:r>
            <a:r>
              <a:rPr lang="en-US" altLang="zh-CN" sz="2400" b="1" dirty="0">
                <a:solidFill>
                  <a:srgbClr val="FF0000"/>
                </a:solidFill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</a:rPr>
              <a:t>”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次“</a:t>
            </a:r>
            <a:r>
              <a:rPr lang="zh-CN" altLang="en-US" sz="3200" b="1" dirty="0">
                <a:solidFill>
                  <a:srgbClr val="FF0000"/>
                </a:solidFill>
              </a:rPr>
              <a:t>你们中间</a:t>
            </a:r>
            <a:r>
              <a:rPr lang="zh-CN" altLang="en-US" sz="3200" b="1" dirty="0"/>
              <a:t>”</a:t>
            </a:r>
            <a:r>
              <a:rPr lang="en-US" altLang="zh-CN" sz="3200" b="1" dirty="0"/>
              <a:t>:</a:t>
            </a:r>
            <a:r>
              <a:rPr lang="zh-CN" altLang="en-US" sz="3200" b="1" dirty="0"/>
              <a:t>活在肢体中间</a:t>
            </a:r>
            <a:endParaRPr lang="en-US" altLang="zh-CN" sz="3200" b="1" dirty="0"/>
          </a:p>
          <a:p>
            <a:r>
              <a:rPr lang="zh-CN" altLang="en-US" sz="3200" b="1" dirty="0"/>
              <a:t>受苦的就该祷告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雅各的提醒多余吗？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什么样的叫受苦：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逼迫、疾病、事业不顺、婚姻家庭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灵里面的软弱：被罪捆绑，诱惑和试探</a:t>
            </a:r>
            <a:endParaRPr lang="en-US" altLang="zh-CN" sz="2400" b="1" dirty="0"/>
          </a:p>
          <a:p>
            <a:pPr lvl="1"/>
            <a:r>
              <a:rPr lang="zh-CN" altLang="en-US" sz="2800" b="1" dirty="0"/>
              <a:t>我们通常在受苦中的光景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消极的忍受、寻求帮助、找人诉苦</a:t>
            </a:r>
            <a:endParaRPr lang="en-US" altLang="zh-CN" sz="2400" b="1" dirty="0"/>
          </a:p>
          <a:p>
            <a:pPr lvl="1"/>
            <a:r>
              <a:rPr lang="zh-CN" altLang="en-US" sz="2800" b="1" dirty="0"/>
              <a:t>形式化的祷告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无法用信心去祷告</a:t>
            </a:r>
            <a:endParaRPr lang="en-US" altLang="zh-CN" sz="2400" b="1" dirty="0"/>
          </a:p>
          <a:p>
            <a:pPr marL="457200" lvl="1" indent="0">
              <a:buNone/>
            </a:pP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41656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3B2C0-5F62-4BD0-AB71-37225F71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432"/>
            <a:ext cx="10515600" cy="5557531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神让我们在受苦中祷告的目的是什么？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寻找真正愿意亲近祂的人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肯承认自己的软弱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愿意常常敞开自己</a:t>
            </a:r>
            <a:endParaRPr lang="en-US" altLang="zh-CN" sz="2400" b="1" dirty="0"/>
          </a:p>
          <a:p>
            <a:pPr lvl="1"/>
            <a:r>
              <a:rPr lang="zh-CN" altLang="en-US" sz="2800" b="1" dirty="0"/>
              <a:t>寻找真正愿意让神掌权的人</a:t>
            </a:r>
            <a:endParaRPr lang="en-US" sz="2800" b="1" dirty="0"/>
          </a:p>
          <a:p>
            <a:pPr lvl="2"/>
            <a:r>
              <a:rPr lang="zh-CN" altLang="en-US" sz="2400" b="1" dirty="0"/>
              <a:t>真正相信祂的能力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愿意让神掌管自己</a:t>
            </a:r>
            <a:endParaRPr lang="en-US" altLang="zh-CN" sz="2400" b="1" dirty="0"/>
          </a:p>
          <a:p>
            <a:pPr lvl="1"/>
            <a:r>
              <a:rPr lang="zh-CN" altLang="en-US" sz="2800" b="1" dirty="0"/>
              <a:t>寻找真正明白祂心意的人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真正的祷告不是要东西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真正的祷告是打开眼睛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38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4C25-5E1B-46C3-88BB-2194F8BB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690465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苦难中的祷告： 身体上的疾病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527C-F948-409F-9344-6DDEDA9A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860611"/>
            <a:ext cx="10363200" cy="557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</a:rPr>
              <a:t>14. </a:t>
            </a:r>
            <a:r>
              <a:rPr lang="zh-CN" altLang="en-US" sz="2400" b="1" dirty="0">
                <a:solidFill>
                  <a:srgbClr val="FF0000"/>
                </a:solidFill>
              </a:rPr>
              <a:t>你们中间有病了的呢，他就该请教会的长老来。他们可以奉主的名用油抹他，为他祷告。</a:t>
            </a:r>
            <a:r>
              <a:rPr lang="en-US" altLang="zh-CN" sz="2400" b="1" dirty="0">
                <a:solidFill>
                  <a:srgbClr val="FF0000"/>
                </a:solidFill>
              </a:rPr>
              <a:t>15. </a:t>
            </a:r>
            <a:r>
              <a:rPr lang="zh-CN" altLang="en-US" sz="2400" b="1" dirty="0">
                <a:solidFill>
                  <a:srgbClr val="FF0000"/>
                </a:solidFill>
              </a:rPr>
              <a:t>出于信心的祈祷，要救那病人，主必叫他起来。”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两种病：属肉体的和属灵的</a:t>
            </a:r>
            <a:endParaRPr lang="en-US" altLang="zh-CN" sz="3200" b="1" dirty="0"/>
          </a:p>
          <a:p>
            <a:r>
              <a:rPr lang="zh-CN" altLang="en-US" sz="3200" b="1" dirty="0"/>
              <a:t>属肉体的病：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生病在当时是非常大的苦难之一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带给约伯的苦难，雅各用这个人生的麻烦来教育神的百姓</a:t>
            </a:r>
            <a:endParaRPr lang="en-US" altLang="zh-CN" sz="2400" b="1" dirty="0"/>
          </a:p>
          <a:p>
            <a:pPr lvl="1"/>
            <a:r>
              <a:rPr lang="zh-CN" altLang="en-US" sz="2800" b="1" dirty="0"/>
              <a:t>长老可以治病吗？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医治只是对着基督徒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需要有医病的恩赐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医病的权柄在神手中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“长老”：与“哥哥”是同一个字， 代表属灵的长辈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分别出来，把病人的生命交给神；只有出于神的心意，才有</a:t>
            </a:r>
            <a:r>
              <a:rPr lang="en-US" altLang="zh-CN" sz="2400" b="1" dirty="0"/>
              <a:t>15</a:t>
            </a:r>
            <a:r>
              <a:rPr lang="zh-CN" altLang="en-US" sz="2400" b="1" dirty="0"/>
              <a:t>节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5999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BC0EB-E5D1-430B-9FD1-3872DC9585D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r="-3" b="-3"/>
          <a:stretch/>
        </p:blipFill>
        <p:spPr bwMode="auto">
          <a:xfrm>
            <a:off x="4262283" y="235981"/>
            <a:ext cx="3922776" cy="3937609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E7A77-472C-4C31-BABC-445F1E201D3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2262" b="-3"/>
          <a:stretch/>
        </p:blipFill>
        <p:spPr bwMode="auto">
          <a:xfrm>
            <a:off x="267556" y="221236"/>
            <a:ext cx="3922776" cy="3937599"/>
          </a:xfrm>
          <a:prstGeom prst="rect">
            <a:avLst/>
          </a:prstGeom>
          <a:noFill/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6854" y="525780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032-CDE1-4832-A59B-DBE7D217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051" y="4464872"/>
            <a:ext cx="3744045" cy="1608383"/>
          </a:xfrm>
        </p:spPr>
        <p:txBody>
          <a:bodyPr anchor="t">
            <a:noAutofit/>
          </a:bodyPr>
          <a:lstStyle/>
          <a:p>
            <a:r>
              <a:rPr lang="zh-CN" altLang="en-US" b="1" dirty="0"/>
              <a:t>橄榄油是橄榄被压榨所产生的。橄榄油是表征神的灵借着基督受死的压榨而流出来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57AC4-91FE-46EE-BA23-011A25B7197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r="-3" b="-3"/>
          <a:stretch/>
        </p:blipFill>
        <p:spPr bwMode="auto">
          <a:xfrm>
            <a:off x="8269224" y="-6"/>
            <a:ext cx="3922776" cy="630936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30B037-EF31-417A-A740-E9E244CE9BFD}"/>
              </a:ext>
            </a:extLst>
          </p:cNvPr>
          <p:cNvSpPr txBox="1">
            <a:spLocks/>
          </p:cNvSpPr>
          <p:nvPr/>
        </p:nvSpPr>
        <p:spPr>
          <a:xfrm>
            <a:off x="693174" y="4454013"/>
            <a:ext cx="3215149" cy="160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/>
              <a:t>“油”的属灵意义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2400" b="1" dirty="0"/>
              <a:t>借着基督的受苦而成：客西马尼园、被鞭打、上十字架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28110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C5939-C6E0-43D2-9A38-66B95D20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954"/>
            <a:ext cx="10515600" cy="5862186"/>
          </a:xfrm>
        </p:spPr>
        <p:txBody>
          <a:bodyPr>
            <a:normAutofit/>
          </a:bodyPr>
          <a:lstStyle/>
          <a:p>
            <a:pPr lvl="1"/>
            <a:r>
              <a:rPr lang="zh-CN" altLang="en-US" sz="2800" b="1" dirty="0"/>
              <a:t>油的功用</a:t>
            </a:r>
            <a:endParaRPr lang="en-US" altLang="zh-CN" sz="2800" b="1" dirty="0"/>
          </a:p>
          <a:p>
            <a:pPr lvl="2"/>
            <a:r>
              <a:rPr lang="zh-CN" altLang="en-US" sz="2400" b="1" dirty="0"/>
              <a:t>医治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圣膏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调和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分别</a:t>
            </a:r>
            <a:endParaRPr lang="en-US" altLang="zh-CN" sz="2400" b="1" dirty="0"/>
          </a:p>
          <a:p>
            <a:pPr lvl="2"/>
            <a:r>
              <a:rPr lang="zh-CN" altLang="en-US" sz="2400" b="1" dirty="0"/>
              <a:t>带出神的权柄</a:t>
            </a:r>
            <a:endParaRPr lang="en-US" altLang="zh-CN" sz="2400" b="1" dirty="0"/>
          </a:p>
          <a:p>
            <a:r>
              <a:rPr lang="zh-CN" altLang="en-US" sz="3200" b="1" dirty="0"/>
              <a:t>“</a:t>
            </a:r>
            <a:r>
              <a:rPr lang="zh-CN" altLang="en-US" sz="3200" b="1" dirty="0">
                <a:solidFill>
                  <a:srgbClr val="FF0000"/>
                </a:solidFill>
              </a:rPr>
              <a:t>出于信心的祷告</a:t>
            </a:r>
            <a:r>
              <a:rPr lang="zh-CN" altLang="en-US" sz="3200" b="1" dirty="0"/>
              <a:t>”：明白神的心意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祷告：医治别人的人，需要主开他们的眼，看到神的旨意</a:t>
            </a:r>
            <a:endParaRPr lang="en-US" altLang="zh-CN" sz="2800" b="1" dirty="0"/>
          </a:p>
          <a:p>
            <a:r>
              <a:rPr lang="zh-CN" altLang="en-US" sz="3200" b="1" dirty="0"/>
              <a:t>什么样的信心：“</a:t>
            </a:r>
            <a:r>
              <a:rPr lang="zh-CN" altLang="en-US" sz="3200" b="1" dirty="0">
                <a:solidFill>
                  <a:srgbClr val="FF0000"/>
                </a:solidFill>
              </a:rPr>
              <a:t>主必叫他起来</a:t>
            </a:r>
            <a:r>
              <a:rPr lang="zh-CN" altLang="en-US" sz="3200" b="1" dirty="0"/>
              <a:t>”</a:t>
            </a:r>
            <a:endParaRPr lang="en-US" altLang="zh-CN" sz="3200" b="1" dirty="0"/>
          </a:p>
          <a:p>
            <a:pPr lvl="1"/>
            <a:r>
              <a:rPr lang="zh-CN" altLang="en-US" sz="2800" b="1" dirty="0"/>
              <a:t>从灵里面开始恢复：灵魂的刚强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6481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6588</TotalTime>
  <Words>2312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Wingdings</vt:lpstr>
      <vt:lpstr>Office Theme</vt:lpstr>
      <vt:lpstr>怎样的祷告才属灵？</vt:lpstr>
      <vt:lpstr>活出基督的样式</vt:lpstr>
      <vt:lpstr>经文（雅5：13～20）</vt:lpstr>
      <vt:lpstr>主题大纲</vt:lpstr>
      <vt:lpstr>主耶稣的命令：受苦的就该祷告</vt:lpstr>
      <vt:lpstr>PowerPoint Presentation</vt:lpstr>
      <vt:lpstr>苦难中的祷告： 身体上的疾病</vt:lpstr>
      <vt:lpstr>PowerPoint Presentation</vt:lpstr>
      <vt:lpstr>PowerPoint Presentation</vt:lpstr>
      <vt:lpstr>苦难中的祷告：灵里的疾病</vt:lpstr>
      <vt:lpstr>苦难中的信心：以利亚的祷告</vt:lpstr>
      <vt:lpstr>主耶稣的命令：喜乐的就该赞美</vt:lpstr>
      <vt:lpstr>最值得的喜乐：灵魂得救</vt:lpstr>
      <vt:lpstr>PowerPoint Presentation</vt:lpstr>
      <vt:lpstr>怎样的祷告才属灵？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怎样的祷告才属灵？</dc:title>
  <dc:creator>Xin Wang</dc:creator>
  <cp:lastModifiedBy>Xin Wang</cp:lastModifiedBy>
  <cp:revision>50</cp:revision>
  <dcterms:created xsi:type="dcterms:W3CDTF">2019-12-03T05:02:56Z</dcterms:created>
  <dcterms:modified xsi:type="dcterms:W3CDTF">2019-12-08T03:37:10Z</dcterms:modified>
</cp:coreProperties>
</file>