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notesMasterIdLst>
    <p:notesMasterId r:id="rId37"/>
  </p:notesMasterIdLst>
  <p:sldIdLst>
    <p:sldId id="893" r:id="rId6"/>
    <p:sldId id="1137" r:id="rId7"/>
    <p:sldId id="1104" r:id="rId8"/>
    <p:sldId id="1190" r:id="rId9"/>
    <p:sldId id="1020" r:id="rId10"/>
    <p:sldId id="1054" r:id="rId11"/>
    <p:sldId id="1138" r:id="rId12"/>
    <p:sldId id="1062" r:id="rId13"/>
    <p:sldId id="1177" r:id="rId14"/>
    <p:sldId id="1192" r:id="rId15"/>
    <p:sldId id="1193" r:id="rId16"/>
    <p:sldId id="1172" r:id="rId17"/>
    <p:sldId id="1194" r:id="rId18"/>
    <p:sldId id="1195" r:id="rId19"/>
    <p:sldId id="1196" r:id="rId20"/>
    <p:sldId id="1197" r:id="rId21"/>
    <p:sldId id="1198" r:id="rId22"/>
    <p:sldId id="1199" r:id="rId23"/>
    <p:sldId id="1200" r:id="rId24"/>
    <p:sldId id="1188" r:id="rId25"/>
    <p:sldId id="1189" r:id="rId26"/>
    <p:sldId id="1201" r:id="rId27"/>
    <p:sldId id="1202" r:id="rId28"/>
    <p:sldId id="1203" r:id="rId29"/>
    <p:sldId id="1205" r:id="rId30"/>
    <p:sldId id="1204" r:id="rId31"/>
    <p:sldId id="1206" r:id="rId32"/>
    <p:sldId id="1207" r:id="rId33"/>
    <p:sldId id="1208" r:id="rId34"/>
    <p:sldId id="891" r:id="rId35"/>
    <p:sldId id="119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592960-1CE5-46DF-AA74-40A0F75845CC}" type="datetimeFigureOut">
              <a:rPr lang="en-US" smtClean="0"/>
              <a:pPr/>
              <a:t>12/1/2019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26B3E5-248B-4B21-9696-877E8917F9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26B3E5-248B-4B21-9696-877E8917F91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58830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26B3E5-248B-4B21-9696-877E8917F91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92381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26B3E5-248B-4B21-9696-877E8917F91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pPr/>
              <a:t>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pPr/>
              <a:t>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pPr/>
              <a:t>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pPr/>
              <a:t>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9DE03D-83EA-40C3-A7B5-507213037B3D}" type="datetimeFigureOut">
              <a:rPr lang="en-US" smtClean="0"/>
              <a:pPr/>
              <a:t>12/1/2019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9DE03D-83EA-40C3-A7B5-507213037B3D}" type="datetimeFigureOut">
              <a:rPr lang="en-US" smtClean="0"/>
              <a:pPr/>
              <a:t>12/1/2019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DE03D-83EA-40C3-A7B5-507213037B3D}" type="datetimeFigureOut">
              <a:rPr lang="en-US" smtClean="0"/>
              <a:pPr/>
              <a:t>12/1/2019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DE03D-83EA-40C3-A7B5-507213037B3D}" type="datetimeFigureOut">
              <a:rPr lang="en-US" smtClean="0"/>
              <a:pPr/>
              <a:t>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85B94-C270-4C28-8D66-44D6CF3D4AC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pPr/>
              <a:t>12/1/2019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DE03D-83EA-40C3-A7B5-507213037B3D}" type="datetimeFigureOut">
              <a:rPr lang="en-US" smtClean="0">
                <a:solidFill>
                  <a:prstClr val="black">
                    <a:tint val="75000"/>
                  </a:prstClr>
                </a:solidFill>
              </a:rPr>
              <a:pPr/>
              <a:t>12/1/2019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85B94-C270-4C28-8D66-44D6CF3D4AC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905000"/>
            <a:ext cx="9144000" cy="2246769"/>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0" lang="en-US" sz="7000" i="1" u="none" strike="noStrike" kern="1200" cap="none" spc="0" normalizeH="0" baseline="0" noProof="0" dirty="0">
                <a:ln>
                  <a:noFill/>
                </a:ln>
                <a:solidFill>
                  <a:prstClr val="black"/>
                </a:solidFill>
                <a:effectLst/>
                <a:uLnTx/>
                <a:uFillTx/>
                <a:latin typeface="Calibri"/>
                <a:ea typeface="+mn-ea"/>
                <a:cs typeface="+mn-cs"/>
              </a:rPr>
              <a:t>Hope, </a:t>
            </a:r>
            <a:r>
              <a:rPr kumimoji="0" lang="en-US" sz="7000" b="1" i="1" u="none" strike="noStrike" kern="1200" cap="none" spc="0" normalizeH="0" baseline="0" noProof="0" dirty="0">
                <a:ln>
                  <a:noFill/>
                </a:ln>
                <a:solidFill>
                  <a:prstClr val="black"/>
                </a:solidFill>
                <a:effectLst/>
                <a:uLnTx/>
                <a:uFillTx/>
                <a:latin typeface="Calibri"/>
                <a:ea typeface="+mn-ea"/>
                <a:cs typeface="+mn-cs"/>
              </a:rPr>
              <a:t>Shoot</a:t>
            </a:r>
            <a:r>
              <a:rPr kumimoji="0" lang="en-US" sz="7000" i="1" u="none" strike="noStrike" kern="1200" cap="none" spc="0" normalizeH="0" baseline="0" noProof="0" dirty="0">
                <a:ln>
                  <a:noFill/>
                </a:ln>
                <a:solidFill>
                  <a:prstClr val="black"/>
                </a:solidFill>
                <a:effectLst/>
                <a:uLnTx/>
                <a:uFillTx/>
                <a:latin typeface="Calibri"/>
                <a:ea typeface="+mn-ea"/>
                <a:cs typeface="+mn-cs"/>
              </a:rPr>
              <a:t>ing</a:t>
            </a:r>
          </a:p>
          <a:p>
            <a:pPr marL="0" marR="0" lvl="0" indent="0" algn="dist" defTabSz="914400" rtl="0" eaLnBrk="1" fontAlgn="auto" latinLnBrk="0" hangingPunct="1">
              <a:lnSpc>
                <a:spcPct val="100000"/>
              </a:lnSpc>
              <a:spcBef>
                <a:spcPts val="0"/>
              </a:spcBef>
              <a:spcAft>
                <a:spcPts val="0"/>
              </a:spcAft>
              <a:buClrTx/>
              <a:buSzTx/>
              <a:buFontTx/>
              <a:buNone/>
              <a:tabLst/>
              <a:defRPr/>
            </a:pPr>
            <a:r>
              <a:rPr lang="zh-CN" altLang="en-US" sz="7000" i="1" dirty="0">
                <a:solidFill>
                  <a:prstClr val="black"/>
                </a:solidFill>
                <a:latin typeface="Calibri"/>
              </a:rPr>
              <a:t>盼望，萌</a:t>
            </a:r>
            <a:r>
              <a:rPr lang="zh-CN" altLang="en-US" sz="7000" b="1" i="1" dirty="0">
                <a:solidFill>
                  <a:prstClr val="black"/>
                </a:solidFill>
                <a:latin typeface="Calibri"/>
              </a:rPr>
              <a:t>芽</a:t>
            </a:r>
            <a:endParaRPr kumimoji="0" lang="en-US" sz="7000" b="1" i="1" u="none" strike="noStrike" kern="1200" cap="none" spc="0" normalizeH="0" baseline="0" noProof="0" dirty="0">
              <a:ln>
                <a:noFill/>
              </a:ln>
              <a:solidFill>
                <a:prstClr val="black"/>
              </a:solidFill>
              <a:effectLst/>
              <a:uLnTx/>
              <a:uFillTx/>
              <a:latin typeface="Calibri"/>
              <a:ea typeface="+mn-ea"/>
              <a:cs typeface="+mn-cs"/>
            </a:endParaRPr>
          </a:p>
        </p:txBody>
      </p:sp>
      <p:sp>
        <p:nvSpPr>
          <p:cNvPr id="3" name="TextBox 2"/>
          <p:cNvSpPr txBox="1"/>
          <p:nvPr/>
        </p:nvSpPr>
        <p:spPr>
          <a:xfrm>
            <a:off x="0" y="304800"/>
            <a:ext cx="9144000" cy="1754326"/>
          </a:xfrm>
          <a:prstGeom prst="rect">
            <a:avLst/>
          </a:prstGeom>
          <a:noFill/>
        </p:spPr>
        <p:txBody>
          <a:bodyPr wrap="square" rtlCol="0">
            <a:spAutoFit/>
          </a:bodyPr>
          <a:lstStyle/>
          <a:p>
            <a:pPr lvl="0" algn="ctr"/>
            <a:r>
              <a:rPr kumimoji="0" lang="en-US" sz="3600" b="0" i="0" u="none" strike="noStrike" kern="1200" cap="none" spc="0" normalizeH="0" baseline="0" noProof="0" dirty="0">
                <a:ln>
                  <a:noFill/>
                </a:ln>
                <a:solidFill>
                  <a:prstClr val="black">
                    <a:lumMod val="50000"/>
                    <a:lumOff val="50000"/>
                  </a:prstClr>
                </a:solidFill>
                <a:effectLst/>
                <a:uLnTx/>
                <a:uFillTx/>
                <a:latin typeface="Calibri"/>
                <a:ea typeface="+mn-ea"/>
                <a:cs typeface="+mn-cs"/>
              </a:rPr>
              <a:t>Series: </a:t>
            </a:r>
            <a:r>
              <a:rPr lang="en-US" sz="3600" b="1" i="1" dirty="0">
                <a:solidFill>
                  <a:prstClr val="black">
                    <a:lumMod val="50000"/>
                    <a:lumOff val="50000"/>
                  </a:prstClr>
                </a:solidFill>
              </a:rPr>
              <a:t>Isaiah and the Nativity</a:t>
            </a:r>
            <a:endParaRPr kumimoji="0" lang="en-US" sz="3600" b="1" i="1" u="none" strike="noStrike" kern="1200" cap="none" spc="0" normalizeH="0" baseline="0" noProof="0" dirty="0">
              <a:ln>
                <a:noFill/>
              </a:ln>
              <a:solidFill>
                <a:prstClr val="black">
                  <a:lumMod val="50000"/>
                  <a:lumOff val="50000"/>
                </a:prstClr>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rPr>
              <a:t>Isa </a:t>
            </a:r>
            <a:r>
              <a:rPr kumimoji="0" lang="zh-CN" altLang="en-US" sz="2800" b="1" i="0" u="none" strike="noStrike" kern="1200" cap="none" spc="0" normalizeH="0" baseline="0" noProof="0" dirty="0">
                <a:ln>
                  <a:noFill/>
                </a:ln>
                <a:solidFill>
                  <a:srgbClr val="8064A2">
                    <a:lumMod val="50000"/>
                  </a:srgbClr>
                </a:solidFill>
                <a:effectLst/>
                <a:uLnTx/>
                <a:uFillTx/>
                <a:latin typeface="Calibri"/>
                <a:ea typeface="+mn-ea"/>
                <a:cs typeface="+mn-cs"/>
              </a:rPr>
              <a:t>賽</a:t>
            </a:r>
            <a:r>
              <a:rPr kumimoji="0" lang="en-US" sz="3600" b="1" i="0" u="none" strike="noStrike" kern="1200" cap="none" spc="0" normalizeH="0" baseline="0" noProof="0" dirty="0">
                <a:ln>
                  <a:noFill/>
                </a:ln>
                <a:solidFill>
                  <a:srgbClr val="8064A2">
                    <a:lumMod val="50000"/>
                  </a:srgbClr>
                </a:solidFill>
                <a:effectLst/>
                <a:uLnTx/>
                <a:uFillTx/>
                <a:latin typeface="Calibri"/>
                <a:ea typeface="+mn-ea"/>
                <a:cs typeface="+mn-cs"/>
              </a:rPr>
              <a:t> 11:1-</a:t>
            </a:r>
            <a:r>
              <a:rPr lang="en-US" sz="3600" b="1" dirty="0">
                <a:solidFill>
                  <a:srgbClr val="8064A2">
                    <a:lumMod val="50000"/>
                  </a:srgbClr>
                </a:solidFill>
                <a:latin typeface="Calibri"/>
              </a:rPr>
              <a:t>5</a:t>
            </a:r>
            <a:endParaRPr kumimoji="0" lang="en-US" sz="3600" b="0" i="0" u="none" strike="noStrike" kern="1200" cap="none" spc="0" normalizeH="0" baseline="0" noProof="0" dirty="0">
              <a:ln>
                <a:noFill/>
              </a:ln>
              <a:solidFill>
                <a:prstClr val="black"/>
              </a:solidFill>
              <a:effectLst/>
              <a:uLnTx/>
              <a:uFillTx/>
              <a:latin typeface="Calibri"/>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416320"/>
          </a:xfrm>
          <a:prstGeom prst="rect">
            <a:avLst/>
          </a:prstGeom>
          <a:noFill/>
        </p:spPr>
        <p:txBody>
          <a:bodyPr wrap="square" rtlCol="0">
            <a:spAutoFit/>
          </a:bodyPr>
          <a:lstStyle/>
          <a:p>
            <a:pPr lvl="0"/>
            <a:r>
              <a:rPr lang="en-US" sz="3600" dirty="0">
                <a:solidFill>
                  <a:prstClr val="white"/>
                </a:solidFill>
              </a:rPr>
              <a:t>19 By the wrath of the Lord Almighty, the land will be scorched and the people will be fuel for the fire; they will not spare one another.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2862322"/>
          </a:xfrm>
          <a:prstGeom prst="rect">
            <a:avLst/>
          </a:prstGeom>
          <a:noFill/>
        </p:spPr>
        <p:txBody>
          <a:bodyPr wrap="square" rtlCol="0">
            <a:spAutoFit/>
          </a:bodyPr>
          <a:lstStyle/>
          <a:p>
            <a:pPr lvl="0"/>
            <a:r>
              <a:rPr lang="en-US" altLang="zh-CN" sz="3600" dirty="0">
                <a:solidFill>
                  <a:prstClr val="white"/>
                </a:solidFill>
              </a:rPr>
              <a:t>19 </a:t>
            </a:r>
            <a:r>
              <a:rPr lang="zh-CN" altLang="en-US" sz="3600" dirty="0">
                <a:solidFill>
                  <a:prstClr val="white"/>
                </a:solidFill>
              </a:rPr>
              <a:t>因 萬 軍 之 耶 和 華 的 烈 怒 ， 地 都 燒 遍 ； 百 姓 成 為 火 柴 ； 無 人 憐 愛 弟 兄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Isa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賽</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lang="en-US" altLang="zh-CN" sz="3200" dirty="0">
                <a:solidFill>
                  <a:prstClr val="white"/>
                </a:solidFill>
                <a:latin typeface="Calibri"/>
                <a:ea typeface="宋体" panose="02010600030101010101" pitchFamily="2" charset="-122"/>
              </a:rPr>
              <a:t>9</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257381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308324"/>
          </a:xfrm>
          <a:prstGeom prst="rect">
            <a:avLst/>
          </a:prstGeom>
          <a:noFill/>
        </p:spPr>
        <p:txBody>
          <a:bodyPr wrap="square" rtlCol="0">
            <a:spAutoFit/>
          </a:bodyPr>
          <a:lstStyle/>
          <a:p>
            <a:pPr lvl="0"/>
            <a:r>
              <a:rPr lang="en-US" sz="3600" dirty="0">
                <a:solidFill>
                  <a:prstClr val="white"/>
                </a:solidFill>
              </a:rPr>
              <a:t>1 A shoot will come up from the stump of Jesse; from his roots a Branch will bear fruit.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2308324"/>
          </a:xfrm>
          <a:prstGeom prst="rect">
            <a:avLst/>
          </a:prstGeom>
          <a:noFill/>
        </p:spPr>
        <p:txBody>
          <a:bodyPr wrap="square" rtlCol="0">
            <a:spAutoFit/>
          </a:bodyPr>
          <a:lstStyle/>
          <a:p>
            <a:r>
              <a:rPr lang="en-US" altLang="zh-CN" sz="3600" dirty="0">
                <a:solidFill>
                  <a:prstClr val="white"/>
                </a:solidFill>
              </a:rPr>
              <a:t>1 </a:t>
            </a:r>
            <a:r>
              <a:rPr lang="zh-CN" altLang="en-US" sz="3600" dirty="0">
                <a:solidFill>
                  <a:prstClr val="white"/>
                </a:solidFill>
              </a:rPr>
              <a:t>從 耶 西 的 墩 必 發 一 條 ； 從 他 根 生 的 枝 子 必 結 果 實 。</a:t>
            </a:r>
          </a:p>
          <a:p>
            <a:pPr lvl="0"/>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Isa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賽</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11</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390903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dirty="0">
                <a:solidFill>
                  <a:prstClr val="white"/>
                </a:solidFill>
              </a:rPr>
              <a:t>A “shoot” may be small but it is a sure sign of life.</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Hope, Coming</a:t>
            </a:r>
          </a:p>
        </p:txBody>
      </p:sp>
    </p:spTree>
    <p:extLst>
      <p:ext uri="{BB962C8B-B14F-4D97-AF65-F5344CB8AC3E}">
        <p14:creationId xmlns:p14="http://schemas.microsoft.com/office/powerpoint/2010/main" val="1073597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509200"/>
          </a:xfrm>
          <a:prstGeom prst="rect">
            <a:avLst/>
          </a:prstGeom>
          <a:noFill/>
        </p:spPr>
        <p:txBody>
          <a:bodyPr wrap="square" rtlCol="0">
            <a:spAutoFit/>
          </a:bodyPr>
          <a:lstStyle/>
          <a:p>
            <a:pPr lvl="0"/>
            <a:r>
              <a:rPr lang="en-US" sz="3200" dirty="0">
                <a:solidFill>
                  <a:prstClr val="white"/>
                </a:solidFill>
              </a:rPr>
              <a:t>20 In that day the remnant of Israel, the survivors of Jacob, will no longer rely on him (Assyria) who struck them down but will truly rely on the Lord, the Holy One of Israel. 21 A remnant will return, a remnant of Jacob will return to the Mighty God.</a:t>
            </a:r>
            <a:endPar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4524315"/>
          </a:xfrm>
          <a:prstGeom prst="rect">
            <a:avLst/>
          </a:prstGeom>
          <a:noFill/>
        </p:spPr>
        <p:txBody>
          <a:bodyPr wrap="square" rtlCol="0">
            <a:spAutoFit/>
          </a:bodyPr>
          <a:lstStyle/>
          <a:p>
            <a:r>
              <a:rPr lang="en-US" altLang="zh-TW" sz="3200" dirty="0">
                <a:solidFill>
                  <a:prstClr val="white"/>
                </a:solidFill>
              </a:rPr>
              <a:t>20 </a:t>
            </a:r>
            <a:r>
              <a:rPr lang="zh-TW" altLang="en-US" sz="3200" dirty="0">
                <a:solidFill>
                  <a:prstClr val="white"/>
                </a:solidFill>
              </a:rPr>
              <a:t>到 那 日 ， 以 色 列 所 剩 下 的 和 雅 各 家 所 逃 脫 的 ， 不 再 倚 靠 那 擊 打 他 們 的 ， 卻 要 誠 實 倚 靠 耶 和 華 ─ 以 色 列 的 聖 者 。</a:t>
            </a:r>
            <a:r>
              <a:rPr lang="en-US" altLang="zh-TW" sz="3200" dirty="0">
                <a:solidFill>
                  <a:prstClr val="white"/>
                </a:solidFill>
              </a:rPr>
              <a:t>21 </a:t>
            </a:r>
            <a:r>
              <a:rPr lang="zh-TW" altLang="en-US" sz="3200" dirty="0">
                <a:solidFill>
                  <a:prstClr val="white"/>
                </a:solidFill>
              </a:rPr>
              <a:t>所 剩 下 的 ， 就 是 雅 各 家 所 剩 下 的 ， 必 歸 回 全 能 的 神 。</a:t>
            </a:r>
            <a:endPar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Isa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賽</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10</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641597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a:solidFill>
                  <a:prstClr val="white"/>
                </a:solidFill>
              </a:rPr>
              <a:t>God’s people can hope in assurance that the coming Messiah will be truly and fully good, for the new king will truly and fully bear the character of God.</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Hope, Coming</a:t>
            </a:r>
          </a:p>
        </p:txBody>
      </p:sp>
    </p:spTree>
    <p:extLst>
      <p:ext uri="{BB962C8B-B14F-4D97-AF65-F5344CB8AC3E}">
        <p14:creationId xmlns:p14="http://schemas.microsoft.com/office/powerpoint/2010/main" val="2913064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a:solidFill>
                  <a:prstClr val="white"/>
                </a:solidFill>
              </a:rPr>
              <a:t>In fact, the shoot will not need to be asked but will simply WANT to render reverence and obedience to God, WANT to render affection and devotion to God. #</a:t>
            </a:r>
            <a:r>
              <a:rPr lang="en-US" sz="4000" dirty="0" err="1">
                <a:solidFill>
                  <a:prstClr val="white"/>
                </a:solidFill>
              </a:rPr>
              <a:t>notachore</a:t>
            </a:r>
            <a:endParaRPr lang="en-US" sz="4000" dirty="0">
              <a:solidFill>
                <a:prstClr val="white"/>
              </a:solidFill>
            </a:endParaRP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Hope, Coming</a:t>
            </a:r>
          </a:p>
        </p:txBody>
      </p:sp>
    </p:spTree>
    <p:extLst>
      <p:ext uri="{BB962C8B-B14F-4D97-AF65-F5344CB8AC3E}">
        <p14:creationId xmlns:p14="http://schemas.microsoft.com/office/powerpoint/2010/main" val="2380643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dirty="0">
                <a:solidFill>
                  <a:prstClr val="white"/>
                </a:solidFill>
              </a:rPr>
              <a:t>The shoot of Jesse KNOWS (personally, intimately, accurately) who he fears: </a:t>
            </a:r>
          </a:p>
          <a:p>
            <a:r>
              <a:rPr lang="en-US" sz="4000" dirty="0">
                <a:solidFill>
                  <a:prstClr val="white"/>
                </a:solidFill>
              </a:rPr>
              <a:t>This God is marked by goodness – the goodness of wisdom</a:t>
            </a:r>
            <a:r>
              <a:rPr lang="en-US" altLang="zh-CN" sz="4000" dirty="0">
                <a:solidFill>
                  <a:prstClr val="white"/>
                </a:solidFill>
              </a:rPr>
              <a:t>, </a:t>
            </a:r>
            <a:r>
              <a:rPr lang="en-US" sz="4000" dirty="0">
                <a:solidFill>
                  <a:prstClr val="white"/>
                </a:solidFill>
              </a:rPr>
              <a:t>understanding</a:t>
            </a:r>
            <a:r>
              <a:rPr lang="en-US" altLang="zh-CN" sz="4000" dirty="0">
                <a:solidFill>
                  <a:prstClr val="white"/>
                </a:solidFill>
              </a:rPr>
              <a:t>, </a:t>
            </a:r>
            <a:r>
              <a:rPr lang="en-US" sz="4000" dirty="0">
                <a:solidFill>
                  <a:prstClr val="white"/>
                </a:solidFill>
              </a:rPr>
              <a:t>counsel</a:t>
            </a:r>
            <a:r>
              <a:rPr lang="en-US" altLang="zh-CN" sz="4000" dirty="0">
                <a:solidFill>
                  <a:prstClr val="white"/>
                </a:solidFill>
              </a:rPr>
              <a:t>, </a:t>
            </a:r>
            <a:r>
              <a:rPr lang="en-US" sz="4000" dirty="0">
                <a:solidFill>
                  <a:prstClr val="white"/>
                </a:solidFill>
              </a:rPr>
              <a:t>and power</a:t>
            </a:r>
            <a:r>
              <a:rPr lang="en-US" altLang="zh-CN" sz="4000" dirty="0">
                <a:solidFill>
                  <a:prstClr val="white"/>
                </a:solidFill>
              </a:rPr>
              <a:t>; </a:t>
            </a:r>
            <a:r>
              <a:rPr lang="en-US" sz="4000" dirty="0">
                <a:solidFill>
                  <a:prstClr val="white"/>
                </a:solidFill>
              </a:rPr>
              <a:t>the goodness of openly, willingly giving the way to be with Him, which is knowledge and fear of the LORD.</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Hope, Coming</a:t>
            </a:r>
          </a:p>
        </p:txBody>
      </p:sp>
    </p:spTree>
    <p:extLst>
      <p:ext uri="{BB962C8B-B14F-4D97-AF65-F5344CB8AC3E}">
        <p14:creationId xmlns:p14="http://schemas.microsoft.com/office/powerpoint/2010/main" val="1185782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308324"/>
          </a:xfrm>
          <a:prstGeom prst="rect">
            <a:avLst/>
          </a:prstGeom>
          <a:noFill/>
        </p:spPr>
        <p:txBody>
          <a:bodyPr wrap="square" rtlCol="0">
            <a:spAutoFit/>
          </a:bodyPr>
          <a:lstStyle/>
          <a:p>
            <a:pPr lvl="0"/>
            <a:r>
              <a:rPr lang="en-US" sz="3600" dirty="0">
                <a:solidFill>
                  <a:prstClr val="white"/>
                </a:solidFill>
              </a:rPr>
              <a:t>18 With whom, then, will you compare God? To what image will you liken him?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1754326"/>
          </a:xfrm>
          <a:prstGeom prst="rect">
            <a:avLst/>
          </a:prstGeom>
          <a:noFill/>
        </p:spPr>
        <p:txBody>
          <a:bodyPr wrap="square" rtlCol="0">
            <a:spAutoFit/>
          </a:bodyPr>
          <a:lstStyle/>
          <a:p>
            <a:r>
              <a:rPr lang="en-US" altLang="zh-CN" sz="3600" dirty="0">
                <a:solidFill>
                  <a:prstClr val="white"/>
                </a:solidFill>
              </a:rPr>
              <a:t>18 </a:t>
            </a:r>
            <a:r>
              <a:rPr lang="zh-CN" altLang="en-US" sz="3600" dirty="0">
                <a:solidFill>
                  <a:prstClr val="white"/>
                </a:solidFill>
              </a:rPr>
              <a:t>你 們 究 竟 將 誰 比 神 ， 用 甚 麼 形 像 與 神 比 較 呢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Isa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賽</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lang="en-US" altLang="zh-CN" sz="3200" dirty="0">
                <a:solidFill>
                  <a:prstClr val="white"/>
                </a:solidFill>
                <a:latin typeface="Calibri"/>
                <a:ea typeface="宋体" panose="02010600030101010101" pitchFamily="2" charset="-122"/>
              </a:rPr>
              <a:t>40</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689881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2308324"/>
          </a:xfrm>
          <a:prstGeom prst="rect">
            <a:avLst/>
          </a:prstGeom>
          <a:noFill/>
        </p:spPr>
        <p:txBody>
          <a:bodyPr wrap="square" rtlCol="0">
            <a:spAutoFit/>
          </a:bodyPr>
          <a:lstStyle/>
          <a:p>
            <a:pPr lvl="0"/>
            <a:r>
              <a:rPr lang="en-US" sz="3600" dirty="0">
                <a:solidFill>
                  <a:prstClr val="white"/>
                </a:solidFill>
              </a:rPr>
              <a:t>5 Righteousness will be his belt and faithfulness the sash around his waist.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1754326"/>
          </a:xfrm>
          <a:prstGeom prst="rect">
            <a:avLst/>
          </a:prstGeom>
          <a:noFill/>
        </p:spPr>
        <p:txBody>
          <a:bodyPr wrap="square" rtlCol="0">
            <a:spAutoFit/>
          </a:bodyPr>
          <a:lstStyle/>
          <a:p>
            <a:r>
              <a:rPr lang="en-US" altLang="zh-CN" sz="3600" dirty="0">
                <a:solidFill>
                  <a:prstClr val="white"/>
                </a:solidFill>
              </a:rPr>
              <a:t>5 </a:t>
            </a:r>
            <a:r>
              <a:rPr lang="zh-CN" altLang="en-US" sz="3600" dirty="0">
                <a:solidFill>
                  <a:prstClr val="white"/>
                </a:solidFill>
              </a:rPr>
              <a:t>公 義 必 當 他 的 腰 帶 ； 信 實 必 當 他 脅 下 的 帶 子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Isa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賽</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11</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130066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5016758"/>
          </a:xfrm>
          <a:prstGeom prst="rect">
            <a:avLst/>
          </a:prstGeom>
          <a:noFill/>
        </p:spPr>
        <p:txBody>
          <a:bodyPr wrap="square" rtlCol="0">
            <a:spAutoFit/>
          </a:bodyPr>
          <a:lstStyle/>
          <a:p>
            <a:r>
              <a:rPr lang="en-US" sz="4000" dirty="0">
                <a:solidFill>
                  <a:prstClr val="white"/>
                </a:solidFill>
              </a:rPr>
              <a:t>Have hope. Not simply well-wishes but actual assurance, for I, the only God, your God, is faithful to My covenant with David your beloved king, the man after My heart. Have hope. There will come the shoot of Jesse. There will come the branch that bears fruit. There will come the days of pure righteousness.</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Hope, Coming</a:t>
            </a:r>
          </a:p>
        </p:txBody>
      </p:sp>
    </p:spTree>
    <p:extLst>
      <p:ext uri="{BB962C8B-B14F-4D97-AF65-F5344CB8AC3E}">
        <p14:creationId xmlns:p14="http://schemas.microsoft.com/office/powerpoint/2010/main" val="3688023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Isa</a:t>
            </a:r>
            <a:r>
              <a:rPr lang="zh-CN" altLang="en-US" sz="6000" b="1" dirty="0">
                <a:solidFill>
                  <a:prstClr val="white"/>
                </a:solidFill>
              </a:rPr>
              <a:t>賽</a:t>
            </a:r>
            <a:r>
              <a:rPr lang="en-US" altLang="zh-CN" sz="7000" b="1" dirty="0">
                <a:solidFill>
                  <a:prstClr val="white"/>
                </a:solidFill>
              </a:rPr>
              <a:t> 11:1-5</a:t>
            </a:r>
          </a:p>
        </p:txBody>
      </p:sp>
    </p:spTree>
    <p:extLst>
      <p:ext uri="{BB962C8B-B14F-4D97-AF65-F5344CB8AC3E}">
        <p14:creationId xmlns:p14="http://schemas.microsoft.com/office/powerpoint/2010/main" val="3474393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Hope, Shooting</a:t>
            </a:r>
          </a:p>
        </p:txBody>
      </p:sp>
    </p:spTree>
    <p:extLst>
      <p:ext uri="{BB962C8B-B14F-4D97-AF65-F5344CB8AC3E}">
        <p14:creationId xmlns:p14="http://schemas.microsoft.com/office/powerpoint/2010/main" val="2223846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a:solidFill>
                  <a:prstClr val="white"/>
                </a:solidFill>
              </a:rPr>
              <a:t>We are now gearing up for our Christmas celebration exactly because Christ has already come;</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Hope, Shooting</a:t>
            </a:r>
          </a:p>
        </p:txBody>
      </p:sp>
    </p:spTree>
    <p:extLst>
      <p:ext uri="{BB962C8B-B14F-4D97-AF65-F5344CB8AC3E}">
        <p14:creationId xmlns:p14="http://schemas.microsoft.com/office/powerpoint/2010/main" val="17042391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4401205"/>
          </a:xfrm>
          <a:prstGeom prst="rect">
            <a:avLst/>
          </a:prstGeom>
          <a:noFill/>
        </p:spPr>
        <p:txBody>
          <a:bodyPr wrap="square" rtlCol="0">
            <a:spAutoFit/>
          </a:bodyPr>
          <a:lstStyle/>
          <a:p>
            <a:r>
              <a:rPr lang="en-US" sz="4000" dirty="0">
                <a:solidFill>
                  <a:schemeClr val="tx1">
                    <a:lumMod val="50000"/>
                    <a:lumOff val="50000"/>
                  </a:schemeClr>
                </a:solidFill>
              </a:rPr>
              <a:t>We are now gearing up for our Christmas celebration exactly because Christ has already come;</a:t>
            </a:r>
          </a:p>
          <a:p>
            <a:r>
              <a:rPr lang="en-US" sz="4000" dirty="0">
                <a:solidFill>
                  <a:prstClr val="white"/>
                </a:solidFill>
              </a:rPr>
              <a:t>over two thousand years ago, the humble shoot of Jesse sprouted from the stump of Jesse and dwelled among sinners in the fullness of grace and truth cf. Jn 1:14</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Hope, Shooting</a:t>
            </a:r>
          </a:p>
        </p:txBody>
      </p:sp>
    </p:spTree>
    <p:extLst>
      <p:ext uri="{BB962C8B-B14F-4D97-AF65-F5344CB8AC3E}">
        <p14:creationId xmlns:p14="http://schemas.microsoft.com/office/powerpoint/2010/main" val="1256435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416320"/>
          </a:xfrm>
          <a:prstGeom prst="rect">
            <a:avLst/>
          </a:prstGeom>
          <a:noFill/>
        </p:spPr>
        <p:txBody>
          <a:bodyPr wrap="square" rtlCol="0">
            <a:spAutoFit/>
          </a:bodyPr>
          <a:lstStyle/>
          <a:p>
            <a:pPr lvl="0"/>
            <a:r>
              <a:rPr lang="en-US" sz="3600" dirty="0">
                <a:solidFill>
                  <a:prstClr val="white"/>
                </a:solidFill>
              </a:rPr>
              <a:t>16 And I will ask the Father, and he will give you another advocate to help you and be with you forever— 17a the Spirit of truth…</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3970318"/>
          </a:xfrm>
          <a:prstGeom prst="rect">
            <a:avLst/>
          </a:prstGeom>
          <a:noFill/>
        </p:spPr>
        <p:txBody>
          <a:bodyPr wrap="square" rtlCol="0">
            <a:spAutoFit/>
          </a:bodyPr>
          <a:lstStyle/>
          <a:p>
            <a:r>
              <a:rPr lang="en-US" sz="3600" dirty="0">
                <a:solidFill>
                  <a:prstClr val="white"/>
                </a:solidFill>
              </a:rPr>
              <a:t>16 </a:t>
            </a:r>
            <a:r>
              <a:rPr lang="zh-CN" altLang="en-US" sz="3600" dirty="0">
                <a:solidFill>
                  <a:prstClr val="white"/>
                </a:solidFill>
              </a:rPr>
              <a:t>我 要 求 父 ， 父 就 另 外 賜 給 你 們 一 位 保 惠 師 （ 或 作 ： 訓 慰 師 ； 下 同 ） ， 叫 他 永 遠 與 你 們 同 在 ，</a:t>
            </a:r>
            <a:r>
              <a:rPr lang="en-US" altLang="zh-CN" sz="3600" dirty="0">
                <a:solidFill>
                  <a:prstClr val="white"/>
                </a:solidFill>
              </a:rPr>
              <a:t>17</a:t>
            </a:r>
            <a:r>
              <a:rPr lang="en-US" sz="3600" dirty="0">
                <a:solidFill>
                  <a:prstClr val="white"/>
                </a:solidFill>
              </a:rPr>
              <a:t>a </a:t>
            </a:r>
            <a:r>
              <a:rPr lang="zh-CN" altLang="en-US" sz="3600" dirty="0">
                <a:solidFill>
                  <a:prstClr val="white"/>
                </a:solidFill>
              </a:rPr>
              <a:t>就 是 真 理 的 聖 靈</a:t>
            </a:r>
            <a:r>
              <a:rPr lang="en-US" altLang="zh-CN" sz="3600" dirty="0">
                <a:solidFill>
                  <a:prstClr val="white"/>
                </a:solidFill>
              </a:rPr>
              <a:t>…</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Jn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約</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1</a:t>
            </a:r>
            <a:r>
              <a:rPr lang="en-US" altLang="zh-CN" sz="3200" dirty="0">
                <a:solidFill>
                  <a:prstClr val="white"/>
                </a:solidFill>
                <a:latin typeface="Calibri"/>
                <a:ea typeface="宋体" panose="02010600030101010101" pitchFamily="2" charset="-122"/>
              </a:rPr>
              <a:t>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0568919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4524315"/>
          </a:xfrm>
          <a:prstGeom prst="rect">
            <a:avLst/>
          </a:prstGeom>
          <a:noFill/>
        </p:spPr>
        <p:txBody>
          <a:bodyPr wrap="square" rtlCol="0">
            <a:spAutoFit/>
          </a:bodyPr>
          <a:lstStyle/>
          <a:p>
            <a:pPr lvl="0"/>
            <a:r>
              <a:rPr lang="en-US" sz="3600" dirty="0">
                <a:solidFill>
                  <a:prstClr val="white"/>
                </a:solidFill>
              </a:rPr>
              <a:t>26 But the Advocate, the Holy Spirit, whom the Father will send in my name, will teach you all things and will remind you of everything I have said to you.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3970318"/>
          </a:xfrm>
          <a:prstGeom prst="rect">
            <a:avLst/>
          </a:prstGeom>
          <a:noFill/>
        </p:spPr>
        <p:txBody>
          <a:bodyPr wrap="square" rtlCol="0">
            <a:spAutoFit/>
          </a:bodyPr>
          <a:lstStyle/>
          <a:p>
            <a:r>
              <a:rPr lang="en-US" sz="3600" dirty="0">
                <a:solidFill>
                  <a:prstClr val="white"/>
                </a:solidFill>
              </a:rPr>
              <a:t>26 </a:t>
            </a:r>
            <a:r>
              <a:rPr lang="zh-CN" altLang="en-US" sz="3600" dirty="0">
                <a:solidFill>
                  <a:prstClr val="white"/>
                </a:solidFill>
              </a:rPr>
              <a:t>但 保 惠 師 ， 就 是 父 因 我 的 名 所 要 差 來 的 聖 靈 ， 他 要 將 一 切 的 事 指 教 你 們 ， 並 且 要 叫 你 們 想 起 我 對 你 們 所 說 的 一 切 話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Jn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約</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1</a:t>
            </a:r>
            <a:r>
              <a:rPr lang="en-US" altLang="zh-CN" sz="3200" dirty="0">
                <a:solidFill>
                  <a:prstClr val="white"/>
                </a:solidFill>
                <a:latin typeface="Calibri"/>
                <a:ea typeface="宋体" panose="02010600030101010101" pitchFamily="2" charset="-122"/>
              </a:rPr>
              <a:t>4</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4692286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938992"/>
          </a:xfrm>
          <a:prstGeom prst="rect">
            <a:avLst/>
          </a:prstGeom>
          <a:noFill/>
        </p:spPr>
        <p:txBody>
          <a:bodyPr wrap="square" rtlCol="0">
            <a:spAutoFit/>
          </a:bodyPr>
          <a:lstStyle/>
          <a:p>
            <a:r>
              <a:rPr lang="en-US" sz="4000" dirty="0">
                <a:solidFill>
                  <a:prstClr val="white"/>
                </a:solidFill>
              </a:rPr>
              <a:t>We are not merely grateful that by faith in his birth, death and resurrection, we are redeemed and reconciled to God;</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Hope, Shooting</a:t>
            </a:r>
          </a:p>
        </p:txBody>
      </p:sp>
    </p:spTree>
    <p:extLst>
      <p:ext uri="{BB962C8B-B14F-4D97-AF65-F5344CB8AC3E}">
        <p14:creationId xmlns:p14="http://schemas.microsoft.com/office/powerpoint/2010/main" val="26744729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3785652"/>
          </a:xfrm>
          <a:prstGeom prst="rect">
            <a:avLst/>
          </a:prstGeom>
          <a:noFill/>
        </p:spPr>
        <p:txBody>
          <a:bodyPr wrap="square" rtlCol="0">
            <a:spAutoFit/>
          </a:bodyPr>
          <a:lstStyle/>
          <a:p>
            <a:r>
              <a:rPr lang="en-US" sz="4000" dirty="0">
                <a:solidFill>
                  <a:schemeClr val="tx1">
                    <a:lumMod val="50000"/>
                    <a:lumOff val="50000"/>
                  </a:schemeClr>
                </a:solidFill>
              </a:rPr>
              <a:t>We are not merely grateful that by faith in his birth, death and resurrection, we are redeemed and reconciled to God;</a:t>
            </a:r>
          </a:p>
          <a:p>
            <a:r>
              <a:rPr lang="en-US" sz="4000" dirty="0">
                <a:solidFill>
                  <a:prstClr val="white"/>
                </a:solidFill>
              </a:rPr>
              <a:t>we are also mindful that the Messiah who was sent to bear us as fruit now sends us to also bear fruit.</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Hope, Shooting</a:t>
            </a:r>
          </a:p>
        </p:txBody>
      </p:sp>
    </p:spTree>
    <p:extLst>
      <p:ext uri="{BB962C8B-B14F-4D97-AF65-F5344CB8AC3E}">
        <p14:creationId xmlns:p14="http://schemas.microsoft.com/office/powerpoint/2010/main" val="38228531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2554545"/>
          </a:xfrm>
          <a:prstGeom prst="rect">
            <a:avLst/>
          </a:prstGeom>
          <a:noFill/>
        </p:spPr>
        <p:txBody>
          <a:bodyPr wrap="square" rtlCol="0">
            <a:spAutoFit/>
          </a:bodyPr>
          <a:lstStyle/>
          <a:p>
            <a:r>
              <a:rPr lang="en-US" sz="4000" dirty="0">
                <a:solidFill>
                  <a:prstClr val="white"/>
                </a:solidFill>
              </a:rPr>
              <a:t>Christmas is only truly merry to us if Christ is remembered and adored;</a:t>
            </a:r>
          </a:p>
          <a:p>
            <a:r>
              <a:rPr lang="en-US" sz="4000" dirty="0">
                <a:solidFill>
                  <a:prstClr val="white"/>
                </a:solidFill>
              </a:rPr>
              <a:t>the Holydays are only fully happy to us if Christ is made known and worshipped.</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Hope, Shooting</a:t>
            </a:r>
          </a:p>
        </p:txBody>
      </p:sp>
    </p:spTree>
    <p:extLst>
      <p:ext uri="{BB962C8B-B14F-4D97-AF65-F5344CB8AC3E}">
        <p14:creationId xmlns:p14="http://schemas.microsoft.com/office/powerpoint/2010/main" val="25891877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078313"/>
          </a:xfrm>
          <a:prstGeom prst="rect">
            <a:avLst/>
          </a:prstGeom>
          <a:noFill/>
        </p:spPr>
        <p:txBody>
          <a:bodyPr wrap="square" rtlCol="0">
            <a:spAutoFit/>
          </a:bodyPr>
          <a:lstStyle/>
          <a:p>
            <a:pPr lvl="0"/>
            <a:r>
              <a:rPr lang="en-US" altLang="zh-CN" sz="3600" dirty="0">
                <a:solidFill>
                  <a:prstClr val="white"/>
                </a:solidFill>
              </a:rPr>
              <a:t>4</a:t>
            </a:r>
            <a:r>
              <a:rPr lang="en-US" sz="3600" dirty="0">
                <a:solidFill>
                  <a:prstClr val="white"/>
                </a:solidFill>
              </a:rPr>
              <a:t> One thing I ask from the Lord, this only do I seek: that I may dwell in the house of the Lord all the days of my life, to gaze on the beauty of the Lord and to seek him in his temple.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3970318"/>
          </a:xfrm>
          <a:prstGeom prst="rect">
            <a:avLst/>
          </a:prstGeom>
          <a:noFill/>
        </p:spPr>
        <p:txBody>
          <a:bodyPr wrap="square" rtlCol="0">
            <a:spAutoFit/>
          </a:bodyPr>
          <a:lstStyle/>
          <a:p>
            <a:r>
              <a:rPr lang="en-US" altLang="zh-CN" sz="3600" dirty="0">
                <a:solidFill>
                  <a:prstClr val="white"/>
                </a:solidFill>
              </a:rPr>
              <a:t>4 </a:t>
            </a:r>
            <a:r>
              <a:rPr lang="zh-CN" altLang="en-US" sz="3600" dirty="0">
                <a:solidFill>
                  <a:prstClr val="white"/>
                </a:solidFill>
              </a:rPr>
              <a:t>有 一 件 事 ， 我 曾 求 耶 和 華 ， 我 仍 要 尋 求 ： 就 是 一 生 一 世 住 在 耶 和 華 的 殿 中 ， 瞻 仰 他 的 榮 美 ， 在 他 的 殿 裡 求 問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err="1">
                <a:ln>
                  <a:noFill/>
                </a:ln>
                <a:solidFill>
                  <a:prstClr val="white"/>
                </a:solidFill>
                <a:effectLst/>
                <a:uLnTx/>
                <a:uFillTx/>
                <a:latin typeface="Calibri"/>
                <a:ea typeface="+mn-ea"/>
                <a:cs typeface="+mn-cs"/>
              </a:rPr>
              <a:t>Psa</a:t>
            </a:r>
            <a:r>
              <a:rPr kumimoji="0" lang="en-US" sz="3200" b="0" i="0" u="none" strike="noStrike" kern="1200" cap="none" spc="0" normalizeH="0" baseline="0" noProof="0" dirty="0">
                <a:ln>
                  <a:noFill/>
                </a:ln>
                <a:solidFill>
                  <a:prstClr val="white"/>
                </a:solidFill>
                <a:effectLst/>
                <a:uLnTx/>
                <a:uFillTx/>
                <a:latin typeface="Calibri"/>
                <a:ea typeface="+mn-ea"/>
                <a:cs typeface="+mn-cs"/>
              </a:rPr>
              <a:t>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詩</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27</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016240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3970318"/>
          </a:xfrm>
          <a:prstGeom prst="rect">
            <a:avLst/>
          </a:prstGeom>
          <a:noFill/>
        </p:spPr>
        <p:txBody>
          <a:bodyPr wrap="square" rtlCol="0">
            <a:spAutoFit/>
          </a:bodyPr>
          <a:lstStyle/>
          <a:p>
            <a:pPr lvl="0"/>
            <a:r>
              <a:rPr lang="en-US" altLang="zh-CN" sz="3600" dirty="0">
                <a:solidFill>
                  <a:prstClr val="white"/>
                </a:solidFill>
              </a:rPr>
              <a:t>4</a:t>
            </a:r>
            <a:r>
              <a:rPr lang="en-US" sz="3600" dirty="0">
                <a:solidFill>
                  <a:prstClr val="white"/>
                </a:solidFill>
              </a:rPr>
              <a:t> He will wipe every tear from their eyes. There will be no more death’ or mourning or crying or pain, for the old order of things has passed away.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3416320"/>
          </a:xfrm>
          <a:prstGeom prst="rect">
            <a:avLst/>
          </a:prstGeom>
          <a:noFill/>
        </p:spPr>
        <p:txBody>
          <a:bodyPr wrap="square" rtlCol="0">
            <a:spAutoFit/>
          </a:bodyPr>
          <a:lstStyle/>
          <a:p>
            <a:r>
              <a:rPr lang="en-US" altLang="zh-CN" sz="3600" dirty="0">
                <a:solidFill>
                  <a:prstClr val="white"/>
                </a:solidFill>
              </a:rPr>
              <a:t>4 </a:t>
            </a:r>
            <a:r>
              <a:rPr lang="zh-CN" altLang="en-US" sz="3600" dirty="0">
                <a:solidFill>
                  <a:prstClr val="white"/>
                </a:solidFill>
              </a:rPr>
              <a:t>神 要 擦 去 他 們 一 切 的 眼 淚 ； 不 再 有 死 亡 ， 也 不 再 有 悲 哀 、 哭 號 、 疼 痛 ， 因 為 以 前 的 事 都 過 去 了 。</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Rev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啟</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21</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352455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5632311"/>
          </a:xfrm>
          <a:prstGeom prst="rect">
            <a:avLst/>
          </a:prstGeom>
          <a:noFill/>
        </p:spPr>
        <p:txBody>
          <a:bodyPr wrap="square" rtlCol="0">
            <a:spAutoFit/>
          </a:bodyPr>
          <a:lstStyle/>
          <a:p>
            <a:pPr lvl="0"/>
            <a:r>
              <a:rPr lang="en-US" sz="3000" dirty="0">
                <a:solidFill>
                  <a:prstClr val="white"/>
                </a:solidFill>
              </a:rPr>
              <a:t>1 A shoot will come up from the stump of Jesse; from his roots a Branch will bear fruit. 2 The Spirit of the Lord will rest on him—the Spirit of wisdom and of understanding, the Spirit of counsel and of might, the Spirit of the knowledge and fear of the Lord—3 and he will delight in the fear of the Lord. He will not judge by what he sees with his eyes, or decide by what he hears with his ears; 4 but with righteousness he will judge the needy, with justice he will give decisions for the poor of the earth. He will strike the earth with the rod of his mouth; with the breath of his lips he will slay the wicked. 5 Righteousness will be his belt and faithfulness the sash around his waist.</a:t>
            </a:r>
            <a:endParaRPr kumimoji="0" lang="en-US" sz="30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FD300CED-46E2-4BA2-A7E3-CF473CCB8694}"/>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Isa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賽</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11</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7879636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1905000"/>
            <a:ext cx="9144000" cy="5016758"/>
          </a:xfrm>
          <a:prstGeom prst="rect">
            <a:avLst/>
          </a:prstGeom>
          <a:noFill/>
        </p:spPr>
        <p:txBody>
          <a:bodyPr wrap="square" rtlCol="0">
            <a:spAutoFit/>
          </a:bodyPr>
          <a:lstStyle/>
          <a:p>
            <a:pPr lvl="0"/>
            <a:r>
              <a:rPr lang="en-US" sz="4000" i="1" dirty="0">
                <a:solidFill>
                  <a:prstClr val="white"/>
                </a:solidFill>
              </a:rPr>
              <a:t>___1/ Are we living in a hopeful wait of the return of Jesus, that we yearn for his presence and return (as opposed to a distance and delay)?</a:t>
            </a:r>
          </a:p>
          <a:p>
            <a:pPr lvl="0"/>
            <a:r>
              <a:rPr lang="en-US" sz="4000" i="1" dirty="0">
                <a:solidFill>
                  <a:prstClr val="white"/>
                </a:solidFill>
              </a:rPr>
              <a:t>___2/ Are we living in faith that Jesus was and is and will be fully righteous, that we are in good hands when our trust is in him and in no any other?</a:t>
            </a:r>
            <a:endParaRPr kumimoji="0" lang="en-US" sz="4000" b="0" i="1"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p:cNvSpPr txBox="1"/>
          <p:nvPr/>
        </p:nvSpPr>
        <p:spPr>
          <a:xfrm>
            <a:off x="0" y="1197114"/>
            <a:ext cx="914400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sng" strike="noStrike" kern="1200" cap="none" spc="0" normalizeH="0" baseline="0" noProof="0" dirty="0">
                <a:ln>
                  <a:noFill/>
                </a:ln>
                <a:solidFill>
                  <a:prstClr val="white"/>
                </a:solidFill>
                <a:effectLst/>
                <a:uLnTx/>
                <a:uFillTx/>
                <a:latin typeface="Calibri"/>
                <a:ea typeface="+mn-ea"/>
                <a:cs typeface="+mn-cs"/>
              </a:rPr>
              <a:t>Selah (Holy Communion):</a:t>
            </a:r>
            <a:endParaRPr kumimoji="0" lang="en-US" sz="4000" b="0" i="0" u="none" strike="noStrike" kern="120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609600"/>
            <a:ext cx="9144000" cy="4401205"/>
          </a:xfrm>
          <a:prstGeom prst="rect">
            <a:avLst/>
          </a:prstGeom>
          <a:noFill/>
        </p:spPr>
        <p:txBody>
          <a:bodyPr wrap="square" rtlCol="0">
            <a:spAutoFit/>
          </a:bodyPr>
          <a:lstStyle/>
          <a:p>
            <a:pPr lvl="0"/>
            <a:r>
              <a:rPr lang="en-US" sz="4000" i="1" dirty="0">
                <a:solidFill>
                  <a:prstClr val="white"/>
                </a:solidFill>
              </a:rPr>
              <a:t>When you strip away everything else, what do you find? A continuing concern to be right with all that is right and to be true to all that is true in God’s universe. Can such a king be trusted? Will he have an inescapable personal authority? By all means!</a:t>
            </a:r>
            <a:endParaRPr kumimoji="0" lang="en-US" sz="4000" b="0" i="1" u="none" strike="noStrike" kern="1200" cap="none" spc="0" normalizeH="0" baseline="0" noProof="0" dirty="0">
              <a:ln>
                <a:noFill/>
              </a:ln>
              <a:solidFill>
                <a:prstClr val="white"/>
              </a:solidFill>
              <a:effectLst/>
              <a:uLnTx/>
              <a:uFillTx/>
              <a:latin typeface="Calibri"/>
              <a:ea typeface="+mn-ea"/>
              <a:cs typeface="+mn-cs"/>
            </a:endParaRPr>
          </a:p>
        </p:txBody>
      </p:sp>
      <p:sp>
        <p:nvSpPr>
          <p:cNvPr id="7" name="TextBox 6"/>
          <p:cNvSpPr txBox="1"/>
          <p:nvPr/>
        </p:nvSpPr>
        <p:spPr>
          <a:xfrm>
            <a:off x="0" y="0"/>
            <a:ext cx="9144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 John Oswalt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9144000" cy="4247317"/>
          </a:xfrm>
          <a:prstGeom prst="rect">
            <a:avLst/>
          </a:prstGeom>
          <a:noFill/>
        </p:spPr>
        <p:txBody>
          <a:bodyPr wrap="square" rtlCol="0">
            <a:spAutoFit/>
          </a:bodyPr>
          <a:lstStyle/>
          <a:p>
            <a:pPr lvl="0"/>
            <a:r>
              <a:rPr lang="en-US" altLang="zh-TW" sz="3000" dirty="0">
                <a:solidFill>
                  <a:prstClr val="white"/>
                </a:solidFill>
              </a:rPr>
              <a:t>1 </a:t>
            </a:r>
            <a:r>
              <a:rPr lang="zh-TW" altLang="en-US" sz="3000" dirty="0">
                <a:solidFill>
                  <a:prstClr val="white"/>
                </a:solidFill>
              </a:rPr>
              <a:t>從 耶 西 的 墩 必 發 一 條 ； 從 他 根 生 的 枝 子 必 結 果 實 。</a:t>
            </a:r>
            <a:r>
              <a:rPr lang="en-US" altLang="zh-TW" sz="3000" dirty="0">
                <a:solidFill>
                  <a:prstClr val="white"/>
                </a:solidFill>
              </a:rPr>
              <a:t>2 </a:t>
            </a:r>
            <a:r>
              <a:rPr lang="zh-TW" altLang="en-US" sz="3000" dirty="0">
                <a:solidFill>
                  <a:prstClr val="white"/>
                </a:solidFill>
              </a:rPr>
              <a:t>耶 和 華 的 靈 必 住 在 他 身 上 ， 就 是 使 他 有 智 慧 和 聰 明 的 靈 ， 謀 略 和 能 力 的 靈 ， 知 識 和 敬 畏 耶 和 華 的 靈 。</a:t>
            </a:r>
            <a:r>
              <a:rPr lang="en-US" altLang="zh-TW" sz="3000" dirty="0">
                <a:solidFill>
                  <a:prstClr val="white"/>
                </a:solidFill>
              </a:rPr>
              <a:t>3 </a:t>
            </a:r>
            <a:r>
              <a:rPr lang="zh-TW" altLang="en-US" sz="3000" dirty="0">
                <a:solidFill>
                  <a:prstClr val="white"/>
                </a:solidFill>
              </a:rPr>
              <a:t>他 必 以 敬 畏 耶 和 華 為 樂 ； 行 審 判 不 憑 眼 見 ， 斷 是 非 也 不 憑 耳 聞 ；</a:t>
            </a:r>
            <a:r>
              <a:rPr lang="en-US" altLang="zh-TW" sz="3000" dirty="0">
                <a:solidFill>
                  <a:prstClr val="white"/>
                </a:solidFill>
              </a:rPr>
              <a:t>4 </a:t>
            </a:r>
            <a:r>
              <a:rPr lang="zh-TW" altLang="en-US" sz="3000" dirty="0">
                <a:solidFill>
                  <a:prstClr val="white"/>
                </a:solidFill>
              </a:rPr>
              <a:t>卻 要 以 公 義 審 判 貧 窮 人 ， 以 正 直 判 斷 世 上 的 謙 卑 人 ， 以 口 中 的 杖 擊 打 世 界 ， 以 嘴 裡 的 氣 殺 戮 惡 人 。</a:t>
            </a:r>
            <a:r>
              <a:rPr lang="en-US" altLang="zh-TW" sz="3000" dirty="0">
                <a:solidFill>
                  <a:prstClr val="white"/>
                </a:solidFill>
              </a:rPr>
              <a:t>5 </a:t>
            </a:r>
            <a:r>
              <a:rPr lang="zh-TW" altLang="en-US" sz="3000" dirty="0">
                <a:solidFill>
                  <a:prstClr val="white"/>
                </a:solidFill>
              </a:rPr>
              <a:t>公 義 必 當 他 的 腰 帶 ； 信 實 必 當 他 脅 下 的 帶 子 。</a:t>
            </a:r>
            <a:endParaRPr kumimoji="0" lang="en-US" sz="30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TextBox 2"/>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Isa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賽</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11</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113600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09600"/>
            <a:ext cx="4572000" cy="5632311"/>
          </a:xfrm>
          <a:prstGeom prst="rect">
            <a:avLst/>
          </a:prstGeom>
          <a:noFill/>
        </p:spPr>
        <p:txBody>
          <a:bodyPr wrap="square" rtlCol="0">
            <a:spAutoFit/>
          </a:bodyPr>
          <a:lstStyle/>
          <a:p>
            <a:pPr lvl="0"/>
            <a:r>
              <a:rPr lang="en-US" sz="3600" dirty="0">
                <a:solidFill>
                  <a:prstClr val="white"/>
                </a:solidFill>
              </a:rPr>
              <a:t>2 The Spirit of the Lord will rest on him—the Spirit of wisdom and of understanding, the Spirit of counsel and of might, the Spirit of the knowledge and fear of the Lord—3a and he will delight in the fear of the Lord.</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4" name="TextBox 3"/>
          <p:cNvSpPr txBox="1"/>
          <p:nvPr/>
        </p:nvSpPr>
        <p:spPr>
          <a:xfrm>
            <a:off x="4540469" y="609600"/>
            <a:ext cx="4603532" cy="4524315"/>
          </a:xfrm>
          <a:prstGeom prst="rect">
            <a:avLst/>
          </a:prstGeom>
          <a:noFill/>
        </p:spPr>
        <p:txBody>
          <a:bodyPr wrap="square" rtlCol="0">
            <a:spAutoFit/>
          </a:bodyPr>
          <a:lstStyle/>
          <a:p>
            <a:pPr lvl="0"/>
            <a:r>
              <a:rPr lang="en-US" altLang="zh-TW" sz="3600" dirty="0">
                <a:solidFill>
                  <a:prstClr val="white"/>
                </a:solidFill>
              </a:rPr>
              <a:t>2 </a:t>
            </a:r>
            <a:r>
              <a:rPr lang="zh-TW" altLang="en-US" sz="3600" dirty="0">
                <a:solidFill>
                  <a:prstClr val="white"/>
                </a:solidFill>
              </a:rPr>
              <a:t>耶 和 華 的 靈 必 住 在 他 身 上 ， 就 是 使 他 有 智 慧 和 聰 明 的 靈 ， 謀 略 和 能 力 的 靈 ， 知 識 和 敬 畏 耶 和 華 的 靈 。</a:t>
            </a:r>
            <a:r>
              <a:rPr lang="en-US" altLang="zh-TW" sz="3600" dirty="0">
                <a:solidFill>
                  <a:prstClr val="white"/>
                </a:solidFill>
              </a:rPr>
              <a:t>3a </a:t>
            </a:r>
            <a:r>
              <a:rPr lang="zh-TW" altLang="en-US" sz="3600" dirty="0">
                <a:solidFill>
                  <a:prstClr val="white"/>
                </a:solidFill>
              </a:rPr>
              <a:t>他 必 以 敬 畏 耶 和 華 為 樂</a:t>
            </a:r>
            <a:endParaRPr lang="en-US" altLang="zh-TW" sz="3600" dirty="0">
              <a:solidFill>
                <a:prstClr val="white"/>
              </a:solidFill>
            </a:endParaRPr>
          </a:p>
          <a:p>
            <a:pPr lvl="0"/>
            <a:r>
              <a:rPr lang="zh-TW" altLang="en-US" sz="3600" dirty="0">
                <a:solidFill>
                  <a:prstClr val="white"/>
                </a:solidFill>
              </a:rPr>
              <a:t>。</a:t>
            </a:r>
            <a:endParaRPr kumimoji="0" lang="zh-CN" altLang="en-US" sz="36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endParaRPr>
          </a:p>
        </p:txBody>
      </p:sp>
      <p:sp>
        <p:nvSpPr>
          <p:cNvPr id="5" name="TextBox 4">
            <a:extLst>
              <a:ext uri="{FF2B5EF4-FFF2-40B4-BE49-F238E27FC236}">
                <a16:creationId xmlns:a16="http://schemas.microsoft.com/office/drawing/2014/main" id="{3F6C0778-F5DD-4A5B-B0F7-1DB4697E8EAC}"/>
              </a:ext>
            </a:extLst>
          </p:cNvPr>
          <p:cNvSpPr txBox="1"/>
          <p:nvPr/>
        </p:nvSpPr>
        <p:spPr>
          <a:xfrm>
            <a:off x="0" y="0"/>
            <a:ext cx="457200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a:ea typeface="+mn-ea"/>
                <a:cs typeface="+mn-cs"/>
              </a:rPr>
              <a:t>Isa </a:t>
            </a:r>
            <a:r>
              <a:rPr kumimoji="0" lang="zh-CN" altLang="en-US" sz="30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賽</a:t>
            </a:r>
            <a:r>
              <a:rPr kumimoji="0" lang="zh-CN" altLang="en-US"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 </a:t>
            </a:r>
            <a:r>
              <a:rPr kumimoji="0" lang="en-US" altLang="zh-CN" sz="3200" b="0" i="0" u="none" strike="noStrike" kern="1200" cap="none" spc="0" normalizeH="0" baseline="0" noProof="0" dirty="0">
                <a:ln>
                  <a:noFill/>
                </a:ln>
                <a:solidFill>
                  <a:prstClr val="white"/>
                </a:solidFill>
                <a:effectLst/>
                <a:uLnTx/>
                <a:uFillTx/>
                <a:latin typeface="Calibri"/>
                <a:ea typeface="宋体" panose="02010600030101010101" pitchFamily="2" charset="-122"/>
                <a:cs typeface="+mn-cs"/>
              </a:rPr>
              <a:t>11</a:t>
            </a:r>
            <a:endParaRPr kumimoji="0" lang="en-US" sz="3200" b="0" i="0" u="none" strike="noStrike" kern="120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323439"/>
          </a:xfrm>
          <a:prstGeom prst="rect">
            <a:avLst/>
          </a:prstGeom>
          <a:noFill/>
        </p:spPr>
        <p:txBody>
          <a:bodyPr wrap="square" rtlCol="0">
            <a:spAutoFit/>
          </a:bodyPr>
          <a:lstStyle/>
          <a:p>
            <a:r>
              <a:rPr lang="en-US" sz="4000" b="1" dirty="0">
                <a:solidFill>
                  <a:prstClr val="white"/>
                </a:solidFill>
              </a:rPr>
              <a:t>The Messiah is fully righteous. </a:t>
            </a:r>
          </a:p>
          <a:p>
            <a:r>
              <a:rPr lang="zh-CN" altLang="en-US" sz="4000" b="1" dirty="0">
                <a:solidFill>
                  <a:prstClr val="white"/>
                </a:solidFill>
              </a:rPr>
              <a:t>彌賽亞是全然公義的。</a:t>
            </a:r>
          </a:p>
        </p:txBody>
      </p:sp>
      <p:sp>
        <p:nvSpPr>
          <p:cNvPr id="3" name="TextBox 2"/>
          <p:cNvSpPr txBox="1"/>
          <p:nvPr/>
        </p:nvSpPr>
        <p:spPr>
          <a:xfrm>
            <a:off x="0" y="1197114"/>
            <a:ext cx="9144000" cy="707886"/>
          </a:xfrm>
          <a:prstGeom prst="rect">
            <a:avLst/>
          </a:prstGeom>
          <a:noFill/>
        </p:spPr>
        <p:txBody>
          <a:bodyPr wrap="square" rtlCol="0">
            <a:spAutoFit/>
          </a:bodyPr>
          <a:lstStyle/>
          <a:p>
            <a:r>
              <a:rPr lang="en-US" sz="4000" u="sng" dirty="0">
                <a:solidFill>
                  <a:prstClr val="white"/>
                </a:solidFill>
              </a:rPr>
              <a:t>The God-centering message of Isa 11:1-5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Waiting, No More</a:t>
            </a:r>
          </a:p>
        </p:txBody>
      </p:sp>
    </p:spTree>
    <p:extLst>
      <p:ext uri="{BB962C8B-B14F-4D97-AF65-F5344CB8AC3E}">
        <p14:creationId xmlns:p14="http://schemas.microsoft.com/office/powerpoint/2010/main" val="3261605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lumMod val="75000"/>
            <a:lumOff val="2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31E51D4-A946-4221-AF47-485A3586A082}"/>
              </a:ext>
            </a:extLst>
          </p:cNvPr>
          <p:cNvPicPr>
            <a:picLocks noChangeAspect="1"/>
          </p:cNvPicPr>
          <p:nvPr/>
        </p:nvPicPr>
        <p:blipFill rotWithShape="1">
          <a:blip r:embed="rId2"/>
          <a:srcRect l="26667" t="23334" r="44167" b="23333"/>
          <a:stretch/>
        </p:blipFill>
        <p:spPr>
          <a:xfrm>
            <a:off x="1219200" y="-19594"/>
            <a:ext cx="6705600" cy="6897188"/>
          </a:xfrm>
          <a:prstGeom prst="rect">
            <a:avLst/>
          </a:prstGeom>
        </p:spPr>
      </p:pic>
      <p:sp>
        <p:nvSpPr>
          <p:cNvPr id="3" name="TextBox 2">
            <a:extLst>
              <a:ext uri="{FF2B5EF4-FFF2-40B4-BE49-F238E27FC236}">
                <a16:creationId xmlns:a16="http://schemas.microsoft.com/office/drawing/2014/main" id="{95C2F5D2-22D6-49C5-9C0C-E12ED97DBEB5}"/>
              </a:ext>
            </a:extLst>
          </p:cNvPr>
          <p:cNvSpPr txBox="1"/>
          <p:nvPr/>
        </p:nvSpPr>
        <p:spPr>
          <a:xfrm>
            <a:off x="499646" y="762000"/>
            <a:ext cx="338554" cy="5867400"/>
          </a:xfrm>
          <a:prstGeom prst="rect">
            <a:avLst/>
          </a:prstGeom>
          <a:noFill/>
        </p:spPr>
        <p:txBody>
          <a:bodyPr vert="eaVert" wrap="square" rtlCol="0">
            <a:spAutoFit/>
          </a:bodyPr>
          <a:lstStyle/>
          <a:p>
            <a:pPr algn="ctr"/>
            <a:r>
              <a:rPr lang="en-US" sz="1000" dirty="0">
                <a:solidFill>
                  <a:schemeClr val="bg1"/>
                </a:solidFill>
              </a:rPr>
              <a:t>The New Yorker. https://www.instagram.com/p/B5gDWkoJESP/</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905000"/>
            <a:ext cx="9144000" cy="1169551"/>
          </a:xfrm>
          <a:prstGeom prst="rect">
            <a:avLst/>
          </a:prstGeom>
          <a:noFill/>
        </p:spPr>
        <p:txBody>
          <a:bodyPr wrap="square" rtlCol="0">
            <a:spAutoFit/>
          </a:bodyPr>
          <a:lstStyle/>
          <a:p>
            <a:pPr algn="ctr"/>
            <a:r>
              <a:rPr lang="en-US" altLang="zh-CN" sz="7000" b="1" dirty="0">
                <a:solidFill>
                  <a:prstClr val="white"/>
                </a:solidFill>
              </a:rPr>
              <a:t>Hope, Coming</a:t>
            </a:r>
          </a:p>
        </p:txBody>
      </p:sp>
    </p:spTree>
    <p:extLst>
      <p:ext uri="{BB962C8B-B14F-4D97-AF65-F5344CB8AC3E}">
        <p14:creationId xmlns:p14="http://schemas.microsoft.com/office/powerpoint/2010/main" val="3620322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1716</Words>
  <Application>Microsoft Office PowerPoint</Application>
  <PresentationFormat>On-screen Show (4:3)</PresentationFormat>
  <Paragraphs>80</Paragraphs>
  <Slides>31</Slides>
  <Notes>3</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31</vt:i4>
      </vt:variant>
    </vt:vector>
  </HeadingPairs>
  <TitlesOfParts>
    <vt:vector size="38" baseType="lpstr">
      <vt:lpstr>Arial</vt:lpstr>
      <vt:lpstr>Calibri</vt:lpstr>
      <vt:lpstr>Office Theme</vt:lpstr>
      <vt:lpstr>1_Office Theme</vt:lpstr>
      <vt:lpstr>2_Office Theme</vt:lpstr>
      <vt:lpstr>3_Office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Oo, Samuel</dc:creator>
  <cp:lastModifiedBy>Oo, Samuel</cp:lastModifiedBy>
  <cp:revision>19</cp:revision>
  <dcterms:created xsi:type="dcterms:W3CDTF">2019-09-08T08:16:02Z</dcterms:created>
  <dcterms:modified xsi:type="dcterms:W3CDTF">2019-12-01T07:05:29Z</dcterms:modified>
</cp:coreProperties>
</file>