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9" autoAdjust="0"/>
    <p:restoredTop sz="82963" autoAdjust="0"/>
  </p:normalViewPr>
  <p:slideViewPr>
    <p:cSldViewPr snapToGrid="0">
      <p:cViewPr varScale="1">
        <p:scale>
          <a:sx n="78" d="100"/>
          <a:sy n="78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A4072-5222-41CD-9394-7B749150B7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CC5F5-7ACA-4BCE-91F3-4CEBF3B72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31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49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82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2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07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6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9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7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21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CC5F5-7ACA-4BCE-91F3-4CEBF3B725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65099-D08D-420E-8B29-11B7694DD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36123-FF9F-4206-BB18-6267E3E12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8994-2462-45DD-A1D6-5832807CC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F3CCF-1E73-4851-8963-91C892665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7C707-5C2E-43CA-9EA9-306EA61B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8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1E10-9282-4B73-ABA7-707A56620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A1162A-704A-409D-A942-B42F577D3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45CC5-DEBA-448A-9D96-43593E076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7825B-E739-4B13-94CC-AAB83865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3D1C1-2D5B-4AC1-AFEC-41B3B30E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8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FBB781-A4B1-4E8F-8DDC-30FD2ADEE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E2968-F985-4D9D-842A-50B83540A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717B3-D91F-4EFA-813B-3111ECC6F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ECF09-3C2B-4A89-8CA8-FAC23F586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0C2C9-D3BC-4BBA-9E58-8F21A9687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0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F42C-F41D-4158-9BEF-F9B2B81E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DCAE7-D66D-4B70-953E-7F7A34EA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4F560-F43A-44AD-8164-13987561B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D3D7-CED7-4835-BF42-4E451F6CE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02736-013B-4FDE-91FF-5218C372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6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F12D3-9A69-40E9-98E4-E5B08C33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F43DF-C88F-438E-8948-8FD207DE3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4AE1C-7174-44C8-8A8B-61DD7697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D7E5E-F241-402F-ACAB-9F98815B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F6204-9BE6-4824-86C6-05BDB75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58AC0-26DE-4337-878C-98C88A818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B797E-7190-4548-A5A2-DB5C77BDA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12A08-6836-4806-AB1E-5F753CA70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89339-A1D3-458A-B484-52E1370F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9D990-5F93-404E-B739-F16A4A7FC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3DC80-93A7-4D6C-B8E7-6037F29FB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3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4C100-EA96-440B-984C-E5FFC5F9C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195F1-EEAD-40AF-BEED-3D3CB1AE8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F22F7-8A7F-432A-9AB8-81D285FF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814F33-B30E-41D5-99A9-094A17547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44AB3-B7A9-439F-BC26-6955DF575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C53F9-164C-4754-ADEB-0E97EEF0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C13E54-4AC2-4F0F-90D5-2A7D8C356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630EC2-7903-4985-B80D-BA8EBDCDC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5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A6545-FC3B-46FC-BB0C-E99118C61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542844-C300-4AEB-A0D8-BD10DFB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17076C-DDF0-4F2D-BF53-A5E04B12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51562-52D0-443A-BD1C-87C3CDD1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96506-5995-43EF-A48B-A6E8D406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7E913-CB9E-4E8A-9BFE-DD109057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1864C-E19D-48C8-AAB4-E1F3E2330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0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FE18E-37D9-4A5F-B166-2368266C4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C7AA0-7851-4F17-BA79-226BAB40B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B5E6D-3533-4A74-8D47-7C08E337F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36F08-3AC8-4400-A18B-74B99616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EB7E2-5552-4191-9B9A-EA61A8FF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E5738-397D-4FD2-B847-EDFB159A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8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127D8-9F15-4BF4-9DA4-F432CB3F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90293-BA8E-40D7-98DE-962F3514F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5E73D-F1F7-41C0-BB68-75A5A34A5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AF0BE-167E-4E31-A0F8-402C7EA2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7C94B-0451-464D-9159-43D1F008F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D7D1A-1E8B-46FC-9860-357CD7CFB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1CF869-1C9A-4341-A133-D4CD0654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2E5AE-9814-4453-93A3-720C2D67B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6757D-E7D1-412F-99CF-51BC57815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B7900-C462-4999-A54F-305005EFA62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8B4A3-C051-4C4D-A5E7-5EF5D39DD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6CD97-93D2-4308-B138-E84514891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1C426-431B-49C1-9FB1-0A3D4358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BB400-AF22-49E8-A762-61B7CA91B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我要忍耐到何时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81D49-BE5E-4BE0-8979-2167C14A6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/>
              <a:t>雅各书</a:t>
            </a:r>
            <a:r>
              <a:rPr lang="en-US" altLang="zh-CN" b="1" dirty="0"/>
              <a:t>5</a:t>
            </a:r>
            <a:r>
              <a:rPr lang="zh-CN" altLang="en-US" b="1" dirty="0"/>
              <a:t>：</a:t>
            </a:r>
            <a:r>
              <a:rPr lang="en-US" altLang="zh-CN" b="1" dirty="0"/>
              <a:t>7</a:t>
            </a:r>
            <a:r>
              <a:rPr lang="zh-CN" altLang="en-US" b="1" dirty="0"/>
              <a:t>～</a:t>
            </a:r>
            <a:r>
              <a:rPr lang="en-US" altLang="zh-CN" b="1" dirty="0"/>
              <a:t>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5344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4BC67-15FA-4B06-92C1-4E51C00D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第三个</a:t>
            </a:r>
            <a:r>
              <a:rPr lang="en-US" altLang="zh-CN" b="1" dirty="0">
                <a:latin typeface="+mn-ea"/>
                <a:ea typeface="+mn-ea"/>
              </a:rPr>
              <a:t>“Behold"</a:t>
            </a:r>
            <a:r>
              <a:rPr lang="zh-CN" altLang="en-US" b="1" dirty="0">
                <a:latin typeface="+mn-ea"/>
                <a:ea typeface="+mn-ea"/>
              </a:rPr>
              <a:t>：忍耐的榜样</a:t>
            </a:r>
            <a:r>
              <a:rPr lang="en-US" altLang="zh-CN" b="1" dirty="0">
                <a:latin typeface="+mn-ea"/>
                <a:ea typeface="+mn-ea"/>
              </a:rPr>
              <a:t>(</a:t>
            </a:r>
            <a:r>
              <a:rPr lang="zh-CN" altLang="en-US" b="1" dirty="0">
                <a:latin typeface="+mn-ea"/>
                <a:ea typeface="+mn-ea"/>
              </a:rPr>
              <a:t>约伯</a:t>
            </a:r>
            <a:r>
              <a:rPr lang="en-US" altLang="zh-CN" b="1" dirty="0">
                <a:latin typeface="+mn-ea"/>
                <a:ea typeface="+mn-ea"/>
              </a:rPr>
              <a:t>)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EC82F-D3E6-4E60-BD0D-D5F59CE36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553" y="1184224"/>
            <a:ext cx="10902461" cy="5472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“</a:t>
            </a:r>
            <a:r>
              <a:rPr lang="en-US" altLang="zh-CN" sz="1800" b="1" dirty="0">
                <a:solidFill>
                  <a:srgbClr val="FF0000"/>
                </a:solidFill>
              </a:rPr>
              <a:t>11.</a:t>
            </a:r>
            <a:r>
              <a:rPr lang="zh-CN" altLang="en-US" sz="1800" b="1" dirty="0">
                <a:solidFill>
                  <a:srgbClr val="FF0000"/>
                </a:solidFill>
              </a:rPr>
              <a:t>（看哪）</a:t>
            </a:r>
            <a:r>
              <a:rPr lang="en-US" altLang="zh-CN" sz="1800" b="1" dirty="0">
                <a:solidFill>
                  <a:srgbClr val="FF0000"/>
                </a:solidFill>
              </a:rPr>
              <a:t> </a:t>
            </a:r>
            <a:r>
              <a:rPr lang="zh-CN" altLang="en-US" sz="1800" b="1" dirty="0">
                <a:solidFill>
                  <a:srgbClr val="FF0000"/>
                </a:solidFill>
              </a:rPr>
              <a:t>那先前忍耐的人，我们称他们是有福的，你们听见过约伯的忍耐，也知道主给他的结局，明显主是满心怜悯，大有慈悲。”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zh-CN" altLang="en-US" sz="3200" b="1" dirty="0"/>
              <a:t>为什么我们不会羡慕约伯的受苦</a:t>
            </a:r>
            <a:r>
              <a:rPr lang="en-US" altLang="zh-CN" sz="3200" b="1" dirty="0"/>
              <a:t>?</a:t>
            </a:r>
          </a:p>
          <a:p>
            <a:pPr lvl="1"/>
            <a:r>
              <a:rPr lang="zh-CN" altLang="en-US" sz="2800" b="1" dirty="0"/>
              <a:t>外部：破财、羞辱、指责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内部：痛苦、无助、无解</a:t>
            </a:r>
            <a:endParaRPr lang="en-US" altLang="zh-CN" sz="3200" b="1" dirty="0"/>
          </a:p>
          <a:p>
            <a:r>
              <a:rPr lang="zh-CN" altLang="en-US" sz="3200" b="1" dirty="0"/>
              <a:t>约伯的忍耐和结局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如何看到约伯的忍耐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结局：是</a:t>
            </a:r>
            <a:r>
              <a:rPr lang="zh-CN" altLang="en-US" sz="2800" b="1" dirty="0">
                <a:solidFill>
                  <a:srgbClr val="FF0000"/>
                </a:solidFill>
              </a:rPr>
              <a:t>“耶和华后来赐福给约伯比先前更多（伯</a:t>
            </a:r>
            <a:r>
              <a:rPr lang="en-US" altLang="zh-CN" sz="2800" b="1" dirty="0">
                <a:solidFill>
                  <a:srgbClr val="FF0000"/>
                </a:solidFill>
              </a:rPr>
              <a:t>42</a:t>
            </a:r>
            <a:r>
              <a:rPr lang="zh-CN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zh-CN" sz="2800" b="1" dirty="0">
                <a:solidFill>
                  <a:srgbClr val="FF0000"/>
                </a:solidFill>
              </a:rPr>
              <a:t>12</a:t>
            </a:r>
            <a:r>
              <a:rPr lang="zh-CN" altLang="en-US" sz="2800" b="1" dirty="0">
                <a:solidFill>
                  <a:srgbClr val="FF0000"/>
                </a:solidFill>
              </a:rPr>
              <a:t>）”</a:t>
            </a:r>
            <a:r>
              <a:rPr lang="zh-CN" altLang="en-US" sz="2800" b="1" dirty="0"/>
              <a:t>吗</a:t>
            </a:r>
            <a:r>
              <a:rPr lang="en-US" altLang="zh-CN" sz="2800" b="1" dirty="0"/>
              <a:t>?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b="1" dirty="0"/>
              <a:t>约伯的忍耐是为什么？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“为什么？” </a:t>
            </a:r>
            <a:r>
              <a:rPr lang="en-US" altLang="zh-CN" sz="2800" b="1" dirty="0" err="1"/>
              <a:t>v.s</a:t>
            </a:r>
            <a:r>
              <a:rPr lang="en-US" altLang="zh-CN" sz="2800" b="1" dirty="0"/>
              <a:t>. </a:t>
            </a:r>
            <a:r>
              <a:rPr lang="zh-CN" altLang="en-US" sz="2800" b="1" dirty="0"/>
              <a:t>“我的恩典够你用”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“知道主给他的结局”：不是财富的加增，是神亲自向他显现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 “明显主是满心怜悯，大有慈悲”：神的恩典是如此浩大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2391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AC54C-20D0-4A84-BDFA-C4FAD3D3B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781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忍耐中的起誓：起誓的试探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9769F-FB91-49CF-A743-9EC5E6C3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374"/>
            <a:ext cx="10515600" cy="546978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“</a:t>
            </a:r>
            <a:r>
              <a:rPr lang="en-US" altLang="zh-CN" sz="1800" b="1" dirty="0">
                <a:solidFill>
                  <a:srgbClr val="FF0000"/>
                </a:solidFill>
              </a:rPr>
              <a:t>12a. </a:t>
            </a:r>
            <a:r>
              <a:rPr lang="zh-CN" altLang="en-US" sz="1800" b="1" dirty="0">
                <a:solidFill>
                  <a:srgbClr val="FF0000"/>
                </a:solidFill>
              </a:rPr>
              <a:t>我的弟兄们，最要紧的是不可起誓。不可指着天起誓，也不可指着地起誓，无论何誓都不可起。”</a:t>
            </a:r>
            <a:endParaRPr lang="en-US" altLang="zh-CN" sz="1800" b="1" dirty="0">
              <a:solidFill>
                <a:srgbClr val="FF0000"/>
              </a:solidFill>
            </a:endParaRPr>
          </a:p>
          <a:p>
            <a:r>
              <a:rPr lang="zh-CN" altLang="en-US" sz="3200" b="1" dirty="0"/>
              <a:t>圣经中的起誓：不可反悔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神为亚伯拉罕对着自己起誓</a:t>
            </a:r>
            <a:r>
              <a:rPr lang="en-US" altLang="zh-CN" sz="2800" b="1" dirty="0"/>
              <a:t>—</a:t>
            </a:r>
            <a:r>
              <a:rPr lang="zh-CN" altLang="en-US" sz="2800" b="1" dirty="0"/>
              <a:t>创</a:t>
            </a:r>
            <a:r>
              <a:rPr lang="en-US" altLang="zh-CN" sz="2800" b="1" dirty="0"/>
              <a:t>22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16</a:t>
            </a:r>
            <a:r>
              <a:rPr lang="zh-CN" altLang="en-US" sz="2800" b="1" dirty="0"/>
              <a:t>～</a:t>
            </a:r>
            <a:r>
              <a:rPr lang="en-US" altLang="zh-CN" sz="2800" b="1" dirty="0"/>
              <a:t>18</a:t>
            </a:r>
          </a:p>
          <a:p>
            <a:pPr lvl="1"/>
            <a:r>
              <a:rPr lang="zh-CN" altLang="en-US" sz="2800" b="1" dirty="0"/>
              <a:t>探子为喇合向神起誓</a:t>
            </a:r>
            <a:r>
              <a:rPr lang="en-US" altLang="zh-CN" sz="2800" b="1" dirty="0"/>
              <a:t>—</a:t>
            </a:r>
            <a:r>
              <a:rPr lang="zh-CN" altLang="en-US" sz="2800" b="1" dirty="0"/>
              <a:t>书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12</a:t>
            </a:r>
          </a:p>
          <a:p>
            <a:r>
              <a:rPr lang="zh-CN" altLang="en-US" sz="3200" b="1" dirty="0"/>
              <a:t>在苦难和忍耐中用起誓与神交易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起誓不代表有信心， 反而是对神的不信任和埋怨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起假誓：对神的权柄挑战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不要让信心落在试探中</a:t>
            </a:r>
            <a:endParaRPr lang="en-US" altLang="zh-CN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989C22-C88F-41B5-AE5F-29AA54D879A5}"/>
              </a:ext>
            </a:extLst>
          </p:cNvPr>
          <p:cNvSpPr txBox="1"/>
          <p:nvPr/>
        </p:nvSpPr>
        <p:spPr>
          <a:xfrm>
            <a:off x="796856" y="1491076"/>
            <a:ext cx="101670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“（太</a:t>
            </a:r>
            <a:r>
              <a:rPr lang="en-US" altLang="zh-CN" sz="2800" b="1" dirty="0">
                <a:solidFill>
                  <a:srgbClr val="FF0000"/>
                </a:solidFill>
              </a:rPr>
              <a:t>5</a:t>
            </a:r>
            <a:r>
              <a:rPr lang="zh-CN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zh-CN" sz="2800" b="1" dirty="0">
                <a:solidFill>
                  <a:srgbClr val="FF0000"/>
                </a:solidFill>
              </a:rPr>
              <a:t>33</a:t>
            </a:r>
            <a:r>
              <a:rPr lang="zh-CN" altLang="en-US" sz="2800" b="1" dirty="0">
                <a:solidFill>
                  <a:srgbClr val="FF0000"/>
                </a:solidFill>
              </a:rPr>
              <a:t>～</a:t>
            </a:r>
            <a:r>
              <a:rPr lang="en-US" altLang="zh-CN" sz="2800" b="1" dirty="0">
                <a:solidFill>
                  <a:srgbClr val="FF0000"/>
                </a:solidFill>
              </a:rPr>
              <a:t>36</a:t>
            </a:r>
            <a:r>
              <a:rPr lang="zh-CN" altLang="en-US" sz="2800" b="1" dirty="0">
                <a:solidFill>
                  <a:srgbClr val="FF0000"/>
                </a:solidFill>
              </a:rPr>
              <a:t>）你们又听见有吩咐古人的话，说，不可背誓，所起的誓，总要向主谨守。 只是我告诉你们，什么誓都不可起，不可指着天起誓，因为天是神的座位。 不可指着地起誓，因为地是他的脚凳。也不可指着耶路撒冷起誓，因为耶路撒冷是大君的京城。 又不可指着你的头起誓，因为你不能使一根头发变黑变白了。”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A6CBC5-B1E6-4035-9AFA-383EC743D4B9}"/>
              </a:ext>
            </a:extLst>
          </p:cNvPr>
          <p:cNvSpPr txBox="1"/>
          <p:nvPr/>
        </p:nvSpPr>
        <p:spPr>
          <a:xfrm>
            <a:off x="1490856" y="2376837"/>
            <a:ext cx="99946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耶和华说，你既行了这事，不留下你的儿子，就是你独生的儿子，我便指着自己起誓说， 论福，我必赐大福给你。论子孙，我必叫你的子孙多起来，如同天上的星，海边的沙。你子孙必得着仇敌的城门，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</a:rPr>
              <a:t>并且地上万国都必因你的后裔得福，因为你听从了我的话。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2E6A05-8DCA-4F1F-A99F-705B004849D6}"/>
              </a:ext>
            </a:extLst>
          </p:cNvPr>
          <p:cNvSpPr txBox="1"/>
          <p:nvPr/>
        </p:nvSpPr>
        <p:spPr>
          <a:xfrm>
            <a:off x="1439623" y="2850033"/>
            <a:ext cx="9887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现在我既是恩待你们，求你们指着耶和华向我起誓，也要恩待我父家，并给我一个实在的证据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38F4DA-C54B-4E91-ACF6-A6D16D8F04D8}"/>
              </a:ext>
            </a:extLst>
          </p:cNvPr>
          <p:cNvSpPr txBox="1"/>
          <p:nvPr/>
        </p:nvSpPr>
        <p:spPr>
          <a:xfrm>
            <a:off x="1099626" y="1926205"/>
            <a:ext cx="976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人若向耶和华许愿或起誓，要约束自己，就不可食言，必要按口中所出的一切话行。（民</a:t>
            </a:r>
            <a:r>
              <a:rPr lang="en-US" altLang="zh-CN" sz="2800" b="1" dirty="0">
                <a:solidFill>
                  <a:srgbClr val="FF0000"/>
                </a:solidFill>
              </a:rPr>
              <a:t>30</a:t>
            </a:r>
            <a:r>
              <a:rPr lang="zh-CN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zh-CN" sz="2800" b="1" dirty="0">
                <a:solidFill>
                  <a:srgbClr val="FF0000"/>
                </a:solidFill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</a:rPr>
              <a:t>）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791F67-3869-45F9-80A3-347DDBC5DB3D}"/>
              </a:ext>
            </a:extLst>
          </p:cNvPr>
          <p:cNvSpPr txBox="1"/>
          <p:nvPr/>
        </p:nvSpPr>
        <p:spPr>
          <a:xfrm>
            <a:off x="1457784" y="4305955"/>
            <a:ext cx="8037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主说，天是我的座位，地是我的脚凳。（徒</a:t>
            </a:r>
            <a:r>
              <a:rPr lang="en-US" altLang="zh-CN" sz="2800" b="1" dirty="0">
                <a:solidFill>
                  <a:srgbClr val="FF0000"/>
                </a:solidFill>
              </a:rPr>
              <a:t>7</a:t>
            </a:r>
            <a:r>
              <a:rPr lang="zh-CN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zh-CN" sz="2800" b="1" dirty="0">
                <a:solidFill>
                  <a:srgbClr val="FF0000"/>
                </a:solidFill>
              </a:rPr>
              <a:t>49</a:t>
            </a:r>
            <a:r>
              <a:rPr lang="zh-CN" altLang="en-US" sz="2800" b="1" dirty="0">
                <a:solidFill>
                  <a:srgbClr val="FF0000"/>
                </a:solidFill>
              </a:rPr>
              <a:t>）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4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5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CF11-6A6D-4097-A058-2B09426E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183" y="256485"/>
            <a:ext cx="10822663" cy="911304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忍耐中的说谎：假见证的试探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33C1-AC46-4B80-9762-D5188F719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233"/>
            <a:ext cx="10515600" cy="500773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“</a:t>
            </a:r>
            <a:r>
              <a:rPr lang="en-US" altLang="zh-CN" sz="1800" b="1" dirty="0">
                <a:solidFill>
                  <a:srgbClr val="FF0000"/>
                </a:solidFill>
              </a:rPr>
              <a:t>12b. </a:t>
            </a:r>
            <a:r>
              <a:rPr lang="zh-CN" altLang="en-US" sz="1800" b="1" dirty="0">
                <a:solidFill>
                  <a:srgbClr val="FF0000"/>
                </a:solidFill>
              </a:rPr>
              <a:t>你们说话，是就说是，不是就说不是，免得你们落在审判之下。”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zh-CN" altLang="en-US" sz="3200" b="1" dirty="0"/>
              <a:t>用说谎代替忍耐：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口舌言语代表我们的心思意念</a:t>
            </a:r>
            <a:endParaRPr lang="en-US" altLang="zh-CN" sz="2800" b="1" dirty="0"/>
          </a:p>
          <a:p>
            <a:r>
              <a:rPr lang="zh-CN" altLang="en-US" sz="3200" b="1" dirty="0"/>
              <a:t>神不因我们的处境而放宽要求：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苦难中更要谨慎保守，及时的认罪悔改</a:t>
            </a:r>
            <a:endParaRPr lang="en-US" altLang="zh-CN" sz="2800" b="1" dirty="0"/>
          </a:p>
          <a:p>
            <a:r>
              <a:rPr lang="zh-CN" altLang="en-US" sz="3200" b="1" dirty="0"/>
              <a:t>我们说话做事要以敬畏神的心</a:t>
            </a:r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ECEC2-7320-4C8F-B423-B13DD5B54805}"/>
              </a:ext>
            </a:extLst>
          </p:cNvPr>
          <p:cNvSpPr txBox="1"/>
          <p:nvPr/>
        </p:nvSpPr>
        <p:spPr>
          <a:xfrm>
            <a:off x="867099" y="1954677"/>
            <a:ext cx="10739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你要保守你心，胜过保守一切。（或作你要切切保守你心）因为一生的果效，是由心发出。（箴</a:t>
            </a:r>
            <a:r>
              <a:rPr lang="en-US" altLang="zh-CN" sz="2800" b="1" dirty="0">
                <a:solidFill>
                  <a:srgbClr val="FF0000"/>
                </a:solidFill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zh-CN" sz="2800" b="1" dirty="0">
                <a:solidFill>
                  <a:srgbClr val="FF0000"/>
                </a:solidFill>
              </a:rPr>
              <a:t>23</a:t>
            </a:r>
            <a:r>
              <a:rPr lang="zh-CN" altLang="en-US" sz="2800" b="1" dirty="0">
                <a:solidFill>
                  <a:srgbClr val="FF0000"/>
                </a:solidFill>
              </a:rPr>
              <a:t>）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4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5C645-7897-4B7A-BD1C-8022F4A17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4088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馨香之气： 忍耐是基督的品格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1DAD5-8335-4A15-8B40-5CB3059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69233"/>
            <a:ext cx="11020865" cy="500773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当我们愿意交出主权后，练就忍耐的品格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当我们可以经过火的试炼，除去一切不属于神的渣滓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从被动的“忍受”到主动的“忍耐”</a:t>
            </a:r>
            <a:endParaRPr lang="en-US" altLang="zh-CN" sz="2800" b="1" dirty="0"/>
          </a:p>
          <a:p>
            <a:r>
              <a:rPr lang="zh-CN" altLang="en-US" sz="3200" b="1" dirty="0"/>
              <a:t>在忍耐中看到神是我们的帮助：秋雨春雨是神的恩典和怜悯</a:t>
            </a:r>
            <a:endParaRPr lang="en-US" altLang="zh-CN" sz="3200" b="1" dirty="0"/>
          </a:p>
          <a:p>
            <a:pPr lvl="1"/>
            <a:r>
              <a:rPr lang="zh-CN" altLang="en-US" b="1" dirty="0">
                <a:solidFill>
                  <a:srgbClr val="FF0000"/>
                </a:solidFill>
              </a:rPr>
              <a:t>你们所遇见的试探，无非是人所能受的。神是信实的，必不叫你们受试探过于所能受的。在受试探的时候，总要给你们开一条出路，叫你们能忍受得住。（林前</a:t>
            </a:r>
            <a:r>
              <a:rPr lang="en-US" altLang="zh-CN" b="1" dirty="0">
                <a:solidFill>
                  <a:srgbClr val="FF0000"/>
                </a:solidFill>
              </a:rPr>
              <a:t>10</a:t>
            </a:r>
            <a:r>
              <a:rPr lang="zh-CN" altLang="en-US" b="1" dirty="0">
                <a:solidFill>
                  <a:srgbClr val="FF0000"/>
                </a:solidFill>
              </a:rPr>
              <a:t>：</a:t>
            </a:r>
            <a:r>
              <a:rPr lang="en-US" altLang="zh-CN" b="1" dirty="0">
                <a:solidFill>
                  <a:srgbClr val="FF0000"/>
                </a:solidFill>
              </a:rPr>
              <a:t>13</a:t>
            </a:r>
            <a:r>
              <a:rPr lang="zh-CN" altLang="en-US" b="1" dirty="0">
                <a:solidFill>
                  <a:srgbClr val="FF0000"/>
                </a:solidFill>
              </a:rPr>
              <a:t>）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r>
              <a:rPr lang="zh-CN" altLang="en-US" sz="3200" b="1" dirty="0"/>
              <a:t>经过忍耐显出耶稣基督的芳香；加添我们的信心；更像主</a:t>
            </a:r>
            <a:endParaRPr lang="en-US" altLang="zh-CN" sz="3200" b="1" dirty="0"/>
          </a:p>
          <a:p>
            <a:r>
              <a:rPr lang="zh-CN" altLang="en-US" sz="3200" b="1" dirty="0"/>
              <a:t>主要借着忍耐等候，让成全完备，毫无却欠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6646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05F92-34F6-4988-A249-075A637B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559" y="157166"/>
            <a:ext cx="10579875" cy="686896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n-ea"/>
                <a:ea typeface="+mn-ea"/>
              </a:rPr>
              <a:t>什么是忍耐？</a:t>
            </a:r>
            <a:endParaRPr lang="en-US" sz="44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4EC41-3BAB-42FE-BBD6-82C37D8B0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452" y="900332"/>
            <a:ext cx="10185991" cy="5521569"/>
          </a:xfrm>
        </p:spPr>
        <p:txBody>
          <a:bodyPr anchor="t">
            <a:normAutofit/>
          </a:bodyPr>
          <a:lstStyle/>
          <a:p>
            <a:r>
              <a:rPr lang="zh-CN" altLang="en-US" sz="3200" b="1" dirty="0"/>
              <a:t>忍耐是一种（人生）经历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生活中的忍耐：人、事、物</a:t>
            </a:r>
            <a:endParaRPr lang="en-US" altLang="zh-CN" sz="2800" b="1" dirty="0"/>
          </a:p>
          <a:p>
            <a:r>
              <a:rPr lang="zh-CN" altLang="en-US" sz="3200" b="1" dirty="0"/>
              <a:t>忍耐是一种艺术</a:t>
            </a:r>
            <a:endParaRPr lang="en-US" altLang="zh-CN" sz="3200" b="1" dirty="0"/>
          </a:p>
          <a:p>
            <a:pPr lvl="1"/>
            <a:r>
              <a:rPr lang="zh-CN" altLang="en-US" sz="2800" b="1" dirty="0">
                <a:latin typeface="+mn-ea"/>
              </a:rPr>
              <a:t>寒山问拾得：“世间有人谤我、欺我、辱我、笑我、轻我、贱我、骗我</a:t>
            </a:r>
            <a:r>
              <a:rPr lang="en-US" altLang="zh-CN" sz="2800" b="1" dirty="0">
                <a:latin typeface="+mn-ea"/>
              </a:rPr>
              <a:t>,</a:t>
            </a:r>
            <a:r>
              <a:rPr lang="zh-CN" altLang="en-US" sz="2800" b="1" dirty="0">
                <a:latin typeface="+mn-ea"/>
              </a:rPr>
              <a:t>如何处置乎</a:t>
            </a:r>
            <a:r>
              <a:rPr lang="en-US" altLang="zh-CN" sz="2800" b="1" dirty="0">
                <a:latin typeface="+mn-ea"/>
              </a:rPr>
              <a:t>?”</a:t>
            </a:r>
            <a:r>
              <a:rPr lang="zh-CN" altLang="en-US" sz="2800" b="1" dirty="0">
                <a:latin typeface="+mn-ea"/>
              </a:rPr>
              <a:t>拾得曰：“忍他、让他、避他、由他、耐他、敬他、不要理他</a:t>
            </a:r>
            <a:r>
              <a:rPr lang="en-US" altLang="zh-CN" sz="2800" b="1" dirty="0">
                <a:latin typeface="+mn-ea"/>
              </a:rPr>
              <a:t>,</a:t>
            </a:r>
            <a:r>
              <a:rPr lang="zh-CN" altLang="en-US" sz="2800" b="1" dirty="0">
                <a:latin typeface="+mn-ea"/>
              </a:rPr>
              <a:t>再过几年你且看他</a:t>
            </a:r>
            <a:r>
              <a:rPr lang="en-US" altLang="zh-CN" sz="2800" b="1" dirty="0">
                <a:latin typeface="+mn-ea"/>
              </a:rPr>
              <a:t>.”</a:t>
            </a:r>
          </a:p>
          <a:p>
            <a:r>
              <a:rPr lang="zh-CN" altLang="en-US" sz="3200" b="1" dirty="0"/>
              <a:t>忍耐是一种智慧</a:t>
            </a:r>
            <a:endParaRPr lang="en-US" altLang="zh-CN" sz="3200" b="1" dirty="0"/>
          </a:p>
          <a:p>
            <a:pPr lvl="1"/>
            <a:r>
              <a:rPr lang="zh-CN" altLang="en-US" sz="2800" b="1" dirty="0">
                <a:latin typeface="+mn-ea"/>
              </a:rPr>
              <a:t>天降大任于斯人也，必先苦其心志，劳其筋骨，饿其体肤，空乏其身，行拂乱其所为，所以动心忍性，曾益其所不能。 （</a:t>
            </a:r>
            <a:r>
              <a:rPr lang="en-US" altLang="zh-CN" sz="2800" b="1" dirty="0">
                <a:latin typeface="+mn-ea"/>
              </a:rPr>
              <a:t>《</a:t>
            </a:r>
            <a:r>
              <a:rPr lang="zh-CN" altLang="en-US" sz="2800" b="1" dirty="0">
                <a:latin typeface="+mn-ea"/>
              </a:rPr>
              <a:t>孟子</a:t>
            </a:r>
            <a:r>
              <a:rPr lang="en-US" altLang="zh-CN" sz="2800" b="1" dirty="0">
                <a:latin typeface="+mn-ea"/>
              </a:rPr>
              <a:t>·</a:t>
            </a:r>
            <a:r>
              <a:rPr lang="zh-CN" altLang="en-US" sz="2800" b="1" dirty="0">
                <a:latin typeface="+mn-ea"/>
              </a:rPr>
              <a:t>告子下</a:t>
            </a:r>
            <a:r>
              <a:rPr lang="en-US" altLang="zh-CN" sz="2800" b="1" dirty="0">
                <a:latin typeface="+mn-ea"/>
              </a:rPr>
              <a:t>》</a:t>
            </a:r>
            <a:r>
              <a:rPr lang="zh-CN" altLang="en-US" sz="2800" b="1" dirty="0">
                <a:latin typeface="+mn-ea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22674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13F8-E471-42E1-8978-CAC02D2DE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经文（雅</a:t>
            </a:r>
            <a:r>
              <a:rPr lang="en-US" altLang="zh-CN" b="1" dirty="0">
                <a:latin typeface="+mn-ea"/>
                <a:ea typeface="+mn-ea"/>
              </a:rPr>
              <a:t>5</a:t>
            </a:r>
            <a:r>
              <a:rPr lang="zh-CN" altLang="en-US" b="1" dirty="0">
                <a:latin typeface="+mn-ea"/>
                <a:ea typeface="+mn-ea"/>
              </a:rPr>
              <a:t>：</a:t>
            </a:r>
            <a:r>
              <a:rPr lang="en-US" altLang="zh-CN" b="1" dirty="0">
                <a:latin typeface="+mn-ea"/>
                <a:ea typeface="+mn-ea"/>
              </a:rPr>
              <a:t>7</a:t>
            </a:r>
            <a:r>
              <a:rPr lang="zh-CN" altLang="en-US" b="1" dirty="0">
                <a:latin typeface="+mn-ea"/>
                <a:ea typeface="+mn-ea"/>
              </a:rPr>
              <a:t>～</a:t>
            </a:r>
            <a:r>
              <a:rPr lang="en-US" altLang="zh-CN" b="1" dirty="0">
                <a:latin typeface="+mn-ea"/>
                <a:ea typeface="+mn-ea"/>
              </a:rPr>
              <a:t>12</a:t>
            </a:r>
            <a:r>
              <a:rPr lang="zh-CN" altLang="en-US" b="1" dirty="0">
                <a:latin typeface="+mn-ea"/>
                <a:ea typeface="+mn-ea"/>
              </a:rPr>
              <a:t>）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4C630-7A2F-4D25-A84E-0F56526A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904754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7. </a:t>
            </a:r>
            <a:r>
              <a:rPr lang="zh-CN" altLang="en-US" sz="3200" b="1" dirty="0">
                <a:solidFill>
                  <a:srgbClr val="FF0000"/>
                </a:solidFill>
              </a:rPr>
              <a:t>弟兄们哪，你们要忍耐直到主来。看哪，农夫忍耐等候地里宝贵的出产，直到得了秋雨春雨。</a:t>
            </a:r>
            <a:r>
              <a:rPr lang="en-US" altLang="zh-CN" sz="3200" b="1" dirty="0">
                <a:solidFill>
                  <a:srgbClr val="FF0000"/>
                </a:solidFill>
              </a:rPr>
              <a:t>8.</a:t>
            </a:r>
            <a:r>
              <a:rPr lang="zh-CN" altLang="en-US" sz="3200" b="1" dirty="0">
                <a:solidFill>
                  <a:srgbClr val="FF0000"/>
                </a:solidFill>
              </a:rPr>
              <a:t> 你们也当忍耐，坚固你们的心。因为主来的日子近了。</a:t>
            </a:r>
            <a:r>
              <a:rPr lang="en-US" altLang="zh-CN" sz="3200" b="1" dirty="0">
                <a:solidFill>
                  <a:srgbClr val="FF0000"/>
                </a:solidFill>
              </a:rPr>
              <a:t>9.</a:t>
            </a:r>
            <a:r>
              <a:rPr lang="zh-CN" altLang="en-US" sz="3200" b="1" dirty="0">
                <a:solidFill>
                  <a:srgbClr val="FF0000"/>
                </a:solidFill>
              </a:rPr>
              <a:t> 弟兄们，你们不要彼此埋怨，免得受审判。看哪，审判的主站在门前了。</a:t>
            </a:r>
            <a:r>
              <a:rPr lang="en-US" altLang="zh-CN" sz="3200" b="1" dirty="0">
                <a:solidFill>
                  <a:srgbClr val="FF0000"/>
                </a:solidFill>
              </a:rPr>
              <a:t>10.</a:t>
            </a:r>
            <a:r>
              <a:rPr lang="zh-CN" altLang="en-US" sz="3200" b="1" dirty="0">
                <a:solidFill>
                  <a:srgbClr val="FF0000"/>
                </a:solidFill>
              </a:rPr>
              <a:t> 弟兄们，你们要把那先前奉主名说话的众先知，当作能受苦能忍耐的榜样。</a:t>
            </a:r>
            <a:r>
              <a:rPr lang="en-US" altLang="zh-CN" sz="3200" b="1" dirty="0">
                <a:solidFill>
                  <a:srgbClr val="FF0000"/>
                </a:solidFill>
              </a:rPr>
              <a:t>11.</a:t>
            </a:r>
            <a:r>
              <a:rPr lang="zh-CN" altLang="en-US" sz="3200" b="1" dirty="0">
                <a:solidFill>
                  <a:srgbClr val="FF0000"/>
                </a:solidFill>
              </a:rPr>
              <a:t> 那先前忍耐的人，我们称他们是有福的，你们听见过约伯的忍耐，也知道主给他的结局，明显主是满心怜悯，大有慈悲。</a:t>
            </a:r>
            <a:r>
              <a:rPr lang="en-US" altLang="zh-CN" sz="3200" b="1" dirty="0">
                <a:solidFill>
                  <a:srgbClr val="FF0000"/>
                </a:solidFill>
              </a:rPr>
              <a:t>12.</a:t>
            </a:r>
            <a:r>
              <a:rPr lang="zh-CN" altLang="en-US" sz="3200" b="1" dirty="0">
                <a:solidFill>
                  <a:srgbClr val="FF0000"/>
                </a:solidFill>
              </a:rPr>
              <a:t> 我的弟兄们，最要紧的是不可起誓。不可指着天起誓，也不可指着地起誓，无论何誓都不可起。你们说话，是就说是，不是就说不是，免得你们落在审判之下。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B090-4AB4-4B0A-B144-169874C22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7577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主题大纲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1A235-8E12-4B0E-B565-CD5D98AF3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1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忍耐是为了主（</a:t>
            </a:r>
            <a:r>
              <a:rPr lang="en-US" altLang="zh-CN" sz="3200" b="1" dirty="0"/>
              <a:t>7a</a:t>
            </a:r>
            <a:r>
              <a:rPr lang="zh-CN" altLang="en-US" sz="3200" b="1" dirty="0"/>
              <a:t>）</a:t>
            </a:r>
            <a:endParaRPr lang="en-US" altLang="zh-CN" sz="3200" b="1" dirty="0"/>
          </a:p>
          <a:p>
            <a:r>
              <a:rPr lang="zh-CN" altLang="en-US" sz="3200" b="1" dirty="0"/>
              <a:t>从三个</a:t>
            </a:r>
            <a:r>
              <a:rPr lang="en-US" altLang="zh-CN" sz="3200" b="1" dirty="0"/>
              <a:t>“Behold”</a:t>
            </a:r>
            <a:r>
              <a:rPr lang="zh-CN" altLang="en-US" sz="3200" b="1" dirty="0"/>
              <a:t>看忍耐 </a:t>
            </a:r>
            <a:r>
              <a:rPr lang="en-US" altLang="zh-CN" sz="3200" b="1" dirty="0"/>
              <a:t>(7b~11)</a:t>
            </a:r>
            <a:r>
              <a:rPr lang="zh-CN" altLang="en-US" sz="3200" b="1" dirty="0"/>
              <a:t>：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忍耐的比喻：从农夫的比喻看忍耐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忍耐中的破口：没有忍耐所带来的后果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忍耐的榜样：效法古圣成功的忍耐</a:t>
            </a:r>
            <a:endParaRPr lang="en-US" altLang="zh-CN" sz="2800" b="1" dirty="0"/>
          </a:p>
          <a:p>
            <a:r>
              <a:rPr lang="zh-CN" altLang="en-US" sz="3200" b="1" dirty="0"/>
              <a:t>在忍耐中保守心思意念</a:t>
            </a:r>
            <a:r>
              <a:rPr lang="en-US" altLang="zh-CN" sz="3200" b="1" dirty="0"/>
              <a:t>(12)</a:t>
            </a:r>
            <a:r>
              <a:rPr lang="zh-CN" altLang="en-US" sz="3200" b="1" dirty="0"/>
              <a:t>：假起誓和假见证的危害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1976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8A69-A7E5-4C05-9DD2-1E54C0AF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5" y="436563"/>
            <a:ext cx="10515600" cy="720725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+mn-ea"/>
                <a:ea typeface="+mn-ea"/>
              </a:rPr>
              <a:t>忍耐是为了主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CA0BA-318B-46A2-84C3-4204A3653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4242"/>
            <a:ext cx="10515600" cy="5246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b="1" dirty="0">
                <a:solidFill>
                  <a:srgbClr val="FF0000"/>
                </a:solidFill>
              </a:rPr>
              <a:t>“7a. </a:t>
            </a:r>
            <a:r>
              <a:rPr lang="zh-CN" altLang="en-US" sz="1800" b="1" dirty="0">
                <a:solidFill>
                  <a:srgbClr val="FF0000"/>
                </a:solidFill>
              </a:rPr>
              <a:t>弟兄们哪，你们要忍耐直到主来</a:t>
            </a:r>
            <a:r>
              <a:rPr lang="en-US" altLang="zh-CN" sz="1800" b="1" dirty="0">
                <a:solidFill>
                  <a:srgbClr val="FF0000"/>
                </a:solidFill>
              </a:rPr>
              <a:t>"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en-US" altLang="zh-CN" sz="3200" b="1" dirty="0"/>
              <a:t>Therefore</a:t>
            </a:r>
            <a:r>
              <a:rPr lang="zh-CN" altLang="en-US" sz="3200" b="1" dirty="0"/>
              <a:t>是个连接词</a:t>
            </a:r>
            <a:endParaRPr lang="en-US" altLang="zh-CN" sz="3200" b="1" dirty="0"/>
          </a:p>
          <a:p>
            <a:r>
              <a:rPr lang="zh-CN" altLang="en-US" sz="3200" b="1" dirty="0"/>
              <a:t>“弟兄们”：</a:t>
            </a:r>
            <a:r>
              <a:rPr lang="zh-CN" altLang="en-US" sz="2800" b="1" dirty="0"/>
              <a:t>主对基督徒的命令</a:t>
            </a:r>
            <a:endParaRPr lang="en-US" altLang="zh-CN" sz="2800" b="1" dirty="0"/>
          </a:p>
          <a:p>
            <a:r>
              <a:rPr lang="zh-CN" altLang="en-US" sz="3200" b="1" dirty="0"/>
              <a:t>忍耐等候是必须的：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忍耐等候是对着当时和今时教会和圣徒的光景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忍耐等候不是短暂的： “直到”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忍耐等候的目的： “主来”</a:t>
            </a:r>
            <a:endParaRPr lang="en-US" altLang="zh-CN" sz="2800" b="1" dirty="0"/>
          </a:p>
          <a:p>
            <a:r>
              <a:rPr lang="zh-CN" altLang="en-US" sz="3200" b="1" dirty="0"/>
              <a:t>定睛在“我”就无法忍耐：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以“我”为中心的忍耐没有出路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三个“看哪”（</a:t>
            </a:r>
            <a:r>
              <a:rPr lang="en-US" altLang="zh-CN" sz="2800" b="1" dirty="0"/>
              <a:t>Behold</a:t>
            </a:r>
            <a:r>
              <a:rPr lang="zh-CN" altLang="en-US" sz="2800" b="1" dirty="0"/>
              <a:t>）：眼光离开“我”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325529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9BC81-992A-4BDD-94EA-81177E66A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191" y="380116"/>
            <a:ext cx="10515600" cy="720022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+mn-ea"/>
                <a:ea typeface="+mn-ea"/>
              </a:rPr>
              <a:t>第一个</a:t>
            </a:r>
            <a:r>
              <a:rPr lang="en-US" altLang="zh-CN" b="1" dirty="0">
                <a:latin typeface="+mn-ea"/>
                <a:ea typeface="+mn-ea"/>
              </a:rPr>
              <a:t>“Behold”</a:t>
            </a:r>
            <a:r>
              <a:rPr lang="zh-CN" altLang="en-US" b="1" dirty="0">
                <a:latin typeface="+mn-ea"/>
                <a:ea typeface="+mn-ea"/>
              </a:rPr>
              <a:t> </a:t>
            </a:r>
            <a:r>
              <a:rPr lang="en-US" altLang="zh-CN" b="1" dirty="0">
                <a:latin typeface="+mn-ea"/>
                <a:ea typeface="+mn-ea"/>
              </a:rPr>
              <a:t>:</a:t>
            </a:r>
            <a:r>
              <a:rPr lang="zh-CN" altLang="en-US" b="1" dirty="0">
                <a:latin typeface="+mn-ea"/>
                <a:ea typeface="+mn-ea"/>
              </a:rPr>
              <a:t>从农夫的比喻看忍耐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D83ED-71F5-4203-9AA6-F530E483B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233"/>
            <a:ext cx="10515600" cy="5502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“7b. </a:t>
            </a:r>
            <a:r>
              <a:rPr lang="zh-CN" altLang="en-US" sz="1800" b="1" dirty="0">
                <a:solidFill>
                  <a:srgbClr val="FF0000"/>
                </a:solidFill>
              </a:rPr>
              <a:t>看哪，农夫忍耐等候地里宝贵的出产，直到得了秋雨春雨。</a:t>
            </a:r>
            <a:r>
              <a:rPr lang="en-US" sz="1800" b="1" dirty="0">
                <a:solidFill>
                  <a:srgbClr val="FF0000"/>
                </a:solidFill>
              </a:rPr>
              <a:t>”</a:t>
            </a:r>
          </a:p>
          <a:p>
            <a:r>
              <a:rPr lang="zh-CN" altLang="en-US" sz="3200" b="1" dirty="0"/>
              <a:t>把种撒下去的时候就有盼望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每一粒种子就是一颗盼望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神对我们有盼望，祂因此忍耐</a:t>
            </a:r>
            <a:endParaRPr lang="en-US" altLang="zh-CN" sz="2800" b="1" dirty="0"/>
          </a:p>
          <a:p>
            <a:r>
              <a:rPr lang="zh-CN" altLang="en-US" sz="3200" b="1" dirty="0"/>
              <a:t>在等待的日子也有信心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信心成长的过程：主对我们有信心，让我们对主有信心</a:t>
            </a:r>
            <a:endParaRPr lang="en-US" altLang="zh-CN" sz="2800" b="1" dirty="0"/>
          </a:p>
          <a:p>
            <a:r>
              <a:rPr lang="zh-CN" altLang="en-US" sz="3200" b="1" dirty="0"/>
              <a:t>神借“秋雨春雨”帮助坚固信心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“秋雨春雨”从天上来， 不是人手所能成的：神的工作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“秋雨春雨”： 神的怜悯与恩典，借此认识神自己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神看重忍耐的过程：从种子到果实生命成长的过程</a:t>
            </a:r>
            <a:endParaRPr lang="en-US" altLang="zh-CN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7220F6-5800-4577-A3D6-F565C76BE65A}"/>
              </a:ext>
            </a:extLst>
          </p:cNvPr>
          <p:cNvSpPr txBox="1"/>
          <p:nvPr/>
        </p:nvSpPr>
        <p:spPr>
          <a:xfrm>
            <a:off x="1488897" y="3924101"/>
            <a:ext cx="9362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你也要记念耶和华你的神在旷野引导你这四十年，是要苦炼你，试验你，要知道你心内如何，肯守他的诫命不肯。（申</a:t>
            </a:r>
            <a:r>
              <a:rPr lang="en-US" altLang="zh-CN" sz="2400" b="1" dirty="0">
                <a:solidFill>
                  <a:srgbClr val="FF0000"/>
                </a:solidFill>
              </a:rPr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：</a:t>
            </a:r>
            <a:r>
              <a:rPr lang="en-US" altLang="zh-CN" sz="2400" b="1" dirty="0">
                <a:solidFill>
                  <a:srgbClr val="FF0000"/>
                </a:solidFill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</a:rPr>
              <a:t>）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48A74D-5AEE-4139-B7A2-44D529EDDFF2}"/>
              </a:ext>
            </a:extLst>
          </p:cNvPr>
          <p:cNvSpPr txBox="1"/>
          <p:nvPr/>
        </p:nvSpPr>
        <p:spPr>
          <a:xfrm>
            <a:off x="1587246" y="5331658"/>
            <a:ext cx="949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他必降临，像雨降在已割的草地上，如甘霖滋润田地。（诗</a:t>
            </a:r>
            <a:r>
              <a:rPr lang="en-US" altLang="zh-CN" sz="2400" b="1" dirty="0">
                <a:solidFill>
                  <a:srgbClr val="FF0000"/>
                </a:solidFill>
              </a:rPr>
              <a:t>72</a:t>
            </a:r>
            <a:r>
              <a:rPr lang="zh-CN" altLang="en-US" sz="2400" b="1" dirty="0">
                <a:solidFill>
                  <a:srgbClr val="FF0000"/>
                </a:solidFill>
              </a:rPr>
              <a:t>：</a:t>
            </a:r>
            <a:r>
              <a:rPr lang="en-US" altLang="zh-CN" sz="2400" b="1" dirty="0">
                <a:solidFill>
                  <a:srgbClr val="FF0000"/>
                </a:solidFill>
              </a:rPr>
              <a:t>6</a:t>
            </a:r>
            <a:r>
              <a:rPr lang="zh-CN" altLang="en-US" sz="2400" b="1" dirty="0">
                <a:solidFill>
                  <a:srgbClr val="FF0000"/>
                </a:solidFill>
              </a:rPr>
              <a:t>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7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4" grpId="1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A0893-2578-4DAF-9B81-C62D82734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03" y="779264"/>
            <a:ext cx="10515600" cy="5518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“</a:t>
            </a:r>
            <a:r>
              <a:rPr lang="en-US" altLang="zh-CN" sz="1800" b="1" dirty="0">
                <a:solidFill>
                  <a:srgbClr val="FF0000"/>
                </a:solidFill>
              </a:rPr>
              <a:t>8. </a:t>
            </a:r>
            <a:r>
              <a:rPr lang="zh-CN" altLang="en-US" sz="1800" b="1" dirty="0">
                <a:solidFill>
                  <a:srgbClr val="FF0000"/>
                </a:solidFill>
              </a:rPr>
              <a:t>你们也当忍耐，坚固你们的心。因为主来的日子近了。”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zh-CN" altLang="en-US" sz="3200" b="1" dirty="0"/>
              <a:t>我们现今正处在需要忍耐等候的时代</a:t>
            </a:r>
            <a:r>
              <a:rPr lang="en-US" altLang="zh-CN" sz="3200" b="1" dirty="0"/>
              <a:t>: </a:t>
            </a:r>
          </a:p>
          <a:p>
            <a:pPr lvl="1"/>
            <a:r>
              <a:rPr lang="en-US" altLang="zh-CN" sz="2800" b="1" dirty="0"/>
              <a:t>“</a:t>
            </a:r>
            <a:r>
              <a:rPr lang="zh-CN" altLang="en-US" sz="2800" b="1" dirty="0"/>
              <a:t>你们也当忍耐</a:t>
            </a:r>
            <a:r>
              <a:rPr lang="en-US" altLang="zh-CN" sz="2800" b="1" dirty="0"/>
              <a:t>”</a:t>
            </a:r>
            <a:r>
              <a:rPr lang="zh-CN" altLang="en-US" sz="2800" b="1" dirty="0"/>
              <a:t>：圣灵的工作</a:t>
            </a:r>
            <a:endParaRPr lang="en-US" altLang="zh-CN" sz="2800" b="1" dirty="0"/>
          </a:p>
          <a:p>
            <a:pPr lvl="1"/>
            <a:r>
              <a:rPr lang="en-US" altLang="zh-CN" sz="2800" b="1" dirty="0"/>
              <a:t>“</a:t>
            </a:r>
            <a:r>
              <a:rPr lang="zh-CN" altLang="en-US" sz="2800" b="1" dirty="0"/>
              <a:t>坚固你们的心</a:t>
            </a:r>
            <a:r>
              <a:rPr lang="en-US" altLang="zh-CN" sz="2800" b="1" dirty="0"/>
              <a:t>”</a:t>
            </a:r>
            <a:r>
              <a:rPr lang="zh-CN" altLang="en-US" sz="2800" b="1" dirty="0"/>
              <a:t>：父神的恩典</a:t>
            </a:r>
            <a:endParaRPr lang="en-US" altLang="zh-CN" sz="2800" b="1" dirty="0"/>
          </a:p>
          <a:p>
            <a:r>
              <a:rPr lang="zh-CN" altLang="en-US" sz="3200" b="1" dirty="0"/>
              <a:t>主给我们的安慰是“主来的日子近了”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忍耐的目的是得着主：主向我们显现重过帮我们解决苦难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每当我们信心成熟了一点，就离主更近了一点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418732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15F2-8259-469D-9F96-63AC5792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5013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第二个</a:t>
            </a:r>
            <a:r>
              <a:rPr lang="en-US" altLang="zh-CN" b="1" dirty="0">
                <a:latin typeface="+mn-ea"/>
                <a:ea typeface="+mn-ea"/>
              </a:rPr>
              <a:t>“Behold"</a:t>
            </a:r>
            <a:r>
              <a:rPr lang="zh-CN" altLang="en-US" b="1" dirty="0">
                <a:latin typeface="+mn-ea"/>
                <a:ea typeface="+mn-ea"/>
              </a:rPr>
              <a:t>：忍耐中的破口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78680-5EA0-4211-82CC-B59D0C148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4243"/>
            <a:ext cx="10515600" cy="537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“9. </a:t>
            </a:r>
            <a:r>
              <a:rPr lang="zh-CN" altLang="en-US" sz="1800" b="1" dirty="0">
                <a:solidFill>
                  <a:srgbClr val="FF0000"/>
                </a:solidFill>
              </a:rPr>
              <a:t>弟兄们，你们不要彼此埋怨，免得受审判。看哪，审判的主站在门前了。</a:t>
            </a:r>
            <a:r>
              <a:rPr lang="en-US" sz="1800" b="1" dirty="0">
                <a:solidFill>
                  <a:srgbClr val="FF0000"/>
                </a:solidFill>
              </a:rPr>
              <a:t>”</a:t>
            </a:r>
          </a:p>
          <a:p>
            <a:r>
              <a:rPr lang="zh-CN" altLang="en-US" sz="3200" b="1" dirty="0"/>
              <a:t>人落在试探和苦难中的光景</a:t>
            </a:r>
            <a:r>
              <a:rPr lang="en-US" altLang="zh-CN" sz="3200" b="1" dirty="0"/>
              <a:t>:</a:t>
            </a:r>
            <a:endParaRPr lang="en-US" altLang="zh-TW" sz="3200" b="1" dirty="0"/>
          </a:p>
          <a:p>
            <a:pPr lvl="1"/>
            <a:r>
              <a:rPr lang="zh-CN" altLang="en-US" sz="2800" b="1" dirty="0"/>
              <a:t>彼此：相互影响，都是你的错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埋怨：</a:t>
            </a:r>
            <a:r>
              <a:rPr lang="zh-TW" altLang="en-US" sz="2800" b="1" dirty="0"/>
              <a:t> </a:t>
            </a:r>
            <a:r>
              <a:rPr lang="zh-CN" altLang="en-US" sz="2800" b="1" dirty="0"/>
              <a:t>叹息、呻吟、诉苦、心胸狭窄</a:t>
            </a:r>
            <a:endParaRPr lang="en-US" altLang="zh-CN" sz="2800" b="1" dirty="0"/>
          </a:p>
          <a:p>
            <a:r>
              <a:rPr lang="zh-CN" altLang="en-US" sz="3200" b="1" dirty="0"/>
              <a:t>彼此埋怨会让主的身体受损</a:t>
            </a:r>
            <a:r>
              <a:rPr lang="en-US" altLang="zh-CN" sz="3200" b="1" dirty="0"/>
              <a:t>,</a:t>
            </a:r>
            <a:r>
              <a:rPr lang="zh-CN" altLang="en-US" sz="3200" b="1" dirty="0"/>
              <a:t>从而落入“受审判”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彼此埋怨就是彼此审判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彼此埋怨，挑动双方的血气</a:t>
            </a:r>
            <a:endParaRPr lang="en-US" altLang="zh-CN" sz="2800" b="1" dirty="0"/>
          </a:p>
          <a:p>
            <a:r>
              <a:rPr lang="zh-CN" altLang="en-US" sz="3200" b="1" dirty="0"/>
              <a:t>审判的主就在门口</a:t>
            </a:r>
            <a:endParaRPr lang="en-US" altLang="zh-CN" sz="3200" b="1" dirty="0"/>
          </a:p>
          <a:p>
            <a:pPr lvl="1"/>
            <a:r>
              <a:rPr lang="zh-CN" altLang="en-US" sz="2800" b="1" dirty="0">
                <a:solidFill>
                  <a:srgbClr val="FF0000"/>
                </a:solidFill>
              </a:rPr>
              <a:t>“</a:t>
            </a:r>
            <a:r>
              <a:rPr lang="zh-CN" altLang="en-US" b="1" dirty="0">
                <a:solidFill>
                  <a:srgbClr val="FF0000"/>
                </a:solidFill>
              </a:rPr>
              <a:t>人若批评</a:t>
            </a:r>
            <a:r>
              <a:rPr lang="en-US" altLang="zh-CN" b="1" dirty="0"/>
              <a:t>(</a:t>
            </a:r>
            <a:r>
              <a:rPr lang="zh-CN" altLang="en-US" b="1" dirty="0"/>
              <a:t>毁谤</a:t>
            </a:r>
            <a:r>
              <a:rPr lang="en-US" altLang="zh-CN" b="1" dirty="0"/>
              <a:t>)</a:t>
            </a:r>
            <a:r>
              <a:rPr lang="zh-CN" altLang="en-US" b="1" dirty="0">
                <a:solidFill>
                  <a:srgbClr val="FF0000"/>
                </a:solidFill>
              </a:rPr>
              <a:t>弟兄，论断</a:t>
            </a:r>
            <a:r>
              <a:rPr lang="en-US" altLang="zh-CN" b="1" dirty="0"/>
              <a:t>(</a:t>
            </a:r>
            <a:r>
              <a:rPr lang="zh-CN" altLang="en-US" b="1" dirty="0"/>
              <a:t>攻击</a:t>
            </a:r>
            <a:r>
              <a:rPr lang="en-US" altLang="zh-CN" b="1" dirty="0"/>
              <a:t>)</a:t>
            </a:r>
            <a:r>
              <a:rPr lang="zh-CN" altLang="en-US" b="1" dirty="0">
                <a:solidFill>
                  <a:srgbClr val="FF0000"/>
                </a:solidFill>
              </a:rPr>
              <a:t>弟兄，就是批评</a:t>
            </a:r>
            <a:r>
              <a:rPr lang="en-US" altLang="zh-CN" b="1" dirty="0"/>
              <a:t>(</a:t>
            </a:r>
            <a:r>
              <a:rPr lang="zh-CN" altLang="en-US" b="1" dirty="0"/>
              <a:t>毁谤</a:t>
            </a:r>
            <a:r>
              <a:rPr lang="en-US" altLang="zh-CN" b="1" dirty="0"/>
              <a:t>)</a:t>
            </a:r>
            <a:r>
              <a:rPr lang="zh-CN" altLang="en-US" b="1" dirty="0">
                <a:solidFill>
                  <a:srgbClr val="FF0000"/>
                </a:solidFill>
              </a:rPr>
              <a:t>律法，论断</a:t>
            </a:r>
            <a:r>
              <a:rPr lang="en-US" altLang="zh-CN" b="1" dirty="0"/>
              <a:t>(</a:t>
            </a:r>
            <a:r>
              <a:rPr lang="zh-CN" altLang="en-US" b="1" dirty="0"/>
              <a:t>攻击</a:t>
            </a:r>
            <a:r>
              <a:rPr lang="en-US" altLang="zh-CN" b="1" dirty="0"/>
              <a:t>)</a:t>
            </a:r>
            <a:r>
              <a:rPr lang="zh-CN" altLang="en-US" b="1" dirty="0">
                <a:solidFill>
                  <a:srgbClr val="FF0000"/>
                </a:solidFill>
              </a:rPr>
              <a:t>律法。你若论断律法，就不是遵行律法，乃是判断人的。（雅</a:t>
            </a:r>
            <a:r>
              <a:rPr lang="en-US" altLang="zh-CN" b="1" dirty="0">
                <a:solidFill>
                  <a:srgbClr val="FF0000"/>
                </a:solidFill>
              </a:rPr>
              <a:t>4:11</a:t>
            </a:r>
            <a:r>
              <a:rPr lang="zh-CN" altLang="en-US" b="1" dirty="0">
                <a:solidFill>
                  <a:srgbClr val="FF0000"/>
                </a:solidFill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</a:rPr>
              <a:t>”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lvl="1"/>
            <a:r>
              <a:rPr lang="zh-CN" altLang="en-US" sz="2800" b="1" dirty="0"/>
              <a:t>“轻看”神的权柄必遭审判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55549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3FF94-B280-4215-846F-F623829D0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299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第三个</a:t>
            </a:r>
            <a:r>
              <a:rPr lang="en-US" altLang="zh-CN" b="1" dirty="0">
                <a:latin typeface="+mn-ea"/>
                <a:ea typeface="+mn-ea"/>
              </a:rPr>
              <a:t>“Behold"</a:t>
            </a:r>
            <a:r>
              <a:rPr lang="zh-CN" altLang="en-US" b="1" dirty="0">
                <a:latin typeface="+mn-ea"/>
                <a:ea typeface="+mn-ea"/>
              </a:rPr>
              <a:t>：忍耐的榜样</a:t>
            </a:r>
            <a:r>
              <a:rPr lang="en-US" altLang="zh-CN" b="1" dirty="0">
                <a:latin typeface="+mn-ea"/>
                <a:ea typeface="+mn-ea"/>
              </a:rPr>
              <a:t>(</a:t>
            </a:r>
            <a:r>
              <a:rPr lang="zh-CN" altLang="en-US" b="1" dirty="0">
                <a:latin typeface="+mn-ea"/>
                <a:ea typeface="+mn-ea"/>
              </a:rPr>
              <a:t>众先知</a:t>
            </a:r>
            <a:r>
              <a:rPr lang="en-US" altLang="zh-CN" b="1" dirty="0">
                <a:latin typeface="+mn-ea"/>
                <a:ea typeface="+mn-ea"/>
              </a:rPr>
              <a:t>)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013E4-A75E-4ED3-823C-2A9711BCE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262"/>
            <a:ext cx="10515600" cy="50527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FF0000"/>
                </a:solidFill>
              </a:rPr>
              <a:t>“</a:t>
            </a:r>
            <a:r>
              <a:rPr lang="en-US" altLang="zh-CN" sz="1800" b="1" dirty="0">
                <a:solidFill>
                  <a:srgbClr val="FF0000"/>
                </a:solidFill>
              </a:rPr>
              <a:t>10. </a:t>
            </a:r>
            <a:r>
              <a:rPr lang="zh-CN" altLang="en-US" sz="1800" b="1" dirty="0">
                <a:solidFill>
                  <a:srgbClr val="FF0000"/>
                </a:solidFill>
              </a:rPr>
              <a:t>弟兄们，你们要把那先前奉主名说话的众先知，当作能受苦能忍耐的榜样。”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zh-CN" altLang="en-US" sz="3200" b="1" dirty="0"/>
              <a:t>神为我们设立的榜样</a:t>
            </a:r>
            <a:r>
              <a:rPr lang="en-US" altLang="zh-CN" sz="3200" b="1" dirty="0"/>
              <a:t>:</a:t>
            </a:r>
            <a:r>
              <a:rPr lang="zh-CN" altLang="en-US" sz="3200" b="1" dirty="0"/>
              <a:t>众先知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我们羡慕先知的特权：他们与神的交通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我们羡慕先知的地位：主所给与的应许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我们羡慕先知的能力：主给神迹和能力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我们羡慕先知的恩赐：解开话语的权柄</a:t>
            </a:r>
            <a:endParaRPr lang="en-US" sz="2800" b="1" dirty="0"/>
          </a:p>
          <a:p>
            <a:r>
              <a:rPr lang="zh-CN" altLang="en-US" sz="3200" b="1" dirty="0"/>
              <a:t>羡慕先知的受苦与忍耐，因为他们被主使用和纪念</a:t>
            </a:r>
            <a:endParaRPr lang="en-US" altLang="zh-CN" sz="3200" b="1" dirty="0"/>
          </a:p>
          <a:p>
            <a:pPr lvl="1"/>
            <a:r>
              <a:rPr lang="zh-CN" altLang="en-US" sz="2800" b="1" dirty="0"/>
              <a:t>以利亚躲避旷野、但以理在狮子坑、耶利米被大逼迫、何西阿“悲惨”婚姻</a:t>
            </a:r>
            <a:endParaRPr lang="en-US" altLang="zh-CN" sz="2800" b="1" dirty="0"/>
          </a:p>
          <a:p>
            <a:pPr lvl="1"/>
            <a:r>
              <a:rPr lang="zh-CN" altLang="en-US" sz="2800" b="1" dirty="0"/>
              <a:t>保罗的忍耐</a:t>
            </a:r>
            <a:endParaRPr lang="en-US" altLang="zh-CN" sz="2800" b="1" dirty="0"/>
          </a:p>
          <a:p>
            <a:r>
              <a:rPr lang="zh-CN" altLang="en-US" sz="3200" b="1" dirty="0"/>
              <a:t>甘心乐意的忍耐（受）</a:t>
            </a:r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EF8DCA-D11D-4396-AC97-326CF97434C2}"/>
              </a:ext>
            </a:extLst>
          </p:cNvPr>
          <p:cNvSpPr txBox="1"/>
          <p:nvPr/>
        </p:nvSpPr>
        <p:spPr>
          <a:xfrm>
            <a:off x="3410464" y="4399006"/>
            <a:ext cx="8538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我比他们多受劳苦，多下监牢，受鞭打是过重的，冒死是屡次有的。</a:t>
            </a:r>
            <a:r>
              <a:rPr lang="en-US" altLang="zh-CN" sz="2400" b="1" dirty="0">
                <a:solidFill>
                  <a:srgbClr val="FF0000"/>
                </a:solidFill>
              </a:rPr>
              <a:t>… … </a:t>
            </a:r>
            <a:r>
              <a:rPr lang="zh-CN" altLang="en-US" sz="2400" b="1" dirty="0">
                <a:solidFill>
                  <a:srgbClr val="FF0000"/>
                </a:solidFill>
              </a:rPr>
              <a:t>又屡次行远路，遭江河的危险，盗贼的危险，同族的危险，外邦人的危险，城里的危险，旷野的危险，海中的危险，假弟兄的危险。受劳碌，受困苦，多次不得睡，又饥又渴，多次不得食。受寒冷，赤身露体。（林后</a:t>
            </a:r>
            <a:r>
              <a:rPr lang="en-US" altLang="zh-CN" sz="2400" b="1" dirty="0">
                <a:solidFill>
                  <a:srgbClr val="FF0000"/>
                </a:solidFill>
              </a:rPr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：</a:t>
            </a:r>
            <a:r>
              <a:rPr lang="en-US" altLang="zh-CN" sz="2400" b="1" dirty="0">
                <a:solidFill>
                  <a:srgbClr val="FF0000"/>
                </a:solidFill>
              </a:rPr>
              <a:t>23</a:t>
            </a:r>
            <a:r>
              <a:rPr lang="zh-CN" altLang="en-US" sz="2400" b="1" dirty="0">
                <a:solidFill>
                  <a:srgbClr val="FF0000"/>
                </a:solidFill>
              </a:rPr>
              <a:t>～</a:t>
            </a:r>
            <a:r>
              <a:rPr lang="en-US" altLang="zh-CN" sz="2400" b="1" dirty="0">
                <a:solidFill>
                  <a:srgbClr val="FF0000"/>
                </a:solidFill>
              </a:rPr>
              <a:t>27</a:t>
            </a:r>
            <a:r>
              <a:rPr lang="zh-CN" altLang="en-US" sz="2400" b="1" dirty="0">
                <a:solidFill>
                  <a:srgbClr val="FF0000"/>
                </a:solidFill>
              </a:rPr>
              <a:t>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9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20962</TotalTime>
  <Words>2837</Words>
  <Application>Microsoft Office PowerPoint</Application>
  <PresentationFormat>Widescreen</PresentationFormat>
  <Paragraphs>124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等线</vt:lpstr>
      <vt:lpstr>Arial</vt:lpstr>
      <vt:lpstr>Calibri</vt:lpstr>
      <vt:lpstr>Calibri Light</vt:lpstr>
      <vt:lpstr>Times New Roman</vt:lpstr>
      <vt:lpstr>Office Theme</vt:lpstr>
      <vt:lpstr>我要忍耐到何时</vt:lpstr>
      <vt:lpstr>什么是忍耐？</vt:lpstr>
      <vt:lpstr>经文（雅5：7～12）</vt:lpstr>
      <vt:lpstr>主题大纲</vt:lpstr>
      <vt:lpstr>忍耐是为了主</vt:lpstr>
      <vt:lpstr>第一个“Behold” :从农夫的比喻看忍耐</vt:lpstr>
      <vt:lpstr>PowerPoint Presentation</vt:lpstr>
      <vt:lpstr>第二个“Behold"：忍耐中的破口</vt:lpstr>
      <vt:lpstr>第三个“Behold"：忍耐的榜样(众先知)</vt:lpstr>
      <vt:lpstr>第三个“Behold"：忍耐的榜样(约伯)</vt:lpstr>
      <vt:lpstr>忍耐中的起誓：起誓的试探</vt:lpstr>
      <vt:lpstr>忍耐中的说谎：假见证的试探</vt:lpstr>
      <vt:lpstr>馨香之气： 忍耐是基督的品格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叫我如何能忍耐</dc:title>
  <dc:creator>Xin Wang</dc:creator>
  <cp:lastModifiedBy>Xin Wang</cp:lastModifiedBy>
  <cp:revision>161</cp:revision>
  <dcterms:created xsi:type="dcterms:W3CDTF">2019-10-22T19:08:44Z</dcterms:created>
  <dcterms:modified xsi:type="dcterms:W3CDTF">2019-11-17T04:47:56Z</dcterms:modified>
</cp:coreProperties>
</file>