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29" r:id="rId2"/>
    <p:sldId id="588" r:id="rId3"/>
    <p:sldId id="545" r:id="rId4"/>
    <p:sldId id="503" r:id="rId5"/>
    <p:sldId id="594" r:id="rId6"/>
    <p:sldId id="502" r:id="rId7"/>
    <p:sldId id="596" r:id="rId8"/>
    <p:sldId id="599" r:id="rId9"/>
    <p:sldId id="597" r:id="rId10"/>
    <p:sldId id="600" r:id="rId11"/>
    <p:sldId id="601" r:id="rId12"/>
    <p:sldId id="623" r:id="rId13"/>
    <p:sldId id="564" r:id="rId14"/>
    <p:sldId id="569" r:id="rId15"/>
    <p:sldId id="603" r:id="rId16"/>
    <p:sldId id="573" r:id="rId17"/>
    <p:sldId id="631" r:id="rId18"/>
    <p:sldId id="604" r:id="rId19"/>
    <p:sldId id="605" r:id="rId20"/>
    <p:sldId id="575" r:id="rId21"/>
    <p:sldId id="606" r:id="rId22"/>
    <p:sldId id="570" r:id="rId23"/>
    <p:sldId id="571" r:id="rId24"/>
    <p:sldId id="412" r:id="rId25"/>
    <p:sldId id="576" r:id="rId26"/>
    <p:sldId id="629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660"/>
  </p:normalViewPr>
  <p:slideViewPr>
    <p:cSldViewPr>
      <p:cViewPr varScale="1">
        <p:scale>
          <a:sx n="82" d="100"/>
          <a:sy n="82" d="100"/>
        </p:scale>
        <p:origin x="-84" y="-13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A8305-3C43-416A-894A-4375DAFBD31E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DA5B8-2D2D-4A53-8DA7-E84639EB1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DA5B8-2D2D-4A53-8DA7-E84639EB1D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5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DA5B8-2D2D-4A53-8DA7-E84639EB1D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5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乃是因信耶稣基</a:t>
            </a:r>
            <a:r>
              <a:rPr lang="zh-CN" altLang="en-US" b="1" dirty="0" smtClean="0"/>
              <a:t>督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CCMC</a:t>
            </a:r>
            <a:r>
              <a:rPr lang="zh-CN" altLang="en-US" b="1" dirty="0" smtClean="0"/>
              <a:t>主日崇拜</a:t>
            </a:r>
          </a:p>
          <a:p>
            <a:r>
              <a:rPr lang="en-US" altLang="zh-CN" b="1" dirty="0" smtClean="0"/>
              <a:t>2019/10/13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0647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Cork"/>
          <p:cNvSpPr>
            <a:spLocks noChangeArrowheads="1"/>
          </p:cNvSpPr>
          <p:nvPr/>
        </p:nvSpPr>
        <p:spPr bwMode="auto">
          <a:xfrm>
            <a:off x="2705100" y="133350"/>
            <a:ext cx="16764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亚伯拉罕</a:t>
            </a:r>
          </a:p>
        </p:txBody>
      </p:sp>
      <p:sp>
        <p:nvSpPr>
          <p:cNvPr id="13" name="Rectangle 12" descr="Cork"/>
          <p:cNvSpPr>
            <a:spLocks noChangeArrowheads="1"/>
          </p:cNvSpPr>
          <p:nvPr/>
        </p:nvSpPr>
        <p:spPr bwMode="auto">
          <a:xfrm>
            <a:off x="4838700" y="133350"/>
            <a:ext cx="16764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摩西</a:t>
            </a:r>
          </a:p>
        </p:txBody>
      </p:sp>
      <p:sp>
        <p:nvSpPr>
          <p:cNvPr id="14" name="Rectangle 13" descr="Cork"/>
          <p:cNvSpPr>
            <a:spLocks noChangeArrowheads="1"/>
          </p:cNvSpPr>
          <p:nvPr/>
        </p:nvSpPr>
        <p:spPr bwMode="auto">
          <a:xfrm>
            <a:off x="6972300" y="133350"/>
            <a:ext cx="16764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基督</a:t>
            </a:r>
          </a:p>
        </p:txBody>
      </p:sp>
      <p:sp>
        <p:nvSpPr>
          <p:cNvPr id="15" name="Rectangle 14" descr="Recycled paper"/>
          <p:cNvSpPr>
            <a:spLocks noChangeArrowheads="1"/>
          </p:cNvSpPr>
          <p:nvPr/>
        </p:nvSpPr>
        <p:spPr bwMode="auto">
          <a:xfrm>
            <a:off x="2705100" y="1009650"/>
            <a:ext cx="1676400" cy="1143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割礼</a:t>
            </a:r>
          </a:p>
        </p:txBody>
      </p:sp>
      <p:sp>
        <p:nvSpPr>
          <p:cNvPr id="16" name="Rectangle 15" descr="Newsprint"/>
          <p:cNvSpPr>
            <a:spLocks noChangeArrowheads="1"/>
          </p:cNvSpPr>
          <p:nvPr/>
        </p:nvSpPr>
        <p:spPr bwMode="auto">
          <a:xfrm>
            <a:off x="4838700" y="1009650"/>
            <a:ext cx="1676400" cy="1143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律法</a:t>
            </a:r>
          </a:p>
        </p:txBody>
      </p:sp>
      <p:sp>
        <p:nvSpPr>
          <p:cNvPr id="17" name="Rectangle 16" descr="Recycled paper"/>
          <p:cNvSpPr>
            <a:spLocks noChangeArrowheads="1"/>
          </p:cNvSpPr>
          <p:nvPr/>
        </p:nvSpPr>
        <p:spPr bwMode="auto">
          <a:xfrm>
            <a:off x="2705100" y="2343150"/>
            <a:ext cx="1676400" cy="1143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 dirty="0">
                <a:latin typeface="SimHei" pitchFamily="49" charset="-122"/>
                <a:ea typeface="SimHei" pitchFamily="49" charset="-122"/>
              </a:rPr>
              <a:t>割礼</a:t>
            </a:r>
          </a:p>
        </p:txBody>
      </p:sp>
      <p:sp>
        <p:nvSpPr>
          <p:cNvPr id="18" name="Rectangle 17" descr="Newsprint"/>
          <p:cNvSpPr>
            <a:spLocks noChangeArrowheads="1"/>
          </p:cNvSpPr>
          <p:nvPr/>
        </p:nvSpPr>
        <p:spPr bwMode="auto">
          <a:xfrm>
            <a:off x="4838700" y="2343150"/>
            <a:ext cx="1676400" cy="1143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律法</a:t>
            </a:r>
          </a:p>
        </p:txBody>
      </p:sp>
      <p:sp>
        <p:nvSpPr>
          <p:cNvPr id="19" name="Rectangle 18" descr="Pink tissue paper"/>
          <p:cNvSpPr>
            <a:spLocks noChangeArrowheads="1"/>
          </p:cNvSpPr>
          <p:nvPr/>
        </p:nvSpPr>
        <p:spPr bwMode="auto">
          <a:xfrm>
            <a:off x="6972300" y="2343150"/>
            <a:ext cx="1676400" cy="1143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基督救恩</a:t>
            </a:r>
          </a:p>
        </p:txBody>
      </p:sp>
      <p:sp>
        <p:nvSpPr>
          <p:cNvPr id="20" name="Rectangle 19" descr="Pink tissue paper"/>
          <p:cNvSpPr>
            <a:spLocks noChangeArrowheads="1"/>
          </p:cNvSpPr>
          <p:nvPr/>
        </p:nvSpPr>
        <p:spPr bwMode="auto">
          <a:xfrm>
            <a:off x="6972300" y="3714750"/>
            <a:ext cx="1676400" cy="1143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基督救恩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381500" y="1009650"/>
            <a:ext cx="45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en-US" altLang="zh-TW" sz="3200">
                <a:latin typeface="SimHei" pitchFamily="49" charset="-122"/>
                <a:ea typeface="SimHei" pitchFamily="49" charset="-122"/>
              </a:rPr>
              <a:t>+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381500" y="2343150"/>
            <a:ext cx="45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en-US" altLang="zh-TW" sz="3200">
                <a:latin typeface="SimHei" pitchFamily="49" charset="-122"/>
                <a:ea typeface="SimHei" pitchFamily="49" charset="-122"/>
              </a:rPr>
              <a:t>+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515100" y="2343150"/>
            <a:ext cx="45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en-US" altLang="zh-TW" sz="3200">
                <a:latin typeface="SimHei" pitchFamily="49" charset="-122"/>
                <a:ea typeface="SimHei" pitchFamily="49" charset="-122"/>
              </a:rPr>
              <a:t>+</a:t>
            </a:r>
          </a:p>
        </p:txBody>
      </p:sp>
      <p:sp>
        <p:nvSpPr>
          <p:cNvPr id="24" name="Rectangle 23" descr="Stationery"/>
          <p:cNvSpPr>
            <a:spLocks noChangeArrowheads="1"/>
          </p:cNvSpPr>
          <p:nvPr/>
        </p:nvSpPr>
        <p:spPr bwMode="auto">
          <a:xfrm>
            <a:off x="495300" y="1009650"/>
            <a:ext cx="1981200" cy="1143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犹太教徒</a:t>
            </a:r>
          </a:p>
        </p:txBody>
      </p:sp>
      <p:sp>
        <p:nvSpPr>
          <p:cNvPr id="25" name="Rectangle 24" descr="Parchment"/>
          <p:cNvSpPr>
            <a:spLocks noChangeArrowheads="1"/>
          </p:cNvSpPr>
          <p:nvPr/>
        </p:nvSpPr>
        <p:spPr bwMode="auto">
          <a:xfrm>
            <a:off x="495300" y="2343150"/>
            <a:ext cx="1981200" cy="11430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CN" altLang="en-US" sz="2400">
                <a:latin typeface="SimHei" pitchFamily="49" charset="-122"/>
                <a:ea typeface="SimHei" pitchFamily="49" charset="-122"/>
              </a:rPr>
              <a:t>犹太主义</a:t>
            </a:r>
          </a:p>
          <a:p>
            <a:pPr algn="ctr">
              <a:spcAft>
                <a:spcPct val="20000"/>
              </a:spcAft>
            </a:pPr>
            <a:r>
              <a:rPr lang="zh-CN" altLang="en-US" sz="2400">
                <a:latin typeface="SimHei" pitchFamily="49" charset="-122"/>
                <a:ea typeface="SimHei" pitchFamily="49" charset="-122"/>
              </a:rPr>
              <a:t>的基督徒</a:t>
            </a:r>
            <a:endParaRPr lang="zh-TW" altLang="en-US" sz="24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6" name="Rectangle 25" descr="Blue tissue paper"/>
          <p:cNvSpPr>
            <a:spLocks noChangeArrowheads="1"/>
          </p:cNvSpPr>
          <p:nvPr/>
        </p:nvSpPr>
        <p:spPr bwMode="auto">
          <a:xfrm>
            <a:off x="495300" y="3714750"/>
            <a:ext cx="1981200" cy="11430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CN" altLang="en-US" sz="2400">
                <a:latin typeface="SimHei" pitchFamily="49" charset="-122"/>
                <a:ea typeface="SimHei" pitchFamily="49" charset="-122"/>
              </a:rPr>
              <a:t>保罗所传</a:t>
            </a:r>
          </a:p>
          <a:p>
            <a:pPr algn="ctr">
              <a:spcAft>
                <a:spcPct val="20000"/>
              </a:spcAft>
            </a:pPr>
            <a:r>
              <a:rPr lang="zh-CN" altLang="en-US" sz="2400">
                <a:latin typeface="SimHei" pitchFamily="49" charset="-122"/>
                <a:ea typeface="SimHei" pitchFamily="49" charset="-122"/>
              </a:rPr>
              <a:t>的福音</a:t>
            </a:r>
            <a:endParaRPr lang="zh-TW" altLang="en-US" sz="24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7" name="Rectangle 26" descr="Recycled paper"/>
          <p:cNvSpPr>
            <a:spLocks noChangeArrowheads="1"/>
          </p:cNvSpPr>
          <p:nvPr/>
        </p:nvSpPr>
        <p:spPr bwMode="auto">
          <a:xfrm>
            <a:off x="2705100" y="3714750"/>
            <a:ext cx="1676400" cy="1143000"/>
          </a:xfrm>
          <a:prstGeom prst="rect">
            <a:avLst/>
          </a:prstGeom>
          <a:noFill/>
          <a:ln w="0">
            <a:noFill/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CN" altLang="en-US" sz="2400" dirty="0">
                <a:latin typeface="SimHei" pitchFamily="49" charset="-122"/>
                <a:ea typeface="SimHei" pitchFamily="49" charset="-122"/>
              </a:rPr>
              <a:t>真割礼</a:t>
            </a:r>
          </a:p>
          <a:p>
            <a:pPr algn="ctr">
              <a:spcAft>
                <a:spcPct val="20000"/>
              </a:spcAft>
            </a:pPr>
            <a:r>
              <a:rPr lang="zh-CN" altLang="en-US" sz="2400" dirty="0">
                <a:latin typeface="SimHei" pitchFamily="49" charset="-122"/>
                <a:ea typeface="SimHei" pitchFamily="49" charset="-122"/>
              </a:rPr>
              <a:t>是在心</a:t>
            </a:r>
            <a:r>
              <a:rPr lang="zh-CN" altLang="en-US" sz="2400" dirty="0" smtClean="0">
                <a:latin typeface="SimHei" pitchFamily="49" charset="-122"/>
                <a:ea typeface="SimHei" pitchFamily="49" charset="-122"/>
              </a:rPr>
              <a:t>里的</a:t>
            </a:r>
            <a:endParaRPr lang="zh-TW" altLang="en-US" sz="24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8" name="Rectangle 27" descr="Newsprint"/>
          <p:cNvSpPr>
            <a:spLocks noChangeArrowheads="1"/>
          </p:cNvSpPr>
          <p:nvPr/>
        </p:nvSpPr>
        <p:spPr bwMode="auto">
          <a:xfrm>
            <a:off x="4838700" y="3714750"/>
            <a:ext cx="1676400" cy="1143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 dirty="0">
                <a:latin typeface="SimHei" pitchFamily="49" charset="-122"/>
                <a:ea typeface="SimHei" pitchFamily="49" charset="-122"/>
              </a:rPr>
              <a:t>律法是影儿</a:t>
            </a:r>
          </a:p>
          <a:p>
            <a:pPr algn="ctr">
              <a:spcAft>
                <a:spcPct val="20000"/>
              </a:spcAft>
            </a:pPr>
            <a:r>
              <a:rPr lang="zh-TW" altLang="en-US" sz="2400" dirty="0">
                <a:latin typeface="SimHei" pitchFamily="49" charset="-122"/>
                <a:ea typeface="SimHei" pitchFamily="49" charset="-122"/>
              </a:rPr>
              <a:t>形体是基督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515100" y="3714750"/>
            <a:ext cx="45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en-US" altLang="zh-TW" sz="2400">
                <a:solidFill>
                  <a:srgbClr val="B2B2B2"/>
                </a:solidFill>
                <a:latin typeface="SimHei" pitchFamily="49" charset="-122"/>
                <a:ea typeface="SimHei" pitchFamily="49" charset="-122"/>
                <a:sym typeface="Wingdings" pitchFamily="2" charset="2"/>
              </a:rPr>
              <a:t>  </a:t>
            </a:r>
            <a:endParaRPr lang="en-US" altLang="zh-TW" sz="2400">
              <a:solidFill>
                <a:srgbClr val="B2B2B2"/>
              </a:solidFill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648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274" y="133350"/>
            <a:ext cx="8803575" cy="487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2600" b="1" dirty="0" smtClean="0"/>
              <a:t>彼得为什么如此行</a:t>
            </a:r>
            <a:endParaRPr lang="en-US" altLang="zh-CN" sz="2600" b="1" dirty="0" smtClean="0"/>
          </a:p>
          <a:p>
            <a:pPr marL="0" indent="0">
              <a:buNone/>
            </a:pPr>
            <a:endParaRPr lang="en-US" altLang="zh-CN" sz="1200" b="1" dirty="0"/>
          </a:p>
          <a:p>
            <a:pPr marL="0" indent="0">
              <a:buNone/>
            </a:pPr>
            <a:r>
              <a:rPr lang="en-US" altLang="zh-CN" sz="2400" b="1" dirty="0" smtClean="0"/>
              <a:t>12 </a:t>
            </a:r>
            <a:r>
              <a:rPr lang="zh-CN" altLang="en-US" sz="2400" b="1" dirty="0" smtClean="0"/>
              <a:t>从雅各那里来的人未到以先，他和外邦人一同吃饭，及至他们来到，</a:t>
            </a:r>
            <a:r>
              <a:rPr lang="zh-CN" altLang="en-US" sz="2400" b="1" dirty="0" smtClean="0">
                <a:solidFill>
                  <a:schemeClr val="accent1"/>
                </a:solidFill>
              </a:rPr>
              <a:t>他因怕奉割礼的人</a:t>
            </a:r>
            <a:r>
              <a:rPr lang="zh-CN" altLang="en-US" sz="2400" b="1" dirty="0" smtClean="0"/>
              <a:t>，就退去与外邦人隔开了。</a:t>
            </a:r>
            <a:r>
              <a:rPr lang="en-US" altLang="zh-CN" sz="2400" b="1" dirty="0" smtClean="0"/>
              <a:t>13 </a:t>
            </a:r>
            <a:r>
              <a:rPr lang="zh-CN" altLang="en-US" sz="2400" b="1" dirty="0" smtClean="0"/>
              <a:t>其余的犹太人也都随着他装假，甚至连巴拿巴也随伙装假。</a:t>
            </a:r>
          </a:p>
          <a:p>
            <a:pPr marL="0" indent="0">
              <a:buNone/>
            </a:pPr>
            <a:endParaRPr lang="en-US" altLang="zh-CN" sz="1200" b="1" dirty="0" smtClean="0"/>
          </a:p>
          <a:p>
            <a:pPr marL="0" indent="0">
              <a:buNone/>
            </a:pPr>
            <a:endParaRPr lang="en-US" altLang="zh-CN" sz="1200" b="1" dirty="0" smtClean="0"/>
          </a:p>
          <a:p>
            <a:r>
              <a:rPr lang="zh-CN" altLang="en-US" sz="2400" b="1" dirty="0" smtClean="0"/>
              <a:t>彼</a:t>
            </a:r>
            <a:r>
              <a:rPr lang="zh-CN" altLang="en-US" sz="2400" b="1" dirty="0"/>
              <a:t>得应该千真万确的知道福音的真理</a:t>
            </a:r>
            <a:r>
              <a:rPr lang="zh-CN" altLang="en-US" sz="2400" b="1" dirty="0" smtClean="0"/>
              <a:t>。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7828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0328" y="133350"/>
            <a:ext cx="8803575" cy="487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2600" b="1" dirty="0"/>
              <a:t>彼得在哥尼流家</a:t>
            </a:r>
            <a:r>
              <a:rPr lang="zh-CN" altLang="en-US" sz="2600" b="1" dirty="0" smtClean="0"/>
              <a:t>中</a:t>
            </a:r>
            <a:endParaRPr lang="en-US" altLang="zh-CN" sz="2600" b="1" dirty="0" smtClean="0"/>
          </a:p>
        </p:txBody>
      </p:sp>
      <p:pic>
        <p:nvPicPr>
          <p:cNvPr id="4" name="Picture 2" descr="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2" y="3019425"/>
            <a:ext cx="7315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5"/>
          <p:cNvSpPr>
            <a:spLocks/>
          </p:cNvSpPr>
          <p:nvPr/>
        </p:nvSpPr>
        <p:spPr bwMode="auto">
          <a:xfrm flipV="1">
            <a:off x="4229759" y="3250826"/>
            <a:ext cx="142875" cy="200025"/>
          </a:xfrm>
          <a:custGeom>
            <a:avLst/>
            <a:gdLst>
              <a:gd name="T0" fmla="*/ 0 w 90"/>
              <a:gd name="T1" fmla="*/ 0 h 126"/>
              <a:gd name="T2" fmla="*/ 90 w 90"/>
              <a:gd name="T3" fmla="*/ 0 h 126"/>
              <a:gd name="T4" fmla="*/ 46 w 90"/>
              <a:gd name="T5" fmla="*/ 126 h 126"/>
              <a:gd name="T6" fmla="*/ 0 w 90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126">
                <a:moveTo>
                  <a:pt x="0" y="0"/>
                </a:moveTo>
                <a:lnTo>
                  <a:pt x="90" y="0"/>
                </a:lnTo>
                <a:lnTo>
                  <a:pt x="46" y="12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76250" y="2735263"/>
            <a:ext cx="677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>
                <a:ea typeface="SimHei" pitchFamily="49" charset="-122"/>
              </a:rPr>
              <a:t>AD 30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578100" y="2735263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>
                <a:ea typeface="SimHei" pitchFamily="49" charset="-122"/>
              </a:rPr>
              <a:t>40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414837" y="2735263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>
                <a:ea typeface="SimHei" pitchFamily="49" charset="-122"/>
              </a:rPr>
              <a:t>50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235700" y="2735263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>
                <a:ea typeface="SimHei" pitchFamily="49" charset="-122"/>
              </a:rPr>
              <a:t>60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056562" y="2735263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>
                <a:ea typeface="SimHei" pitchFamily="49" charset="-122"/>
              </a:rPr>
              <a:t>70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597775" y="3449638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itchFamily="49" charset="-122"/>
              </a:rPr>
              <a:t>殉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道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686550" y="3449638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itchFamily="49" charset="-122"/>
              </a:rPr>
              <a:t>获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释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4684699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5372100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4035708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3679825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2693987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2033587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1755775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6122987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6397625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6646862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6878637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7786687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8337550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8147050" y="3449638"/>
            <a:ext cx="3873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itchFamily="49" charset="-122"/>
              </a:rPr>
              <a:t>圣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殿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被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毁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456362" y="3449638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itchFamily="49" charset="-122"/>
              </a:rPr>
              <a:t>罗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马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6203950" y="3449638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itchFamily="49" charset="-122"/>
              </a:rPr>
              <a:t>第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四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次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旅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行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5183187" y="3449638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itchFamily="49" charset="-122"/>
              </a:rPr>
              <a:t>第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三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次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旅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行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4491024" y="3449638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 dirty="0">
                <a:ea typeface="SimHei" pitchFamily="49" charset="-122"/>
              </a:rPr>
              <a:t>第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二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次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旅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行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843620" y="3449638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 dirty="0">
                <a:ea typeface="SimHei" pitchFamily="49" charset="-122"/>
              </a:rPr>
              <a:t>第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一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次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旅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行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5929312" y="3449638"/>
            <a:ext cx="3873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itchFamily="49" charset="-122"/>
              </a:rPr>
              <a:t>被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囚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受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审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3486150" y="3449638"/>
            <a:ext cx="3873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itchFamily="49" charset="-122"/>
              </a:rPr>
              <a:t>安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提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阿</a:t>
            </a: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2505075" y="3449638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itchFamily="49" charset="-122"/>
              </a:rPr>
              <a:t>大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数</a:t>
            </a: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1844675" y="3449638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ea typeface="SimHei" pitchFamily="49" charset="-122"/>
              </a:rPr>
              <a:t>亚</a:t>
            </a:r>
          </a:p>
          <a:p>
            <a:pPr algn="ctr"/>
            <a:r>
              <a:rPr lang="zh-CN" altLang="en-US" sz="1600" dirty="0">
                <a:ea typeface="SimHei" pitchFamily="49" charset="-122"/>
              </a:rPr>
              <a:t>拉</a:t>
            </a:r>
          </a:p>
          <a:p>
            <a:pPr algn="ctr"/>
            <a:r>
              <a:rPr lang="zh-CN" altLang="en-US" sz="1600" dirty="0">
                <a:ea typeface="SimHei" pitchFamily="49" charset="-122"/>
              </a:rPr>
              <a:t>伯</a:t>
            </a:r>
          </a:p>
          <a:p>
            <a:pPr algn="ctr"/>
            <a:r>
              <a:rPr lang="zh-CN" altLang="en-US" sz="1600" dirty="0">
                <a:ea typeface="SimHei" pitchFamily="49" charset="-122"/>
              </a:rPr>
              <a:t>旷</a:t>
            </a:r>
          </a:p>
          <a:p>
            <a:pPr algn="ctr"/>
            <a:r>
              <a:rPr lang="zh-CN" altLang="en-US" sz="1600" dirty="0">
                <a:ea typeface="SimHei" pitchFamily="49" charset="-122"/>
              </a:rPr>
              <a:t>野</a:t>
            </a:r>
            <a:endParaRPr lang="zh-TW" altLang="en-US" sz="1600" dirty="0">
              <a:ea typeface="SimHei" pitchFamily="49" charset="-122"/>
            </a:endParaRP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1565275" y="3449638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itchFamily="49" charset="-122"/>
              </a:rPr>
              <a:t>信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主</a:t>
            </a:r>
          </a:p>
        </p:txBody>
      </p:sp>
      <p:grpSp>
        <p:nvGrpSpPr>
          <p:cNvPr id="63" name="Group 61"/>
          <p:cNvGrpSpPr>
            <a:grpSpLocks/>
          </p:cNvGrpSpPr>
          <p:nvPr/>
        </p:nvGrpSpPr>
        <p:grpSpPr bwMode="auto">
          <a:xfrm>
            <a:off x="1274762" y="2803525"/>
            <a:ext cx="130175" cy="217488"/>
            <a:chOff x="840" y="1694"/>
            <a:chExt cx="82" cy="137"/>
          </a:xfrm>
        </p:grpSpPr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879" y="1694"/>
              <a:ext cx="0" cy="1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840" y="1740"/>
              <a:ext cx="8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AutoShape 45" descr="Stationery"/>
          <p:cNvSpPr>
            <a:spLocks noChangeArrowheads="1"/>
          </p:cNvSpPr>
          <p:nvPr/>
        </p:nvSpPr>
        <p:spPr bwMode="auto">
          <a:xfrm>
            <a:off x="6659563" y="742950"/>
            <a:ext cx="1774825" cy="887413"/>
          </a:xfrm>
          <a:prstGeom prst="horizontalScroll">
            <a:avLst>
              <a:gd name="adj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>
                <a:ea typeface="SimHei" pitchFamily="49" charset="-122"/>
              </a:rPr>
              <a:t>保罗生平</a:t>
            </a:r>
          </a:p>
        </p:txBody>
      </p:sp>
      <p:sp>
        <p:nvSpPr>
          <p:cNvPr id="77" name="Line 41"/>
          <p:cNvSpPr>
            <a:spLocks noChangeShapeType="1"/>
          </p:cNvSpPr>
          <p:nvPr/>
        </p:nvSpPr>
        <p:spPr bwMode="auto">
          <a:xfrm>
            <a:off x="3742860" y="2571002"/>
            <a:ext cx="0" cy="444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42"/>
          <p:cNvSpPr>
            <a:spLocks noChangeShapeType="1"/>
          </p:cNvSpPr>
          <p:nvPr/>
        </p:nvSpPr>
        <p:spPr bwMode="auto">
          <a:xfrm>
            <a:off x="4323885" y="2571002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Text Box 43"/>
          <p:cNvSpPr txBox="1">
            <a:spLocks noChangeArrowheads="1"/>
          </p:cNvSpPr>
          <p:nvPr/>
        </p:nvSpPr>
        <p:spPr bwMode="auto">
          <a:xfrm>
            <a:off x="3549860" y="1225201"/>
            <a:ext cx="389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 dirty="0">
                <a:solidFill>
                  <a:srgbClr val="FF0000"/>
                </a:solidFill>
                <a:ea typeface="SimHei" pitchFamily="49" charset="-122"/>
              </a:rPr>
              <a:t>上</a:t>
            </a:r>
          </a:p>
          <a:p>
            <a:pPr algn="r"/>
            <a:r>
              <a:rPr lang="zh-CN" altLang="en-US" sz="1600" dirty="0">
                <a:solidFill>
                  <a:srgbClr val="FF0000"/>
                </a:solidFill>
                <a:ea typeface="SimHei" pitchFamily="49" charset="-122"/>
              </a:rPr>
              <a:t>耶</a:t>
            </a:r>
          </a:p>
          <a:p>
            <a:pPr algn="r"/>
            <a:r>
              <a:rPr lang="zh-CN" altLang="en-US" sz="1600" dirty="0">
                <a:solidFill>
                  <a:srgbClr val="FF0000"/>
                </a:solidFill>
                <a:ea typeface="SimHei" pitchFamily="49" charset="-122"/>
              </a:rPr>
              <a:t>路</a:t>
            </a:r>
          </a:p>
          <a:p>
            <a:pPr algn="r"/>
            <a:r>
              <a:rPr lang="zh-CN" altLang="en-US" sz="1600" dirty="0">
                <a:solidFill>
                  <a:srgbClr val="FF0000"/>
                </a:solidFill>
                <a:ea typeface="SimHei" pitchFamily="49" charset="-122"/>
              </a:rPr>
              <a:t>撒</a:t>
            </a:r>
          </a:p>
          <a:p>
            <a:pPr algn="r"/>
            <a:r>
              <a:rPr lang="zh-CN" altLang="en-US" sz="1600" dirty="0" smtClean="0">
                <a:solidFill>
                  <a:srgbClr val="FF0000"/>
                </a:solidFill>
                <a:ea typeface="SimHei" pitchFamily="49" charset="-122"/>
              </a:rPr>
              <a:t>冷</a:t>
            </a:r>
            <a:endParaRPr lang="zh-CN" altLang="en-US" sz="1600" dirty="0">
              <a:solidFill>
                <a:srgbClr val="FF0000"/>
              </a:solidFill>
              <a:ea typeface="SimHei" pitchFamily="49" charset="-122"/>
            </a:endParaRPr>
          </a:p>
        </p:txBody>
      </p:sp>
      <p:sp>
        <p:nvSpPr>
          <p:cNvPr id="80" name="Text Box 44"/>
          <p:cNvSpPr txBox="1">
            <a:spLocks noChangeArrowheads="1"/>
          </p:cNvSpPr>
          <p:nvPr/>
        </p:nvSpPr>
        <p:spPr bwMode="auto">
          <a:xfrm>
            <a:off x="4126122" y="989852"/>
            <a:ext cx="3898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 dirty="0">
                <a:ea typeface="SimHei" pitchFamily="49" charset="-122"/>
              </a:rPr>
              <a:t>耶</a:t>
            </a:r>
          </a:p>
          <a:p>
            <a:pPr algn="r"/>
            <a:r>
              <a:rPr lang="zh-CN" altLang="en-US" sz="1600" dirty="0">
                <a:ea typeface="SimHei" pitchFamily="49" charset="-122"/>
              </a:rPr>
              <a:t>路</a:t>
            </a:r>
          </a:p>
          <a:p>
            <a:pPr algn="r"/>
            <a:r>
              <a:rPr lang="zh-CN" altLang="en-US" sz="1600" dirty="0">
                <a:ea typeface="SimHei" pitchFamily="49" charset="-122"/>
              </a:rPr>
              <a:t>撒</a:t>
            </a:r>
          </a:p>
          <a:p>
            <a:pPr algn="r"/>
            <a:r>
              <a:rPr lang="zh-CN" altLang="en-US" sz="1600" dirty="0">
                <a:ea typeface="SimHei" pitchFamily="49" charset="-122"/>
              </a:rPr>
              <a:t>冷</a:t>
            </a:r>
          </a:p>
          <a:p>
            <a:pPr algn="r"/>
            <a:r>
              <a:rPr lang="zh-CN" altLang="en-US" sz="1600" dirty="0" smtClean="0">
                <a:ea typeface="SimHei" pitchFamily="49" charset="-122"/>
              </a:rPr>
              <a:t>会</a:t>
            </a:r>
            <a:endParaRPr lang="zh-CN" altLang="en-US" sz="1600" dirty="0">
              <a:ea typeface="SimHei" pitchFamily="49" charset="-122"/>
            </a:endParaRPr>
          </a:p>
          <a:p>
            <a:pPr algn="r"/>
            <a:r>
              <a:rPr lang="zh-CN" altLang="en-US" sz="1600" dirty="0" smtClean="0">
                <a:ea typeface="SimHei" pitchFamily="49" charset="-122"/>
              </a:rPr>
              <a:t>议</a:t>
            </a:r>
            <a:endParaRPr lang="zh-TW" altLang="en-US" sz="1600" dirty="0">
              <a:ea typeface="SimHei" pitchFamily="49" charset="-122"/>
            </a:endParaRPr>
          </a:p>
        </p:txBody>
      </p:sp>
      <p:sp>
        <p:nvSpPr>
          <p:cNvPr id="81" name="Line 48"/>
          <p:cNvSpPr>
            <a:spLocks noChangeShapeType="1"/>
          </p:cNvSpPr>
          <p:nvPr/>
        </p:nvSpPr>
        <p:spPr bwMode="auto">
          <a:xfrm>
            <a:off x="2328397" y="2571002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2134722" y="1223214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TW" altLang="en-US" sz="1600">
                <a:ea typeface="SimHei" pitchFamily="49" charset="-122"/>
              </a:rPr>
              <a:t>上</a:t>
            </a:r>
          </a:p>
          <a:p>
            <a:pPr algn="r"/>
            <a:r>
              <a:rPr lang="zh-TW" altLang="en-US" sz="1600">
                <a:ea typeface="SimHei" pitchFamily="49" charset="-122"/>
              </a:rPr>
              <a:t>耶</a:t>
            </a:r>
          </a:p>
          <a:p>
            <a:pPr algn="r"/>
            <a:r>
              <a:rPr lang="zh-TW" altLang="en-US" sz="1600">
                <a:ea typeface="SimHei" pitchFamily="49" charset="-122"/>
              </a:rPr>
              <a:t>路</a:t>
            </a:r>
          </a:p>
          <a:p>
            <a:pPr algn="r"/>
            <a:r>
              <a:rPr lang="zh-TW" altLang="en-US" sz="1600">
                <a:ea typeface="SimHei" pitchFamily="49" charset="-122"/>
              </a:rPr>
              <a:t>撒</a:t>
            </a:r>
          </a:p>
          <a:p>
            <a:pPr algn="r"/>
            <a:r>
              <a:rPr lang="zh-TW" altLang="en-US" sz="1600">
                <a:ea typeface="SimHei" pitchFamily="49" charset="-122"/>
              </a:rPr>
              <a:t>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96660" y="3474575"/>
            <a:ext cx="430887" cy="1143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安提阿事件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>
            <a:off x="3209925" y="2807074"/>
            <a:ext cx="142875" cy="200025"/>
          </a:xfrm>
          <a:custGeom>
            <a:avLst/>
            <a:gdLst>
              <a:gd name="T0" fmla="*/ 0 w 90"/>
              <a:gd name="T1" fmla="*/ 0 h 126"/>
              <a:gd name="T2" fmla="*/ 90 w 90"/>
              <a:gd name="T3" fmla="*/ 0 h 126"/>
              <a:gd name="T4" fmla="*/ 46 w 90"/>
              <a:gd name="T5" fmla="*/ 126 h 126"/>
              <a:gd name="T6" fmla="*/ 0 w 90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126">
                <a:moveTo>
                  <a:pt x="0" y="0"/>
                </a:moveTo>
                <a:lnTo>
                  <a:pt x="90" y="0"/>
                </a:lnTo>
                <a:lnTo>
                  <a:pt x="46" y="12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067589" y="1083606"/>
            <a:ext cx="430887" cy="1752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彼得在哥尼流家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中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4274" y="133350"/>
            <a:ext cx="880357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2600" b="1" dirty="0" smtClean="0">
                <a:solidFill>
                  <a:schemeClr val="bg1"/>
                </a:solidFill>
              </a:rPr>
              <a:t>彼得在哥尼流家中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42950"/>
            <a:ext cx="5778500" cy="39966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00" y="848438"/>
            <a:ext cx="312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又有声音向他说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：「</a:t>
            </a:r>
            <a:r>
              <a:rPr lang="zh-CN" altLang="en-US" sz="2000" b="1" dirty="0">
                <a:solidFill>
                  <a:schemeClr val="bg1"/>
                </a:solidFill>
              </a:rPr>
              <a:t>彼得，起来，宰了吃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！」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r>
              <a:rPr lang="zh-CN" altLang="en-US" sz="2000" b="1" dirty="0" smtClean="0">
                <a:solidFill>
                  <a:schemeClr val="bg1"/>
                </a:solidFill>
              </a:rPr>
              <a:t>彼</a:t>
            </a:r>
            <a:r>
              <a:rPr lang="zh-CN" altLang="en-US" sz="2000" b="1" dirty="0">
                <a:solidFill>
                  <a:schemeClr val="bg1"/>
                </a:solidFill>
              </a:rPr>
              <a:t>得却说：「主啊，这是不可的！凡俗物和不洁净的物，我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从来</a:t>
            </a:r>
            <a:r>
              <a:rPr lang="zh-CN" altLang="en-US" sz="2000" b="1" dirty="0">
                <a:solidFill>
                  <a:schemeClr val="bg1"/>
                </a:solidFill>
              </a:rPr>
              <a:t>没有吃过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。」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endParaRPr lang="en-US" altLang="zh-CN" sz="2000" b="1" dirty="0" smtClean="0">
              <a:solidFill>
                <a:schemeClr val="bg1"/>
              </a:solidFill>
            </a:endParaRPr>
          </a:p>
          <a:p>
            <a:r>
              <a:rPr lang="zh-CN" altLang="en-US" sz="2000" b="1" dirty="0" smtClean="0">
                <a:solidFill>
                  <a:schemeClr val="bg1"/>
                </a:solidFill>
              </a:rPr>
              <a:t>第</a:t>
            </a:r>
            <a:r>
              <a:rPr lang="zh-CN" altLang="en-US" sz="2000" b="1" dirty="0">
                <a:solidFill>
                  <a:schemeClr val="bg1"/>
                </a:solidFill>
              </a:rPr>
              <a:t>二次有声音向他说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：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「神</a:t>
            </a:r>
            <a:r>
              <a:rPr lang="zh-CN" altLang="en-US" sz="2000" b="1" dirty="0">
                <a:solidFill>
                  <a:srgbClr val="FFFF00"/>
                </a:solidFill>
              </a:rPr>
              <a:t>所洁净的，你不可当作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俗。」</a:t>
            </a:r>
            <a:endParaRPr lang="en-US" altLang="zh-CN" sz="2000" b="1" dirty="0" smtClean="0">
              <a:solidFill>
                <a:srgbClr val="FFFF00"/>
              </a:solidFill>
            </a:endParaRPr>
          </a:p>
          <a:p>
            <a:endParaRPr lang="en-US" altLang="zh-CN" sz="2000" b="1" dirty="0" smtClean="0">
              <a:solidFill>
                <a:schemeClr val="bg1"/>
              </a:solidFill>
            </a:endParaRPr>
          </a:p>
          <a:p>
            <a:r>
              <a:rPr lang="zh-CN" altLang="en-US" sz="2000" b="1" dirty="0" smtClean="0">
                <a:solidFill>
                  <a:schemeClr val="bg1"/>
                </a:solidFill>
              </a:rPr>
              <a:t>这</a:t>
            </a:r>
            <a:r>
              <a:rPr lang="zh-CN" altLang="en-US" sz="2000" b="1" dirty="0">
                <a:solidFill>
                  <a:schemeClr val="bg1"/>
                </a:solidFill>
              </a:rPr>
              <a:t>样一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连三</a:t>
            </a:r>
            <a:r>
              <a:rPr lang="zh-CN" altLang="en-US" sz="2000" b="1" dirty="0">
                <a:solidFill>
                  <a:schemeClr val="bg1"/>
                </a:solidFill>
              </a:rPr>
              <a:t>次，那物随即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收回天</a:t>
            </a:r>
            <a:r>
              <a:rPr lang="zh-CN" altLang="en-US" sz="2000" b="1" dirty="0">
                <a:solidFill>
                  <a:schemeClr val="bg1"/>
                </a:solidFill>
              </a:rPr>
              <a:t>上去了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。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164274" y="133350"/>
            <a:ext cx="880357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2600" b="1" dirty="0" smtClean="0">
                <a:solidFill>
                  <a:schemeClr val="bg1"/>
                </a:solidFill>
              </a:rPr>
              <a:t>彼得在哥尼流家中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1600" y="1002326"/>
            <a:ext cx="388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FF00"/>
                </a:solidFill>
              </a:rPr>
              <a:t>彼得还说这话的时候，圣灵降在一切听道的人身上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。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那</a:t>
            </a:r>
            <a:r>
              <a:rPr lang="zh-CN" altLang="en-US" sz="2000" b="1" dirty="0">
                <a:solidFill>
                  <a:schemeClr val="bg1"/>
                </a:solidFill>
              </a:rPr>
              <a:t>些奉割礼、和彼得同来的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信徒</a:t>
            </a:r>
            <a:r>
              <a:rPr lang="zh-CN" altLang="en-US" sz="2000" b="1" dirty="0">
                <a:solidFill>
                  <a:schemeClr val="bg1"/>
                </a:solidFill>
              </a:rPr>
              <a:t>，见圣灵的恩赐也浇在外邦人身上，就都希奇；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因</a:t>
            </a:r>
            <a:r>
              <a:rPr lang="zh-CN" altLang="en-US" sz="2000" b="1" dirty="0">
                <a:solidFill>
                  <a:schemeClr val="bg1"/>
                </a:solidFill>
              </a:rPr>
              <a:t>听见他们说方言，称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赞神</a:t>
            </a:r>
            <a:r>
              <a:rPr lang="zh-CN" altLang="en-US" sz="2000" b="1" dirty="0">
                <a:solidFill>
                  <a:schemeClr val="bg1"/>
                </a:solidFill>
              </a:rPr>
              <a:t>为大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endParaRPr lang="zh-CN" altLang="en-US" sz="2000" b="1" dirty="0">
              <a:solidFill>
                <a:schemeClr val="bg1"/>
              </a:solidFill>
            </a:endParaRPr>
          </a:p>
          <a:p>
            <a:r>
              <a:rPr lang="zh-CN" altLang="en-US" sz="2000" b="1" dirty="0" smtClean="0">
                <a:solidFill>
                  <a:schemeClr val="bg1"/>
                </a:solidFill>
              </a:rPr>
              <a:t>于</a:t>
            </a:r>
            <a:r>
              <a:rPr lang="zh-CN" altLang="en-US" sz="2000" b="1" dirty="0">
                <a:solidFill>
                  <a:schemeClr val="bg1"/>
                </a:solidFill>
              </a:rPr>
              <a:t>是彼得说：「这些人既受了圣灵，与我们一样，谁能禁止用水给他们施洗呢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？」就吩咐</a:t>
            </a:r>
            <a:r>
              <a:rPr lang="zh-CN" altLang="en-US" sz="2000" b="1" dirty="0">
                <a:solidFill>
                  <a:schemeClr val="bg1"/>
                </a:solidFill>
              </a:rPr>
              <a:t>奉耶稣基督的名给他们施洗。他们又请彼得住了几天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。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1" name="Picture 20" descr="Acts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48438"/>
            <a:ext cx="5011380" cy="378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274" y="133350"/>
            <a:ext cx="8803575" cy="487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2600" b="1" dirty="0" smtClean="0"/>
              <a:t>彼</a:t>
            </a:r>
            <a:r>
              <a:rPr lang="zh-CN" altLang="en-US" sz="2600" b="1" dirty="0"/>
              <a:t>得这样做的后果</a:t>
            </a:r>
            <a:endParaRPr lang="en-US" altLang="zh-CN" sz="2600" b="1" dirty="0" smtClean="0"/>
          </a:p>
          <a:p>
            <a:pPr marL="0" indent="0">
              <a:buNone/>
            </a:pPr>
            <a:endParaRPr lang="en-US" altLang="zh-CN" sz="1200" b="1" dirty="0"/>
          </a:p>
          <a:p>
            <a:pPr marL="0" indent="0">
              <a:buNone/>
            </a:pPr>
            <a:r>
              <a:rPr lang="en-US" altLang="zh-CN" sz="2400" b="1" dirty="0" smtClean="0"/>
              <a:t>12 </a:t>
            </a:r>
            <a:r>
              <a:rPr lang="zh-CN" altLang="en-US" sz="2400" b="1" dirty="0" smtClean="0"/>
              <a:t>从雅各那里来的人未到以先，他和外邦人一同吃饭，及至他们来到，他因怕奉割礼的人，就退去与外邦人隔开了。</a:t>
            </a:r>
            <a:r>
              <a:rPr lang="en-US" altLang="zh-CN" sz="2400" b="1" dirty="0" smtClean="0">
                <a:solidFill>
                  <a:schemeClr val="accent1"/>
                </a:solidFill>
              </a:rPr>
              <a:t>13 </a:t>
            </a:r>
            <a:r>
              <a:rPr lang="zh-CN" altLang="en-US" sz="2400" b="1" dirty="0" smtClean="0">
                <a:solidFill>
                  <a:schemeClr val="accent1"/>
                </a:solidFill>
              </a:rPr>
              <a:t>其余的犹太人也都随着他装假，甚至连巴拿巴也随伙装假。</a:t>
            </a:r>
          </a:p>
          <a:p>
            <a:pPr marL="0" indent="0">
              <a:buNone/>
            </a:pPr>
            <a:endParaRPr lang="en-US" altLang="zh-CN" sz="1200" b="1" dirty="0" smtClean="0"/>
          </a:p>
          <a:p>
            <a:pPr marL="0" indent="0">
              <a:buNone/>
            </a:pPr>
            <a:endParaRPr lang="en-US" altLang="zh-CN" sz="1200" b="1" dirty="0" smtClean="0"/>
          </a:p>
          <a:p>
            <a:r>
              <a:rPr lang="zh-CN" altLang="en-US" sz="2400" b="1" dirty="0" smtClean="0"/>
              <a:t>彼得的错误就好像洪水一样，带着很多人进入到了同样的错误之中。</a:t>
            </a: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335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64274" y="133350"/>
            <a:ext cx="880357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2600" b="1" dirty="0"/>
              <a:t>保</a:t>
            </a:r>
            <a:r>
              <a:rPr lang="zh-CN" altLang="en-US" sz="2600" b="1" dirty="0" smtClean="0"/>
              <a:t>罗做了什么</a:t>
            </a:r>
            <a:endParaRPr lang="en-US" altLang="zh-CN" sz="2600" b="1" dirty="0" smtClean="0"/>
          </a:p>
          <a:p>
            <a:pPr marL="0" indent="0">
              <a:buFont typeface="Arial" pitchFamily="34" charset="0"/>
              <a:buNone/>
            </a:pPr>
            <a:endParaRPr lang="en-US" altLang="zh-CN" sz="1200" b="1" dirty="0" smtClean="0"/>
          </a:p>
          <a:p>
            <a:pPr marL="0" indent="0">
              <a:buNone/>
            </a:pPr>
            <a:r>
              <a:rPr lang="en-US" altLang="zh-CN" sz="2400" b="1" dirty="0" smtClean="0"/>
              <a:t>11 </a:t>
            </a:r>
            <a:r>
              <a:rPr lang="zh-CN" altLang="en-US" sz="2400" b="1" dirty="0"/>
              <a:t>后来，矶法到了安提阿；因他有可责之处，</a:t>
            </a:r>
            <a:r>
              <a:rPr lang="zh-CN" altLang="en-US" sz="2400" b="1" dirty="0">
                <a:solidFill>
                  <a:schemeClr val="accent1"/>
                </a:solidFill>
              </a:rPr>
              <a:t>我就当面抵挡他</a:t>
            </a:r>
            <a:r>
              <a:rPr lang="zh-CN" altLang="en-US" sz="2400" b="1" dirty="0" smtClean="0">
                <a:solidFill>
                  <a:schemeClr val="accent1"/>
                </a:solidFill>
              </a:rPr>
              <a:t>。</a:t>
            </a:r>
            <a:r>
              <a:rPr lang="en-US" altLang="zh-CN" sz="2400" b="1" dirty="0" smtClean="0"/>
              <a:t>… … 14 </a:t>
            </a:r>
            <a:r>
              <a:rPr lang="zh-CN" altLang="en-US" sz="2400" b="1" dirty="0"/>
              <a:t>但我一看见他们行的不正，与福音的真理不合，</a:t>
            </a:r>
            <a:r>
              <a:rPr lang="zh-CN" altLang="en-US" sz="2400" b="1" dirty="0">
                <a:solidFill>
                  <a:schemeClr val="accent1"/>
                </a:solidFill>
              </a:rPr>
              <a:t>就在众人面前对矶法说：</a:t>
            </a:r>
            <a:r>
              <a:rPr lang="zh-CN" altLang="en-US" sz="2400" b="1" dirty="0"/>
              <a:t>「你既是犹太人，若随外邦人行事，不随犹太人行事，怎么还勉强外邦人随犹太人呢</a:t>
            </a:r>
            <a:r>
              <a:rPr lang="zh-CN" altLang="en-US" sz="2400" b="1" dirty="0" smtClean="0"/>
              <a:t>？」</a:t>
            </a:r>
          </a:p>
        </p:txBody>
      </p:sp>
    </p:spTree>
    <p:extLst>
      <p:ext uri="{BB962C8B-B14F-4D97-AF65-F5344CB8AC3E}">
        <p14:creationId xmlns:p14="http://schemas.microsoft.com/office/powerpoint/2010/main" val="11929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909951" y="133350"/>
            <a:ext cx="5081649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2600" b="1" dirty="0">
                <a:solidFill>
                  <a:schemeClr val="bg1"/>
                </a:solidFill>
              </a:rPr>
              <a:t>保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罗做了什么</a:t>
            </a:r>
            <a:endParaRPr lang="en-US" altLang="zh-CN" sz="2600" b="1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zh-CN" sz="1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sz="2400" b="1" dirty="0" smtClean="0">
                <a:solidFill>
                  <a:schemeClr val="bg1"/>
                </a:solidFill>
              </a:rPr>
              <a:t>11 </a:t>
            </a:r>
            <a:r>
              <a:rPr lang="zh-CN" altLang="en-US" sz="2400" b="1" dirty="0">
                <a:solidFill>
                  <a:schemeClr val="bg1"/>
                </a:solidFill>
              </a:rPr>
              <a:t>后来，矶法到了安提阿；因他有可责之处，我就当面抵挡他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。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… … 14 </a:t>
            </a:r>
            <a:r>
              <a:rPr lang="zh-CN" altLang="en-US" sz="2400" b="1" dirty="0">
                <a:solidFill>
                  <a:schemeClr val="bg1"/>
                </a:solidFill>
              </a:rPr>
              <a:t>但我一看见他们行的不正，与福音的真理不合，就在众人面前对矶法说：</a:t>
            </a:r>
            <a:r>
              <a:rPr lang="zh-CN" altLang="en-US" sz="2400" b="1" dirty="0">
                <a:solidFill>
                  <a:srgbClr val="FFFF00"/>
                </a:solidFill>
              </a:rPr>
              <a:t>「你既是犹太人，若随外邦人行事，不随犹太人行事，怎么还勉强外邦人随犹太人呢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？」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5" y="0"/>
            <a:ext cx="36052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64274" y="133350"/>
            <a:ext cx="880357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2600" b="1" dirty="0"/>
              <a:t>保</a:t>
            </a:r>
            <a:r>
              <a:rPr lang="zh-CN" altLang="en-US" sz="2600" b="1" dirty="0" smtClean="0"/>
              <a:t>罗为什么如此行</a:t>
            </a:r>
            <a:endParaRPr lang="en-US" altLang="zh-CN" sz="2600" b="1" dirty="0" smtClean="0"/>
          </a:p>
          <a:p>
            <a:pPr marL="0" indent="0">
              <a:buFont typeface="Arial" pitchFamily="34" charset="0"/>
              <a:buNone/>
            </a:pPr>
            <a:endParaRPr lang="en-US" altLang="zh-CN" sz="1200" b="1" dirty="0" smtClean="0"/>
          </a:p>
          <a:p>
            <a:pPr marL="0" indent="0">
              <a:buNone/>
            </a:pPr>
            <a:r>
              <a:rPr lang="en-US" altLang="zh-CN" sz="2400" b="1" dirty="0" smtClean="0"/>
              <a:t>11 </a:t>
            </a:r>
            <a:r>
              <a:rPr lang="zh-CN" altLang="en-US" sz="2400" b="1" dirty="0"/>
              <a:t>后来，矶法到了安提阿；</a:t>
            </a:r>
            <a:r>
              <a:rPr lang="zh-CN" altLang="en-US" sz="2400" b="1" dirty="0">
                <a:solidFill>
                  <a:schemeClr val="accent1"/>
                </a:solidFill>
              </a:rPr>
              <a:t>因他有可责之处，我就当面抵挡他</a:t>
            </a:r>
            <a:r>
              <a:rPr lang="zh-CN" altLang="en-US" sz="2400" b="1" dirty="0" smtClean="0">
                <a:solidFill>
                  <a:schemeClr val="accent1"/>
                </a:solidFill>
              </a:rPr>
              <a:t>。</a:t>
            </a:r>
            <a:r>
              <a:rPr lang="en-US" altLang="zh-CN" sz="2400" b="1" dirty="0" smtClean="0"/>
              <a:t>… … 14 </a:t>
            </a:r>
            <a:r>
              <a:rPr lang="zh-CN" altLang="en-US" sz="2400" b="1" dirty="0"/>
              <a:t>但我一看见他们行的不正，与福音的真理不合，就在众人面前对矶法说：「你既是犹太人，若随外邦人行事，不随犹太人行事，怎么还勉强外邦人随犹太人呢？」</a:t>
            </a:r>
            <a:endParaRPr lang="zh-CN" altLang="en-US" sz="2400" b="1" dirty="0" smtClean="0"/>
          </a:p>
          <a:p>
            <a:pPr marL="0" indent="0">
              <a:buFont typeface="Arial" pitchFamily="34" charset="0"/>
              <a:buNone/>
            </a:pPr>
            <a:endParaRPr lang="en-US" altLang="zh-CN" sz="1200" b="1" dirty="0" smtClean="0"/>
          </a:p>
          <a:p>
            <a:pPr marL="0" indent="0">
              <a:buFont typeface="Arial" pitchFamily="34" charset="0"/>
              <a:buNone/>
            </a:pPr>
            <a:endParaRPr lang="en-US" altLang="zh-CN" sz="1200" b="1" dirty="0" smtClean="0"/>
          </a:p>
          <a:p>
            <a:r>
              <a:rPr lang="zh-CN" altLang="en-US" sz="2400" b="1" dirty="0" smtClean="0"/>
              <a:t>保罗不是没有爱心、不温</a:t>
            </a:r>
            <a:r>
              <a:rPr lang="zh-CN" altLang="en-US" sz="2400" b="1" dirty="0"/>
              <a:t>柔；</a:t>
            </a:r>
            <a:r>
              <a:rPr lang="zh-CN" altLang="en-US" sz="2400" b="1" dirty="0" smtClean="0"/>
              <a:t>他</a:t>
            </a:r>
            <a:r>
              <a:rPr lang="zh-CN" altLang="en-US" sz="2400" b="1" dirty="0"/>
              <a:t>也</a:t>
            </a:r>
            <a:r>
              <a:rPr lang="zh-CN" altLang="en-US" sz="2400" b="1" dirty="0" smtClean="0"/>
              <a:t>非</a:t>
            </a:r>
            <a:r>
              <a:rPr lang="zh-CN" altLang="en-US" sz="2400" b="1" dirty="0"/>
              <a:t>常尊重彼得。</a:t>
            </a:r>
            <a:endParaRPr lang="en-US" altLang="zh-CN" sz="2400" b="1" dirty="0" smtClean="0"/>
          </a:p>
          <a:p>
            <a:endParaRPr lang="en-US" altLang="zh-CN" sz="1200" b="1" dirty="0" smtClean="0"/>
          </a:p>
          <a:p>
            <a:r>
              <a:rPr lang="zh-CN" altLang="en-US" sz="2400" b="1" dirty="0" smtClean="0"/>
              <a:t>彼得所作所为带来的误解与危害。</a:t>
            </a:r>
            <a:endParaRPr lang="en-US" altLang="zh-CN" sz="2400" b="1" dirty="0" smtClean="0"/>
          </a:p>
          <a:p>
            <a:endParaRPr lang="en-US" altLang="zh-CN" sz="1200" b="1" dirty="0"/>
          </a:p>
          <a:p>
            <a:r>
              <a:rPr lang="zh-CN" altLang="en-US" sz="2400" b="1" dirty="0" smtClean="0"/>
              <a:t>保罗爱</a:t>
            </a:r>
            <a:r>
              <a:rPr lang="zh-CN" altLang="en-US" sz="2400" b="1" dirty="0"/>
              <a:t>彼得</a:t>
            </a:r>
            <a:r>
              <a:rPr lang="zh-CN" altLang="en-US" sz="2400" b="1" dirty="0" smtClean="0"/>
              <a:t>，不</a:t>
            </a:r>
            <a:r>
              <a:rPr lang="zh-CN" altLang="en-US" sz="2400" b="1" dirty="0"/>
              <a:t>希</a:t>
            </a:r>
            <a:r>
              <a:rPr lang="zh-CN" altLang="en-US" sz="2400" b="1" dirty="0" smtClean="0"/>
              <a:t>望看到彼得偏离福音真理而被</a:t>
            </a:r>
            <a:r>
              <a:rPr lang="zh-CN" altLang="en-US" sz="2400" b="1" dirty="0"/>
              <a:t>定</a:t>
            </a:r>
            <a:r>
              <a:rPr lang="zh-CN" altLang="en-US" sz="2400" b="1" dirty="0" smtClean="0"/>
              <a:t>罪。</a:t>
            </a: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12841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64274" y="133350"/>
            <a:ext cx="880357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2600" b="1" dirty="0"/>
              <a:t>保</a:t>
            </a:r>
            <a:r>
              <a:rPr lang="zh-CN" altLang="en-US" sz="2600" b="1" dirty="0" smtClean="0"/>
              <a:t>罗这样做的后果</a:t>
            </a:r>
            <a:endParaRPr lang="en-US" altLang="zh-CN" sz="2600" b="1" dirty="0" smtClean="0"/>
          </a:p>
          <a:p>
            <a:pPr marL="0" indent="0">
              <a:buFont typeface="Arial" pitchFamily="34" charset="0"/>
              <a:buNone/>
            </a:pPr>
            <a:endParaRPr lang="en-US" altLang="zh-CN" sz="1200" b="1" dirty="0" smtClean="0"/>
          </a:p>
          <a:p>
            <a:r>
              <a:rPr lang="en-US" altLang="zh-CN" sz="2200" b="1" dirty="0" smtClean="0"/>
              <a:t>… … </a:t>
            </a:r>
            <a:r>
              <a:rPr lang="zh-CN" altLang="en-US" sz="2200" b="1" dirty="0" smtClean="0">
                <a:solidFill>
                  <a:schemeClr val="accent1"/>
                </a:solidFill>
              </a:rPr>
              <a:t>就</a:t>
            </a:r>
            <a:r>
              <a:rPr lang="zh-CN" altLang="en-US" sz="2200" b="1" dirty="0">
                <a:solidFill>
                  <a:schemeClr val="accent1"/>
                </a:solidFill>
              </a:rPr>
              <a:t>如我们所亲爱的兄弟保罗，照着所赐给他的智慧写了信给你们</a:t>
            </a:r>
            <a:r>
              <a:rPr lang="zh-CN" altLang="en-US" sz="2200" b="1" dirty="0" smtClean="0">
                <a:solidFill>
                  <a:schemeClr val="accent1"/>
                </a:solidFill>
              </a:rPr>
              <a:t>。</a:t>
            </a:r>
            <a:r>
              <a:rPr lang="zh-CN" altLang="en-US" sz="2200" b="1" dirty="0" smtClean="0"/>
              <a:t>他</a:t>
            </a:r>
            <a:r>
              <a:rPr lang="zh-CN" altLang="en-US" sz="2200" b="1" dirty="0"/>
              <a:t>一切的信上也都是讲论这事。信中有些难明白的，那无学问、不坚固的人强解，如强解别的经书一样，就自取沉沦。（彼得后</a:t>
            </a:r>
            <a:r>
              <a:rPr lang="zh-CN" altLang="en-US" sz="2200" b="1" dirty="0" smtClean="0"/>
              <a:t>书</a:t>
            </a:r>
            <a:r>
              <a:rPr lang="en-US" altLang="zh-CN" sz="2200" b="1" dirty="0" smtClean="0"/>
              <a:t>3:15-16</a:t>
            </a:r>
            <a:r>
              <a:rPr lang="zh-CN" altLang="en-US" sz="2200" b="1" dirty="0" smtClean="0"/>
              <a:t>）</a:t>
            </a:r>
            <a:endParaRPr lang="en-US" altLang="zh-CN" sz="2200" b="1" dirty="0" smtClean="0"/>
          </a:p>
          <a:p>
            <a:endParaRPr lang="en-US" altLang="zh-CN" sz="1200" b="1" dirty="0" smtClean="0"/>
          </a:p>
          <a:p>
            <a:r>
              <a:rPr lang="zh-CN" altLang="en-US" sz="2200" b="1" dirty="0"/>
              <a:t>使徒和长老聚会商议这事；辩论已经多了，彼得就起来，说</a:t>
            </a:r>
            <a:r>
              <a:rPr lang="zh-CN" altLang="en-US" sz="2200" b="1" dirty="0" smtClean="0"/>
              <a:t>：「诸</a:t>
            </a:r>
            <a:r>
              <a:rPr lang="zh-CN" altLang="en-US" sz="2200" b="1" dirty="0"/>
              <a:t>位弟兄，你们知道神早已在你们中间拣选了我，叫外邦人从我口中得听福音之道，而且相信。</a:t>
            </a:r>
            <a:r>
              <a:rPr lang="zh-CN" altLang="en-US" sz="2200" b="1" dirty="0" smtClean="0">
                <a:solidFill>
                  <a:schemeClr val="accent1"/>
                </a:solidFill>
              </a:rPr>
              <a:t>知</a:t>
            </a:r>
            <a:r>
              <a:rPr lang="zh-CN" altLang="en-US" sz="2200" b="1" dirty="0">
                <a:solidFill>
                  <a:schemeClr val="accent1"/>
                </a:solidFill>
              </a:rPr>
              <a:t>道人心的神也为他们作了见证，赐圣灵给他们，正如给我们一样；又借着信洁净了他们的心，并不分他们我们。</a:t>
            </a:r>
            <a:r>
              <a:rPr lang="zh-CN" altLang="en-US" sz="2200" b="1" dirty="0"/>
              <a:t>现在为什么试探神，要把我们祖宗和我们所不能负的轭放在门徒的颈项上呢</a:t>
            </a:r>
            <a:r>
              <a:rPr lang="zh-CN" altLang="en-US" sz="2200" b="1" dirty="0" smtClean="0"/>
              <a:t>？</a:t>
            </a:r>
            <a:r>
              <a:rPr lang="en-US" altLang="zh-CN" sz="2200" b="1" dirty="0" smtClean="0"/>
              <a:t>… …</a:t>
            </a:r>
            <a:r>
              <a:rPr lang="zh-CN" altLang="en-US" sz="2200" b="1" dirty="0"/>
              <a:t>」（使徒行</a:t>
            </a:r>
            <a:r>
              <a:rPr lang="zh-CN" altLang="en-US" sz="2200" b="1" dirty="0" smtClean="0"/>
              <a:t>传</a:t>
            </a:r>
            <a:r>
              <a:rPr lang="en-US" altLang="zh-CN" sz="2200" b="1" dirty="0" smtClean="0"/>
              <a:t>15:6-11 </a:t>
            </a:r>
            <a:r>
              <a:rPr lang="zh-CN" altLang="en-US" sz="2200" b="1" dirty="0" smtClean="0"/>
              <a:t>）</a:t>
            </a:r>
            <a:endParaRPr lang="en-US" altLang="zh-CN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39559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274" y="133350"/>
            <a:ext cx="8803575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600" b="1" dirty="0"/>
              <a:t>11 </a:t>
            </a:r>
            <a:r>
              <a:rPr lang="zh-CN" altLang="en-US" sz="2600" b="1" dirty="0"/>
              <a:t>后来，矶法到了安提阿；因他有可责之处，我就当面抵挡他。</a:t>
            </a:r>
            <a:r>
              <a:rPr lang="en-US" altLang="zh-CN" sz="2600" b="1" dirty="0"/>
              <a:t>12 </a:t>
            </a:r>
            <a:r>
              <a:rPr lang="zh-CN" altLang="en-US" sz="2600" b="1" dirty="0"/>
              <a:t>从雅各那里来的人</a:t>
            </a:r>
            <a:r>
              <a:rPr lang="zh-CN" altLang="en-US" sz="2600" b="1" dirty="0" smtClean="0"/>
              <a:t>未到</a:t>
            </a:r>
            <a:r>
              <a:rPr lang="zh-CN" altLang="en-US" sz="2600" b="1" dirty="0"/>
              <a:t>以先，他和外邦人一同吃饭，及至他们来到，他因怕奉割礼的人，就退去与外邦人隔</a:t>
            </a:r>
            <a:r>
              <a:rPr lang="zh-CN" altLang="en-US" sz="2600" b="1" dirty="0" smtClean="0"/>
              <a:t>开了</a:t>
            </a:r>
            <a:r>
              <a:rPr lang="zh-CN" altLang="en-US" sz="2600" b="1" dirty="0"/>
              <a:t>。</a:t>
            </a:r>
            <a:r>
              <a:rPr lang="en-US" altLang="zh-CN" sz="2600" b="1" dirty="0"/>
              <a:t>13 </a:t>
            </a:r>
            <a:r>
              <a:rPr lang="zh-CN" altLang="en-US" sz="2600" b="1" dirty="0"/>
              <a:t>其余的犹太人也都随着他装假，甚至连巴拿巴也随伙装假。</a:t>
            </a:r>
            <a:r>
              <a:rPr lang="en-US" altLang="zh-CN" sz="2600" b="1" dirty="0"/>
              <a:t>14 </a:t>
            </a:r>
            <a:r>
              <a:rPr lang="zh-CN" altLang="en-US" sz="2600" b="1" dirty="0"/>
              <a:t>但我一看见他们行</a:t>
            </a:r>
            <a:r>
              <a:rPr lang="zh-CN" altLang="en-US" sz="2600" b="1" dirty="0" smtClean="0"/>
              <a:t>的不</a:t>
            </a:r>
            <a:r>
              <a:rPr lang="zh-CN" altLang="en-US" sz="2600" b="1" dirty="0"/>
              <a:t>正，与福音的真理不合，就在众人面前对矶法说：「你既是犹太人，若随外邦人行事，</a:t>
            </a:r>
            <a:r>
              <a:rPr lang="zh-CN" altLang="en-US" sz="2600" b="1" dirty="0" smtClean="0"/>
              <a:t>不随</a:t>
            </a:r>
            <a:r>
              <a:rPr lang="zh-CN" altLang="en-US" sz="2600" b="1" dirty="0"/>
              <a:t>犹太人行事，怎么还勉强外邦人随犹太人呢</a:t>
            </a:r>
            <a:r>
              <a:rPr lang="zh-CN" altLang="en-US" sz="2600" b="1" dirty="0" smtClean="0"/>
              <a:t>？」</a:t>
            </a:r>
            <a:r>
              <a:rPr lang="en-US" altLang="zh-CN" sz="2600" b="1" dirty="0" smtClean="0"/>
              <a:t>15 </a:t>
            </a:r>
            <a:r>
              <a:rPr lang="zh-CN" altLang="en-US" sz="2600" b="1" dirty="0" smtClean="0"/>
              <a:t>我们这生来的犹太人，不是外邦的罪人； </a:t>
            </a:r>
            <a:r>
              <a:rPr lang="en-US" altLang="zh-CN" sz="2600" b="1" dirty="0" smtClean="0"/>
              <a:t>16 </a:t>
            </a:r>
            <a:r>
              <a:rPr lang="zh-CN" altLang="en-US" sz="2600" b="1" dirty="0" smtClean="0"/>
              <a:t>既知道人称义不是因行律法，乃是因信耶稣基</a:t>
            </a:r>
            <a:r>
              <a:rPr lang="zh-CN" altLang="en-US" sz="2600" b="1" dirty="0"/>
              <a:t>督，连我们也信了基督耶稣，使我们因信基督称义，不因行律法称义；因为凡有血气的</a:t>
            </a:r>
            <a:r>
              <a:rPr lang="zh-CN" altLang="en-US" sz="2600" b="1" dirty="0" smtClean="0"/>
              <a:t>，没</a:t>
            </a:r>
            <a:r>
              <a:rPr lang="zh-CN" altLang="en-US" sz="2600" b="1" dirty="0"/>
              <a:t>有一人因行律法称</a:t>
            </a:r>
            <a:r>
              <a:rPr lang="zh-CN" altLang="en-US" sz="2600" b="1" dirty="0" smtClean="0"/>
              <a:t>义</a:t>
            </a:r>
            <a:r>
              <a:rPr lang="zh-CN" altLang="en-US" sz="2600" b="1" dirty="0"/>
              <a:t>。</a:t>
            </a:r>
          </a:p>
          <a:p>
            <a:pPr marL="0" indent="0" algn="r">
              <a:buNone/>
            </a:pPr>
            <a:r>
              <a:rPr lang="en-US" altLang="zh-CN" sz="2600" b="1" dirty="0" smtClean="0"/>
              <a:t>------</a:t>
            </a:r>
            <a:r>
              <a:rPr lang="zh-CN" altLang="en-US" sz="2600" b="1" dirty="0"/>
              <a:t>加拉太</a:t>
            </a:r>
            <a:r>
              <a:rPr lang="zh-CN" altLang="en-US" sz="2600" b="1" dirty="0" smtClean="0"/>
              <a:t>书</a:t>
            </a:r>
            <a:r>
              <a:rPr lang="en-US" altLang="zh-CN" sz="2600" b="1" dirty="0" smtClean="0"/>
              <a:t>2:11-16</a:t>
            </a:r>
          </a:p>
        </p:txBody>
      </p:sp>
    </p:spTree>
    <p:extLst>
      <p:ext uri="{BB962C8B-B14F-4D97-AF65-F5344CB8AC3E}">
        <p14:creationId xmlns:p14="http://schemas.microsoft.com/office/powerpoint/2010/main" val="37624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4274" y="133350"/>
            <a:ext cx="880357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600" b="1" dirty="0" smtClean="0"/>
              <a:t>“因信称义”的福音真理</a:t>
            </a:r>
            <a:endParaRPr lang="en-US" altLang="zh-CN" sz="2600" b="1" dirty="0" smtClean="0"/>
          </a:p>
          <a:p>
            <a:pPr marL="0" indent="0">
              <a:buFont typeface="Arial" pitchFamily="34" charset="0"/>
              <a:buNone/>
            </a:pPr>
            <a:endParaRPr lang="en-US" altLang="zh-CN" sz="1200" b="1" dirty="0" smtClean="0"/>
          </a:p>
          <a:p>
            <a:pPr marL="0" indent="0">
              <a:buNone/>
            </a:pPr>
            <a:r>
              <a:rPr lang="en-US" altLang="zh-CN" sz="2400" b="1" dirty="0">
                <a:solidFill>
                  <a:schemeClr val="accent1"/>
                </a:solidFill>
              </a:rPr>
              <a:t>15 </a:t>
            </a:r>
            <a:r>
              <a:rPr lang="zh-CN" altLang="en-US" sz="2400" b="1" dirty="0">
                <a:solidFill>
                  <a:schemeClr val="accent1"/>
                </a:solidFill>
              </a:rPr>
              <a:t>我们这生来的犹太人，不是外邦的罪人；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16 </a:t>
            </a:r>
            <a:r>
              <a:rPr lang="zh-CN" altLang="en-US" sz="2400" b="1" dirty="0"/>
              <a:t>既知道人称义不是因行律法，乃是因信耶稣基督，连我们也信了基督耶稣，使我们因信基督称义，不因行律法称义；因为凡有血气的，没有一人因行律法称义</a:t>
            </a:r>
            <a:r>
              <a:rPr lang="zh-CN" altLang="en-US" sz="2400" b="1" dirty="0" smtClean="0"/>
              <a:t>。</a:t>
            </a:r>
            <a:endParaRPr lang="en-US" altLang="zh-CN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3597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4274" y="133350"/>
            <a:ext cx="880357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600" b="1" dirty="0" smtClean="0"/>
              <a:t>“因信称义”的福音真理</a:t>
            </a:r>
            <a:endParaRPr lang="en-US" altLang="zh-CN" sz="2600" b="1" dirty="0" smtClean="0"/>
          </a:p>
          <a:p>
            <a:pPr marL="0" indent="0">
              <a:buFont typeface="Arial" pitchFamily="34" charset="0"/>
              <a:buNone/>
            </a:pPr>
            <a:endParaRPr lang="en-US" altLang="zh-CN" sz="1200" b="1" dirty="0" smtClean="0"/>
          </a:p>
          <a:p>
            <a:pPr marL="0" indent="0">
              <a:buNone/>
            </a:pPr>
            <a:r>
              <a:rPr lang="en-US" altLang="zh-CN" sz="2400" b="1" dirty="0"/>
              <a:t>15 </a:t>
            </a:r>
            <a:r>
              <a:rPr lang="zh-CN" altLang="en-US" sz="2400" b="1" dirty="0"/>
              <a:t>我们这生来的犹太人，不是外邦的罪人； </a:t>
            </a:r>
            <a:r>
              <a:rPr lang="en-US" altLang="zh-CN" sz="2400" b="1" dirty="0">
                <a:solidFill>
                  <a:schemeClr val="accent1"/>
                </a:solidFill>
              </a:rPr>
              <a:t>16 </a:t>
            </a:r>
            <a:r>
              <a:rPr lang="zh-CN" altLang="en-US" sz="2400" b="1" dirty="0">
                <a:solidFill>
                  <a:schemeClr val="accent1"/>
                </a:solidFill>
              </a:rPr>
              <a:t>既知道人称义不是因行律法，乃是因信耶稣基督，连我们也信了基督耶稣，使我们因信基督称义，不因行律法称义；</a:t>
            </a:r>
            <a:r>
              <a:rPr lang="zh-CN" altLang="en-US" sz="2400" b="1" dirty="0"/>
              <a:t>因为凡有血气的，没有一人因行律法称义</a:t>
            </a:r>
            <a:r>
              <a:rPr lang="zh-CN" altLang="en-US" sz="2400" b="1" dirty="0" smtClean="0"/>
              <a:t>。</a:t>
            </a:r>
            <a:endParaRPr lang="en-US" altLang="zh-CN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5911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r="50878"/>
          <a:stretch/>
        </p:blipFill>
        <p:spPr>
          <a:xfrm>
            <a:off x="834242" y="1047750"/>
            <a:ext cx="3038833" cy="3886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4" t="24444"/>
          <a:stretch/>
        </p:blipFill>
        <p:spPr>
          <a:xfrm>
            <a:off x="5272880" y="1047750"/>
            <a:ext cx="3032920" cy="3886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159" y="285749"/>
            <a:ext cx="42049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我在高中毕业时的自我感觉</a:t>
            </a:r>
            <a:endParaRPr lang="en-US" altLang="zh-CN" sz="26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54357" y="85694"/>
            <a:ext cx="386997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博士后完了，重新回学校</a:t>
            </a:r>
            <a:endParaRPr lang="en-US" altLang="zh-CN" sz="26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读书时的感觉</a:t>
            </a:r>
            <a:endParaRPr lang="en-US" altLang="zh-CN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r="50878"/>
          <a:stretch/>
        </p:blipFill>
        <p:spPr>
          <a:xfrm>
            <a:off x="834242" y="1047750"/>
            <a:ext cx="3038833" cy="3886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4" t="24444"/>
          <a:stretch/>
        </p:blipFill>
        <p:spPr>
          <a:xfrm>
            <a:off x="5272880" y="1047750"/>
            <a:ext cx="3032920" cy="3886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188" y="85694"/>
            <a:ext cx="353494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神全然圣洁公义标准的</a:t>
            </a:r>
            <a:endParaRPr lang="en-US" altLang="zh-CN" sz="26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最低要求</a:t>
            </a:r>
            <a:endParaRPr lang="en-US" altLang="zh-CN" sz="26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86839" y="85694"/>
            <a:ext cx="420499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人用尽</a:t>
            </a:r>
            <a:r>
              <a:rPr lang="zh-CN" altLang="en-US" sz="2600" b="1" dirty="0">
                <a:solidFill>
                  <a:schemeClr val="bg1"/>
                </a:solidFill>
              </a:rPr>
              <a:t>自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己全力所能达到的</a:t>
            </a:r>
            <a:endParaRPr lang="en-US" altLang="zh-CN" sz="26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2600" b="1" dirty="0">
                <a:solidFill>
                  <a:schemeClr val="bg1"/>
                </a:solidFill>
              </a:rPr>
              <a:t>最高境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界</a:t>
            </a:r>
            <a:endParaRPr lang="en-US" altLang="zh-CN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1323158"/>
            <a:ext cx="4572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因为只有一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位神</a:t>
            </a:r>
            <a:r>
              <a:rPr lang="zh-CN" altLang="en-US" sz="2600" b="1" dirty="0">
                <a:solidFill>
                  <a:schemeClr val="bg1"/>
                </a:solidFill>
              </a:rPr>
              <a:t>，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在神</a:t>
            </a:r>
            <a:r>
              <a:rPr lang="zh-CN" altLang="en-US" sz="2600" b="1" dirty="0">
                <a:solidFill>
                  <a:schemeClr val="bg1"/>
                </a:solidFill>
              </a:rPr>
              <a:t>和人中间，只有一位中保，乃是降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世为</a:t>
            </a:r>
            <a:r>
              <a:rPr lang="zh-CN" altLang="en-US" sz="2600" b="1" dirty="0">
                <a:solidFill>
                  <a:schemeClr val="bg1"/>
                </a:solidFill>
              </a:rPr>
              <a:t>人的基督耶稣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；他</a:t>
            </a:r>
            <a:r>
              <a:rPr lang="zh-CN" altLang="en-US" sz="2600" b="1" dirty="0">
                <a:solidFill>
                  <a:schemeClr val="bg1"/>
                </a:solidFill>
              </a:rPr>
              <a:t>舍自己作万人的赎价，到了时候，这事必证明出来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。（提摩太前书</a:t>
            </a:r>
            <a:r>
              <a:rPr lang="en-US" altLang="zh-CN" sz="2600" b="1" dirty="0" smtClean="0">
                <a:solidFill>
                  <a:schemeClr val="bg1"/>
                </a:solidFill>
              </a:rPr>
              <a:t>2:5-6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）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Image result for christ on the cross oil pa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956"/>
            <a:ext cx="3657600" cy="503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64274" y="133350"/>
            <a:ext cx="880357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600" b="1" dirty="0" smtClean="0"/>
              <a:t>“因信称义”之“信”的要素</a:t>
            </a:r>
            <a:endParaRPr lang="en-US" altLang="zh-CN" sz="2600" b="1" dirty="0" smtClean="0"/>
          </a:p>
          <a:p>
            <a:pPr marL="0" indent="0">
              <a:buFont typeface="Arial" pitchFamily="34" charset="0"/>
              <a:buNone/>
            </a:pPr>
            <a:endParaRPr lang="en-US" altLang="zh-CN" sz="1200" b="1" dirty="0" smtClean="0"/>
          </a:p>
          <a:p>
            <a:r>
              <a:rPr lang="zh-CN" altLang="en-US" sz="2400" b="1" dirty="0" smtClean="0"/>
              <a:t>只有知识是不够的</a:t>
            </a:r>
            <a:endParaRPr lang="en-US" altLang="zh-CN" sz="2400" b="1" dirty="0" smtClean="0"/>
          </a:p>
          <a:p>
            <a:pPr lvl="1"/>
            <a:r>
              <a:rPr lang="zh-CN" altLang="en-US" sz="2000" b="1" dirty="0" smtClean="0"/>
              <a:t>他</a:t>
            </a:r>
            <a:r>
              <a:rPr lang="zh-CN" altLang="en-US" sz="2000" b="1" dirty="0"/>
              <a:t>们虽</a:t>
            </a:r>
            <a:r>
              <a:rPr lang="zh-CN" altLang="en-US" sz="2000" b="1" dirty="0" smtClean="0"/>
              <a:t>知道神</a:t>
            </a:r>
            <a:r>
              <a:rPr lang="zh-CN" altLang="en-US" sz="2000" b="1" dirty="0"/>
              <a:t>判定行这样事的人是当死的，然而他们不但自己去行，还喜欢别人去行</a:t>
            </a:r>
            <a:r>
              <a:rPr lang="zh-CN" altLang="en-US" sz="2000" b="1" dirty="0" smtClean="0"/>
              <a:t>。</a:t>
            </a:r>
            <a:r>
              <a:rPr lang="zh-CN" altLang="en-US" sz="2000" b="1" dirty="0"/>
              <a:t>（罗马书</a:t>
            </a:r>
            <a:r>
              <a:rPr lang="en-US" altLang="zh-CN" sz="2000" b="1" dirty="0" smtClean="0"/>
              <a:t>1:32</a:t>
            </a:r>
            <a:r>
              <a:rPr lang="zh-CN" altLang="en-US" sz="2000" b="1" dirty="0" smtClean="0"/>
              <a:t>）</a:t>
            </a:r>
            <a:endParaRPr lang="en-US" altLang="zh-CN" sz="2000" b="1" dirty="0" smtClean="0"/>
          </a:p>
          <a:p>
            <a:endParaRPr lang="en-US" altLang="zh-CN" sz="1200" b="1" dirty="0" smtClean="0"/>
          </a:p>
          <a:p>
            <a:r>
              <a:rPr lang="zh-CN" altLang="en-US" sz="2400" b="1" dirty="0" smtClean="0"/>
              <a:t>“知识 </a:t>
            </a:r>
            <a:r>
              <a:rPr lang="en-US" altLang="zh-CN" sz="2400" b="1" dirty="0" smtClean="0"/>
              <a:t>+ </a:t>
            </a:r>
            <a:r>
              <a:rPr lang="zh-CN" altLang="en-US" sz="2400" b="1" dirty="0" smtClean="0"/>
              <a:t>赞同”也是</a:t>
            </a:r>
            <a:r>
              <a:rPr lang="zh-CN" altLang="en-US" sz="2400" b="1" dirty="0"/>
              <a:t>不够</a:t>
            </a:r>
            <a:r>
              <a:rPr lang="zh-CN" altLang="en-US" sz="2400" b="1" dirty="0" smtClean="0"/>
              <a:t>的</a:t>
            </a:r>
            <a:endParaRPr lang="en-US" altLang="zh-CN" sz="2400" b="1" dirty="0" smtClean="0"/>
          </a:p>
          <a:p>
            <a:endParaRPr lang="en-US" altLang="zh-CN" sz="1200" b="1" dirty="0" smtClean="0"/>
          </a:p>
          <a:p>
            <a:r>
              <a:rPr lang="zh-CN" altLang="en-US" sz="2400" b="1" dirty="0" smtClean="0"/>
              <a:t>在前两者的基础上，一个人必须亲自决定信靠耶稣才能得救</a:t>
            </a:r>
            <a:endParaRPr lang="en-US" altLang="zh-CN" sz="2400" b="1" dirty="0" smtClean="0"/>
          </a:p>
          <a:p>
            <a:pPr lvl="1"/>
            <a:r>
              <a:rPr lang="zh-CN" altLang="en-US" sz="2000" b="1" dirty="0"/>
              <a:t>若有人要跟从我，就当舍己，背起他的十字架来跟从我。（马太福音</a:t>
            </a:r>
            <a:r>
              <a:rPr lang="en-US" altLang="zh-CN" sz="2000" b="1" dirty="0"/>
              <a:t>16:24</a:t>
            </a:r>
            <a:r>
              <a:rPr lang="zh-CN" altLang="en-US" sz="2000" b="1" dirty="0" smtClean="0"/>
              <a:t>）</a:t>
            </a:r>
            <a:endParaRPr lang="en-US" altLang="zh-CN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46331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64274" y="133350"/>
            <a:ext cx="880357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600" b="1" dirty="0" smtClean="0"/>
              <a:t>活出“因信称义”的真理</a:t>
            </a:r>
            <a:endParaRPr lang="en-US" altLang="zh-CN" sz="2600" b="1" dirty="0" smtClean="0"/>
          </a:p>
          <a:p>
            <a:pPr marL="0" indent="0">
              <a:buFont typeface="Arial" pitchFamily="34" charset="0"/>
              <a:buNone/>
            </a:pPr>
            <a:endParaRPr lang="en-US" altLang="zh-CN" sz="1200" b="1" dirty="0" smtClean="0"/>
          </a:p>
          <a:p>
            <a:pPr marL="0" indent="0">
              <a:buNone/>
            </a:pPr>
            <a:r>
              <a:rPr lang="zh-CN" altLang="en-US" sz="2600" b="1" dirty="0"/>
              <a:t>我已经与基督同钉十字架，现在活着的不再是我，乃是基督在我里面活着；并且我如今在肉身活着，是因信神的儿子而活；他是爱我，为我舍己。</a:t>
            </a:r>
          </a:p>
          <a:p>
            <a:pPr marL="0" indent="0" algn="r">
              <a:buNone/>
            </a:pPr>
            <a:r>
              <a:rPr lang="en-US" altLang="zh-CN" sz="2600" b="1" dirty="0"/>
              <a:t>------</a:t>
            </a:r>
            <a:r>
              <a:rPr lang="zh-CN" altLang="en-US" sz="2600" b="1" dirty="0"/>
              <a:t>加拉太书</a:t>
            </a:r>
            <a:r>
              <a:rPr lang="en-US" altLang="zh-CN" sz="2600" b="1" dirty="0" smtClean="0"/>
              <a:t>2:20</a:t>
            </a:r>
            <a:endParaRPr lang="en-US" altLang="zh-CN" sz="2600" b="1" dirty="0"/>
          </a:p>
        </p:txBody>
      </p:sp>
    </p:spTree>
    <p:extLst>
      <p:ext uri="{BB962C8B-B14F-4D97-AF65-F5344CB8AC3E}">
        <p14:creationId xmlns:p14="http://schemas.microsoft.com/office/powerpoint/2010/main" val="31447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274" y="133350"/>
            <a:ext cx="8803575" cy="487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2600" b="1" dirty="0">
                <a:solidFill>
                  <a:schemeClr val="bg1"/>
                </a:solidFill>
              </a:rPr>
              <a:t>鹅湖之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会</a:t>
            </a:r>
            <a:endParaRPr lang="en-US" altLang="zh-CN" sz="2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sz="2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sz="2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sz="2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sz="2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sz="2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sz="2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sz="1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陆</a:t>
            </a:r>
            <a:r>
              <a:rPr lang="zh-CN" altLang="en-US" sz="2400" b="1" dirty="0">
                <a:solidFill>
                  <a:schemeClr val="bg1"/>
                </a:solidFill>
              </a:rPr>
              <a:t>九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渊：“</a:t>
            </a:r>
            <a:r>
              <a:rPr lang="zh-CN" altLang="en-US" sz="2400" b="1" dirty="0">
                <a:solidFill>
                  <a:schemeClr val="bg1"/>
                </a:solidFill>
              </a:rPr>
              <a:t>尧、舜之前有何书可读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？”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sz="1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朱熹不慊；“吾痛不得自鹅湖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，遂</a:t>
            </a:r>
            <a:r>
              <a:rPr lang="zh-CN" altLang="en-US" sz="2400" b="1" dirty="0">
                <a:solidFill>
                  <a:schemeClr val="bg1"/>
                </a:solidFill>
              </a:rPr>
              <a:t>入怀玉，深山静坐数月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”。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陆九渊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20" y="819150"/>
            <a:ext cx="1672940" cy="215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le:Zhu x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020" y="819150"/>
            <a:ext cx="185623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1466850"/>
            <a:ext cx="523220" cy="952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</a:rPr>
              <a:t>陆</a:t>
            </a:r>
            <a:r>
              <a:rPr lang="zh-CN" altLang="en-US" sz="2200" b="1" dirty="0">
                <a:solidFill>
                  <a:schemeClr val="bg1"/>
                </a:solidFill>
              </a:rPr>
              <a:t>九渊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3715" y="1562100"/>
            <a:ext cx="523220" cy="647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</a:rPr>
              <a:t>朱熹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2/26/Ehu_shuyuan_0227.jpg/1280px-Ehu_shuyuan_02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3735" r="7652" b="17727"/>
          <a:stretch/>
        </p:blipFill>
        <p:spPr bwMode="auto">
          <a:xfrm>
            <a:off x="4876800" y="819150"/>
            <a:ext cx="4074458" cy="25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6094" y="3028950"/>
            <a:ext cx="13195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</a:rPr>
              <a:t>陆王心学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1340" y="3028950"/>
            <a:ext cx="13195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</a:rPr>
              <a:t>程朱理</a:t>
            </a:r>
            <a:r>
              <a:rPr lang="zh-CN" altLang="en-US" sz="2200" b="1" dirty="0" smtClean="0">
                <a:solidFill>
                  <a:schemeClr val="bg1"/>
                </a:solidFill>
              </a:rPr>
              <a:t>学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274" y="133350"/>
            <a:ext cx="8803575" cy="487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2600" b="1" dirty="0" smtClean="0"/>
              <a:t>讲道大纲</a:t>
            </a:r>
            <a:endParaRPr lang="en-US" altLang="zh-CN" sz="2600" b="1" dirty="0" smtClean="0"/>
          </a:p>
          <a:p>
            <a:endParaRPr lang="en-US" altLang="zh-CN" sz="1200" b="1" dirty="0"/>
          </a:p>
          <a:p>
            <a:r>
              <a:rPr lang="zh-CN" altLang="en-US" sz="2600" b="1" dirty="0"/>
              <a:t>安提阿事件的背</a:t>
            </a:r>
            <a:r>
              <a:rPr lang="zh-CN" altLang="en-US" sz="2600" b="1" dirty="0" smtClean="0"/>
              <a:t>景</a:t>
            </a:r>
          </a:p>
          <a:p>
            <a:endParaRPr lang="en-US" altLang="zh-CN" sz="1200" b="1" dirty="0" smtClean="0"/>
          </a:p>
          <a:p>
            <a:r>
              <a:rPr lang="zh-CN" altLang="en-US" sz="2600" b="1" dirty="0" smtClean="0"/>
              <a:t>彼得、保罗分别在</a:t>
            </a:r>
            <a:r>
              <a:rPr lang="zh-CN" altLang="en-US" sz="2600" b="1" dirty="0"/>
              <a:t>安提阿事</a:t>
            </a:r>
            <a:r>
              <a:rPr lang="zh-CN" altLang="en-US" sz="2600" b="1" dirty="0" smtClean="0"/>
              <a:t>件中做</a:t>
            </a:r>
            <a:r>
              <a:rPr lang="zh-CN" altLang="en-US" sz="2600" b="1" dirty="0"/>
              <a:t>了什么</a:t>
            </a:r>
            <a:r>
              <a:rPr lang="zh-CN" altLang="en-US" sz="2600" b="1" dirty="0" smtClean="0"/>
              <a:t>，为</a:t>
            </a:r>
            <a:r>
              <a:rPr lang="zh-CN" altLang="en-US" sz="2600" b="1" dirty="0"/>
              <a:t>什么如此行</a:t>
            </a:r>
            <a:r>
              <a:rPr lang="zh-CN" altLang="en-US" sz="2600" b="1" dirty="0" smtClean="0"/>
              <a:t>，以及他们这</a:t>
            </a:r>
            <a:r>
              <a:rPr lang="zh-CN" altLang="en-US" sz="2600" b="1" dirty="0"/>
              <a:t>样做的后果</a:t>
            </a:r>
          </a:p>
          <a:p>
            <a:endParaRPr lang="en-US" altLang="zh-CN" sz="1200" b="1" dirty="0"/>
          </a:p>
          <a:p>
            <a:r>
              <a:rPr lang="zh-CN" altLang="en-US" sz="2600" b="1" dirty="0" smtClean="0"/>
              <a:t>“因信称义”的</a:t>
            </a:r>
            <a:r>
              <a:rPr lang="zh-CN" altLang="en-US" sz="2600" b="1" dirty="0"/>
              <a:t>福音真</a:t>
            </a:r>
            <a:r>
              <a:rPr lang="zh-CN" altLang="en-US" sz="2600" b="1" dirty="0" smtClean="0"/>
              <a:t>理</a:t>
            </a:r>
            <a:endParaRPr lang="zh-CN" altLang="en-US" sz="2600" b="1" dirty="0"/>
          </a:p>
          <a:p>
            <a:endParaRPr lang="zh-CN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5700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875" y="133350"/>
            <a:ext cx="8803575" cy="487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2600" b="1" dirty="0"/>
              <a:t>安提阿事</a:t>
            </a:r>
            <a:r>
              <a:rPr lang="zh-CN" altLang="en-US" sz="2600" b="1" dirty="0" smtClean="0"/>
              <a:t>件的背景</a:t>
            </a:r>
            <a:endParaRPr lang="en-US" altLang="zh-CN" sz="2600" b="1" dirty="0" smtClean="0"/>
          </a:p>
        </p:txBody>
      </p:sp>
      <p:pic>
        <p:nvPicPr>
          <p:cNvPr id="4" name="Picture 2" descr="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2" y="3019425"/>
            <a:ext cx="7315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5"/>
          <p:cNvSpPr>
            <a:spLocks/>
          </p:cNvSpPr>
          <p:nvPr/>
        </p:nvSpPr>
        <p:spPr bwMode="auto">
          <a:xfrm flipV="1">
            <a:off x="4229759" y="3250826"/>
            <a:ext cx="142875" cy="200025"/>
          </a:xfrm>
          <a:custGeom>
            <a:avLst/>
            <a:gdLst>
              <a:gd name="T0" fmla="*/ 0 w 90"/>
              <a:gd name="T1" fmla="*/ 0 h 126"/>
              <a:gd name="T2" fmla="*/ 90 w 90"/>
              <a:gd name="T3" fmla="*/ 0 h 126"/>
              <a:gd name="T4" fmla="*/ 46 w 90"/>
              <a:gd name="T5" fmla="*/ 126 h 126"/>
              <a:gd name="T6" fmla="*/ 0 w 90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126">
                <a:moveTo>
                  <a:pt x="0" y="0"/>
                </a:moveTo>
                <a:lnTo>
                  <a:pt x="90" y="0"/>
                </a:lnTo>
                <a:lnTo>
                  <a:pt x="46" y="12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76250" y="2735263"/>
            <a:ext cx="677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>
                <a:ea typeface="SimHei" pitchFamily="49" charset="-122"/>
              </a:rPr>
              <a:t>AD 30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578100" y="2735263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>
                <a:ea typeface="SimHei" pitchFamily="49" charset="-122"/>
              </a:rPr>
              <a:t>40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414837" y="2735263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>
                <a:ea typeface="SimHei" pitchFamily="49" charset="-122"/>
              </a:rPr>
              <a:t>50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235700" y="2735263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>
                <a:ea typeface="SimHei" pitchFamily="49" charset="-122"/>
              </a:rPr>
              <a:t>60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056562" y="2735263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>
                <a:ea typeface="SimHei" pitchFamily="49" charset="-122"/>
              </a:rPr>
              <a:t>70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597775" y="3449638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itchFamily="49" charset="-122"/>
              </a:rPr>
              <a:t>殉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道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686550" y="3449638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itchFamily="49" charset="-122"/>
              </a:rPr>
              <a:t>获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释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4684699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5372100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4035708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3679825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2693987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2033587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1755775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6122987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6397625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6646862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6878637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7786687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8337550" y="3248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8147050" y="3449638"/>
            <a:ext cx="3873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itchFamily="49" charset="-122"/>
              </a:rPr>
              <a:t>圣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殿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被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毁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456362" y="3449638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itchFamily="49" charset="-122"/>
              </a:rPr>
              <a:t>罗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马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6203950" y="3449638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itchFamily="49" charset="-122"/>
              </a:rPr>
              <a:t>第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四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次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旅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行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5183187" y="3449638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itchFamily="49" charset="-122"/>
              </a:rPr>
              <a:t>第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三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次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旅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行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4491024" y="3449638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 dirty="0">
                <a:ea typeface="SimHei" pitchFamily="49" charset="-122"/>
              </a:rPr>
              <a:t>第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二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次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旅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行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843620" y="3449638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 dirty="0">
                <a:ea typeface="SimHei" pitchFamily="49" charset="-122"/>
              </a:rPr>
              <a:t>第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一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次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旅</a:t>
            </a:r>
          </a:p>
          <a:p>
            <a:pPr algn="ctr"/>
            <a:r>
              <a:rPr lang="zh-TW" altLang="en-US" sz="1600" dirty="0">
                <a:ea typeface="SimHei" pitchFamily="49" charset="-122"/>
              </a:rPr>
              <a:t>行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5929312" y="3449638"/>
            <a:ext cx="3873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itchFamily="49" charset="-122"/>
              </a:rPr>
              <a:t>被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囚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受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审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3486150" y="3449638"/>
            <a:ext cx="3873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itchFamily="49" charset="-122"/>
              </a:rPr>
              <a:t>安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提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阿</a:t>
            </a: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2505075" y="3449638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itchFamily="49" charset="-122"/>
              </a:rPr>
              <a:t>大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数</a:t>
            </a: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1844675" y="3449638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ea typeface="SimHei" pitchFamily="49" charset="-122"/>
              </a:rPr>
              <a:t>亚</a:t>
            </a:r>
          </a:p>
          <a:p>
            <a:pPr algn="ctr"/>
            <a:r>
              <a:rPr lang="zh-CN" altLang="en-US" sz="1600" dirty="0">
                <a:ea typeface="SimHei" pitchFamily="49" charset="-122"/>
              </a:rPr>
              <a:t>拉</a:t>
            </a:r>
          </a:p>
          <a:p>
            <a:pPr algn="ctr"/>
            <a:r>
              <a:rPr lang="zh-CN" altLang="en-US" sz="1600" dirty="0">
                <a:ea typeface="SimHei" pitchFamily="49" charset="-122"/>
              </a:rPr>
              <a:t>伯</a:t>
            </a:r>
          </a:p>
          <a:p>
            <a:pPr algn="ctr"/>
            <a:r>
              <a:rPr lang="zh-CN" altLang="en-US" sz="1600" dirty="0">
                <a:ea typeface="SimHei" pitchFamily="49" charset="-122"/>
              </a:rPr>
              <a:t>旷</a:t>
            </a:r>
          </a:p>
          <a:p>
            <a:pPr algn="ctr"/>
            <a:r>
              <a:rPr lang="zh-CN" altLang="en-US" sz="1600" dirty="0">
                <a:ea typeface="SimHei" pitchFamily="49" charset="-122"/>
              </a:rPr>
              <a:t>野</a:t>
            </a:r>
            <a:endParaRPr lang="zh-TW" altLang="en-US" sz="1600" dirty="0">
              <a:ea typeface="SimHei" pitchFamily="49" charset="-122"/>
            </a:endParaRP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1565275" y="3449638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itchFamily="49" charset="-122"/>
              </a:rPr>
              <a:t>信</a:t>
            </a:r>
          </a:p>
          <a:p>
            <a:pPr algn="ctr"/>
            <a:r>
              <a:rPr lang="zh-TW" altLang="en-US" sz="1600">
                <a:ea typeface="SimHei" pitchFamily="49" charset="-122"/>
              </a:rPr>
              <a:t>主</a:t>
            </a:r>
          </a:p>
        </p:txBody>
      </p:sp>
      <p:grpSp>
        <p:nvGrpSpPr>
          <p:cNvPr id="63" name="Group 61"/>
          <p:cNvGrpSpPr>
            <a:grpSpLocks/>
          </p:cNvGrpSpPr>
          <p:nvPr/>
        </p:nvGrpSpPr>
        <p:grpSpPr bwMode="auto">
          <a:xfrm>
            <a:off x="1274762" y="2803525"/>
            <a:ext cx="130175" cy="217488"/>
            <a:chOff x="840" y="1694"/>
            <a:chExt cx="82" cy="137"/>
          </a:xfrm>
        </p:grpSpPr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879" y="1694"/>
              <a:ext cx="0" cy="1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840" y="1740"/>
              <a:ext cx="8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AutoShape 45" descr="Stationery"/>
          <p:cNvSpPr>
            <a:spLocks noChangeArrowheads="1"/>
          </p:cNvSpPr>
          <p:nvPr/>
        </p:nvSpPr>
        <p:spPr bwMode="auto">
          <a:xfrm>
            <a:off x="6659563" y="742950"/>
            <a:ext cx="1774825" cy="887413"/>
          </a:xfrm>
          <a:prstGeom prst="horizontalScroll">
            <a:avLst>
              <a:gd name="adj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>
                <a:ea typeface="SimHei" pitchFamily="49" charset="-122"/>
              </a:rPr>
              <a:t>保罗生平</a:t>
            </a:r>
          </a:p>
        </p:txBody>
      </p:sp>
      <p:sp>
        <p:nvSpPr>
          <p:cNvPr id="77" name="Line 41"/>
          <p:cNvSpPr>
            <a:spLocks noChangeShapeType="1"/>
          </p:cNvSpPr>
          <p:nvPr/>
        </p:nvSpPr>
        <p:spPr bwMode="auto">
          <a:xfrm>
            <a:off x="3742860" y="2571002"/>
            <a:ext cx="0" cy="444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42"/>
          <p:cNvSpPr>
            <a:spLocks noChangeShapeType="1"/>
          </p:cNvSpPr>
          <p:nvPr/>
        </p:nvSpPr>
        <p:spPr bwMode="auto">
          <a:xfrm>
            <a:off x="4323885" y="2571002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Text Box 43"/>
          <p:cNvSpPr txBox="1">
            <a:spLocks noChangeArrowheads="1"/>
          </p:cNvSpPr>
          <p:nvPr/>
        </p:nvSpPr>
        <p:spPr bwMode="auto">
          <a:xfrm>
            <a:off x="3549860" y="1225201"/>
            <a:ext cx="389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 dirty="0">
                <a:solidFill>
                  <a:srgbClr val="FF0000"/>
                </a:solidFill>
                <a:ea typeface="SimHei" pitchFamily="49" charset="-122"/>
              </a:rPr>
              <a:t>上</a:t>
            </a:r>
          </a:p>
          <a:p>
            <a:pPr algn="r"/>
            <a:r>
              <a:rPr lang="zh-CN" altLang="en-US" sz="1600" dirty="0">
                <a:solidFill>
                  <a:srgbClr val="FF0000"/>
                </a:solidFill>
                <a:ea typeface="SimHei" pitchFamily="49" charset="-122"/>
              </a:rPr>
              <a:t>耶</a:t>
            </a:r>
          </a:p>
          <a:p>
            <a:pPr algn="r"/>
            <a:r>
              <a:rPr lang="zh-CN" altLang="en-US" sz="1600" dirty="0">
                <a:solidFill>
                  <a:srgbClr val="FF0000"/>
                </a:solidFill>
                <a:ea typeface="SimHei" pitchFamily="49" charset="-122"/>
              </a:rPr>
              <a:t>路</a:t>
            </a:r>
          </a:p>
          <a:p>
            <a:pPr algn="r"/>
            <a:r>
              <a:rPr lang="zh-CN" altLang="en-US" sz="1600" dirty="0">
                <a:solidFill>
                  <a:srgbClr val="FF0000"/>
                </a:solidFill>
                <a:ea typeface="SimHei" pitchFamily="49" charset="-122"/>
              </a:rPr>
              <a:t>撒</a:t>
            </a:r>
          </a:p>
          <a:p>
            <a:pPr algn="r"/>
            <a:r>
              <a:rPr lang="zh-CN" altLang="en-US" sz="1600" dirty="0" smtClean="0">
                <a:solidFill>
                  <a:srgbClr val="FF0000"/>
                </a:solidFill>
                <a:ea typeface="SimHei" pitchFamily="49" charset="-122"/>
              </a:rPr>
              <a:t>冷</a:t>
            </a:r>
            <a:endParaRPr lang="zh-CN" altLang="en-US" sz="1600" dirty="0">
              <a:solidFill>
                <a:srgbClr val="FF0000"/>
              </a:solidFill>
              <a:ea typeface="SimHei" pitchFamily="49" charset="-122"/>
            </a:endParaRPr>
          </a:p>
        </p:txBody>
      </p:sp>
      <p:sp>
        <p:nvSpPr>
          <p:cNvPr id="80" name="Text Box 44"/>
          <p:cNvSpPr txBox="1">
            <a:spLocks noChangeArrowheads="1"/>
          </p:cNvSpPr>
          <p:nvPr/>
        </p:nvSpPr>
        <p:spPr bwMode="auto">
          <a:xfrm>
            <a:off x="4126122" y="989852"/>
            <a:ext cx="3898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 dirty="0">
                <a:ea typeface="SimHei" pitchFamily="49" charset="-122"/>
              </a:rPr>
              <a:t>耶</a:t>
            </a:r>
          </a:p>
          <a:p>
            <a:pPr algn="r"/>
            <a:r>
              <a:rPr lang="zh-CN" altLang="en-US" sz="1600" dirty="0">
                <a:ea typeface="SimHei" pitchFamily="49" charset="-122"/>
              </a:rPr>
              <a:t>路</a:t>
            </a:r>
          </a:p>
          <a:p>
            <a:pPr algn="r"/>
            <a:r>
              <a:rPr lang="zh-CN" altLang="en-US" sz="1600" dirty="0">
                <a:ea typeface="SimHei" pitchFamily="49" charset="-122"/>
              </a:rPr>
              <a:t>撒</a:t>
            </a:r>
          </a:p>
          <a:p>
            <a:pPr algn="r"/>
            <a:r>
              <a:rPr lang="zh-CN" altLang="en-US" sz="1600" dirty="0">
                <a:ea typeface="SimHei" pitchFamily="49" charset="-122"/>
              </a:rPr>
              <a:t>冷</a:t>
            </a:r>
          </a:p>
          <a:p>
            <a:pPr algn="r"/>
            <a:r>
              <a:rPr lang="zh-CN" altLang="en-US" sz="1600" dirty="0" smtClean="0">
                <a:ea typeface="SimHei" pitchFamily="49" charset="-122"/>
              </a:rPr>
              <a:t>会</a:t>
            </a:r>
            <a:endParaRPr lang="zh-CN" altLang="en-US" sz="1600" dirty="0">
              <a:ea typeface="SimHei" pitchFamily="49" charset="-122"/>
            </a:endParaRPr>
          </a:p>
          <a:p>
            <a:pPr algn="r"/>
            <a:r>
              <a:rPr lang="zh-CN" altLang="en-US" sz="1600" dirty="0" smtClean="0">
                <a:ea typeface="SimHei" pitchFamily="49" charset="-122"/>
              </a:rPr>
              <a:t>议</a:t>
            </a:r>
            <a:endParaRPr lang="zh-TW" altLang="en-US" sz="1600" dirty="0">
              <a:ea typeface="SimHei" pitchFamily="49" charset="-122"/>
            </a:endParaRPr>
          </a:p>
        </p:txBody>
      </p:sp>
      <p:sp>
        <p:nvSpPr>
          <p:cNvPr id="81" name="Line 48"/>
          <p:cNvSpPr>
            <a:spLocks noChangeShapeType="1"/>
          </p:cNvSpPr>
          <p:nvPr/>
        </p:nvSpPr>
        <p:spPr bwMode="auto">
          <a:xfrm>
            <a:off x="2328397" y="2571002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2134722" y="1223214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TW" altLang="en-US" sz="1600">
                <a:ea typeface="SimHei" pitchFamily="49" charset="-122"/>
              </a:rPr>
              <a:t>上</a:t>
            </a:r>
          </a:p>
          <a:p>
            <a:pPr algn="r"/>
            <a:r>
              <a:rPr lang="zh-TW" altLang="en-US" sz="1600">
                <a:ea typeface="SimHei" pitchFamily="49" charset="-122"/>
              </a:rPr>
              <a:t>耶</a:t>
            </a:r>
          </a:p>
          <a:p>
            <a:pPr algn="r"/>
            <a:r>
              <a:rPr lang="zh-TW" altLang="en-US" sz="1600">
                <a:ea typeface="SimHei" pitchFamily="49" charset="-122"/>
              </a:rPr>
              <a:t>路</a:t>
            </a:r>
          </a:p>
          <a:p>
            <a:pPr algn="r"/>
            <a:r>
              <a:rPr lang="zh-TW" altLang="en-US" sz="1600">
                <a:ea typeface="SimHei" pitchFamily="49" charset="-122"/>
              </a:rPr>
              <a:t>撒</a:t>
            </a:r>
          </a:p>
          <a:p>
            <a:pPr algn="r"/>
            <a:r>
              <a:rPr lang="zh-TW" altLang="en-US" sz="1600">
                <a:ea typeface="SimHei" pitchFamily="49" charset="-122"/>
              </a:rPr>
              <a:t>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96660" y="3474575"/>
            <a:ext cx="430887" cy="1143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安提阿事件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1225202"/>
            <a:ext cx="3930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</a:rPr>
              <a:t>加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2: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en-US" altLang="zh-CN" sz="1600" b="1" dirty="0" smtClean="0">
                <a:solidFill>
                  <a:srgbClr val="FF0000"/>
                </a:solidFill>
              </a:rPr>
              <a:t>|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715000" y="133350"/>
            <a:ext cx="332965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/>
              <a:t>过</a:t>
            </a:r>
            <a:r>
              <a:rPr lang="zh-CN" altLang="en-US" sz="2400" b="1" dirty="0"/>
              <a:t>了十四年，我同巴拿巴又上耶路撒冷去，并带着提多同去</a:t>
            </a:r>
            <a:r>
              <a:rPr lang="zh-CN" altLang="en-US" sz="2400" b="1" dirty="0" smtClean="0"/>
              <a:t>。</a:t>
            </a:r>
            <a:r>
              <a:rPr lang="en-US" altLang="zh-CN" sz="2400" b="1" dirty="0" smtClean="0"/>
              <a:t>… … </a:t>
            </a:r>
          </a:p>
          <a:p>
            <a:pPr marL="0" indent="0">
              <a:buNone/>
            </a:pPr>
            <a:r>
              <a:rPr lang="zh-CN" altLang="en-US" sz="2400" b="1" dirty="0" smtClean="0"/>
              <a:t>那</a:t>
            </a:r>
            <a:r>
              <a:rPr lang="zh-CN" altLang="en-US" sz="2400" b="1" dirty="0"/>
              <a:t>称为教会柱石的雅各、矶法、约翰，就向我和巴拿巴用右手行相交之礼，叫我们往外邦</a:t>
            </a:r>
            <a:r>
              <a:rPr lang="zh-CN" altLang="en-US" sz="2400" b="1" dirty="0" smtClean="0"/>
              <a:t>人那</a:t>
            </a:r>
            <a:r>
              <a:rPr lang="zh-CN" altLang="en-US" sz="2400" b="1" dirty="0"/>
              <a:t>里去，他们往受割礼的人那里去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pPr marL="0" indent="0" algn="r">
              <a:buNone/>
            </a:pPr>
            <a:r>
              <a:rPr lang="en-US" altLang="zh-CN" sz="2400" b="1" dirty="0" smtClean="0"/>
              <a:t>------</a:t>
            </a:r>
            <a:r>
              <a:rPr lang="zh-CN" altLang="en-US" sz="2400" b="1" dirty="0"/>
              <a:t>加拉太书</a:t>
            </a:r>
            <a:r>
              <a:rPr lang="en-US" altLang="zh-CN" sz="2400" b="1" dirty="0" smtClean="0"/>
              <a:t>2:1-10</a:t>
            </a:r>
            <a:endParaRPr lang="en-US" altLang="zh-CN" sz="2400" b="1" dirty="0"/>
          </a:p>
        </p:txBody>
      </p:sp>
      <p:pic>
        <p:nvPicPr>
          <p:cNvPr id="3" name="Picture 2" descr="right-hands-of-fellowshi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91" y="133350"/>
            <a:ext cx="2724009" cy="4876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0"/>
          <a:stretch/>
        </p:blipFill>
        <p:spPr bwMode="auto">
          <a:xfrm>
            <a:off x="60666" y="133350"/>
            <a:ext cx="2849074" cy="487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2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274" y="133350"/>
            <a:ext cx="8803575" cy="487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2600" b="1" dirty="0"/>
              <a:t>彼得做了什</a:t>
            </a:r>
            <a:r>
              <a:rPr lang="zh-CN" altLang="en-US" sz="2600" b="1" dirty="0" smtClean="0"/>
              <a:t>么</a:t>
            </a:r>
            <a:endParaRPr lang="en-US" altLang="zh-CN" sz="2600" b="1" dirty="0" smtClean="0"/>
          </a:p>
          <a:p>
            <a:pPr marL="0" indent="0">
              <a:buNone/>
            </a:pPr>
            <a:endParaRPr lang="en-US" altLang="zh-CN" sz="1200" b="1" dirty="0"/>
          </a:p>
          <a:p>
            <a:pPr marL="0" indent="0">
              <a:buNone/>
            </a:pPr>
            <a:r>
              <a:rPr lang="en-US" altLang="zh-CN" sz="2400" b="1" dirty="0" smtClean="0">
                <a:solidFill>
                  <a:schemeClr val="accent1"/>
                </a:solidFill>
              </a:rPr>
              <a:t>12 </a:t>
            </a:r>
            <a:r>
              <a:rPr lang="zh-CN" altLang="en-US" sz="2400" b="1" dirty="0" smtClean="0">
                <a:solidFill>
                  <a:schemeClr val="accent1"/>
                </a:solidFill>
              </a:rPr>
              <a:t>从雅各那里来的人未到以先，他和外邦人一同吃饭，及至他们来到，他因怕奉割礼的人，就退去与外邦人隔开了。</a:t>
            </a:r>
            <a:r>
              <a:rPr lang="en-US" altLang="zh-CN" sz="2400" b="1" dirty="0" smtClean="0"/>
              <a:t>13 </a:t>
            </a:r>
            <a:r>
              <a:rPr lang="zh-CN" altLang="en-US" sz="2400" b="1" dirty="0" smtClean="0"/>
              <a:t>其余的犹太人也都随着他装假，甚至连巴拿巴也随伙装假。</a:t>
            </a:r>
          </a:p>
          <a:p>
            <a:pPr marL="0" indent="0">
              <a:buNone/>
            </a:pPr>
            <a:endParaRPr lang="en-US" altLang="zh-CN" sz="1200" b="1" dirty="0" smtClean="0"/>
          </a:p>
          <a:p>
            <a:pPr marL="0" indent="0">
              <a:buNone/>
            </a:pPr>
            <a:endParaRPr lang="en-US" altLang="zh-CN" sz="1200" b="1" dirty="0" smtClean="0"/>
          </a:p>
          <a:p>
            <a:r>
              <a:rPr lang="zh-CN" altLang="en-US" sz="2400" b="1" dirty="0"/>
              <a:t>我们听说，有几个人从我们这里出去，用言语搅扰你们，惑乱你们</a:t>
            </a:r>
            <a:r>
              <a:rPr lang="zh-CN" altLang="en-US" sz="2400" b="1" dirty="0" smtClean="0"/>
              <a:t>的心</a:t>
            </a:r>
            <a:r>
              <a:rPr lang="zh-CN" altLang="en-US" sz="2400" b="1" dirty="0"/>
              <a:t>。其实我们并没有吩咐他们。（使徒行传</a:t>
            </a:r>
            <a:r>
              <a:rPr lang="en-US" altLang="zh-CN" sz="2400" b="1" dirty="0"/>
              <a:t>15:24</a:t>
            </a:r>
            <a:r>
              <a:rPr lang="zh-CN" altLang="en-US" sz="2400" b="1" dirty="0" smtClean="0"/>
              <a:t>）</a:t>
            </a:r>
            <a:endParaRPr lang="en-US" altLang="zh-CN" sz="2400" b="1" dirty="0" smtClean="0"/>
          </a:p>
          <a:p>
            <a:endParaRPr lang="en-US" altLang="zh-CN" sz="1200" b="1" dirty="0"/>
          </a:p>
          <a:p>
            <a:r>
              <a:rPr lang="zh-CN" altLang="en-US" sz="2400" b="1" dirty="0"/>
              <a:t>有几个人从犹太下来， 教训弟兄们说： 「你们若不按摩西的规条受割礼， 不能</a:t>
            </a:r>
            <a:r>
              <a:rPr lang="zh-CN" altLang="en-US" sz="2400" b="1" dirty="0" smtClean="0"/>
              <a:t>得救。」</a:t>
            </a:r>
            <a:r>
              <a:rPr lang="zh-CN" altLang="en-US" sz="2400" b="1" dirty="0"/>
              <a:t>（使徒行传</a:t>
            </a:r>
            <a:r>
              <a:rPr lang="en-US" altLang="zh-CN" sz="2400" b="1" dirty="0" smtClean="0"/>
              <a:t>15:1</a:t>
            </a:r>
            <a:r>
              <a:rPr lang="zh-CN" altLang="en-US" sz="2400" b="1" dirty="0" smtClean="0"/>
              <a:t>）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1998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Cork"/>
          <p:cNvSpPr>
            <a:spLocks noChangeArrowheads="1"/>
          </p:cNvSpPr>
          <p:nvPr/>
        </p:nvSpPr>
        <p:spPr bwMode="auto">
          <a:xfrm>
            <a:off x="2705100" y="133350"/>
            <a:ext cx="16764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亚伯拉罕</a:t>
            </a:r>
          </a:p>
        </p:txBody>
      </p:sp>
      <p:sp>
        <p:nvSpPr>
          <p:cNvPr id="13" name="Rectangle 12" descr="Cork"/>
          <p:cNvSpPr>
            <a:spLocks noChangeArrowheads="1"/>
          </p:cNvSpPr>
          <p:nvPr/>
        </p:nvSpPr>
        <p:spPr bwMode="auto">
          <a:xfrm>
            <a:off x="4838700" y="133350"/>
            <a:ext cx="16764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摩西</a:t>
            </a:r>
          </a:p>
        </p:txBody>
      </p:sp>
      <p:sp>
        <p:nvSpPr>
          <p:cNvPr id="15" name="Rectangle 14" descr="Recycled paper"/>
          <p:cNvSpPr>
            <a:spLocks noChangeArrowheads="1"/>
          </p:cNvSpPr>
          <p:nvPr/>
        </p:nvSpPr>
        <p:spPr bwMode="auto">
          <a:xfrm>
            <a:off x="2705100" y="1009650"/>
            <a:ext cx="1676400" cy="1143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割礼</a:t>
            </a:r>
          </a:p>
        </p:txBody>
      </p:sp>
      <p:sp>
        <p:nvSpPr>
          <p:cNvPr id="16" name="Rectangle 15" descr="Newsprint"/>
          <p:cNvSpPr>
            <a:spLocks noChangeArrowheads="1"/>
          </p:cNvSpPr>
          <p:nvPr/>
        </p:nvSpPr>
        <p:spPr bwMode="auto">
          <a:xfrm>
            <a:off x="4838700" y="1009650"/>
            <a:ext cx="1676400" cy="1143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律法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381500" y="1009650"/>
            <a:ext cx="45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en-US" altLang="zh-TW" sz="3200">
                <a:latin typeface="SimHei" pitchFamily="49" charset="-122"/>
                <a:ea typeface="SimHei" pitchFamily="49" charset="-122"/>
              </a:rPr>
              <a:t>+</a:t>
            </a:r>
          </a:p>
        </p:txBody>
      </p:sp>
      <p:sp>
        <p:nvSpPr>
          <p:cNvPr id="24" name="Rectangle 23" descr="Stationery"/>
          <p:cNvSpPr>
            <a:spLocks noChangeArrowheads="1"/>
          </p:cNvSpPr>
          <p:nvPr/>
        </p:nvSpPr>
        <p:spPr bwMode="auto">
          <a:xfrm>
            <a:off x="495300" y="1009650"/>
            <a:ext cx="1981200" cy="1143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犹太教徒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64274" y="2343150"/>
            <a:ext cx="8803575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/>
              <a:t>割礼</a:t>
            </a:r>
            <a:r>
              <a:rPr lang="en-US" altLang="zh-CN" sz="2400" b="1" dirty="0" smtClean="0"/>
              <a:t>----</a:t>
            </a:r>
            <a:r>
              <a:rPr lang="zh-CN" altLang="en-US" sz="2400" b="1" dirty="0" smtClean="0"/>
              <a:t>被</a:t>
            </a:r>
            <a:r>
              <a:rPr lang="zh-CN" altLang="en-US" sz="2400" b="1" dirty="0"/>
              <a:t>犹太教徒</a:t>
            </a:r>
            <a:r>
              <a:rPr lang="zh-CN" altLang="en-US" sz="2400" b="1" dirty="0" smtClean="0"/>
              <a:t>看作是成</a:t>
            </a:r>
            <a:r>
              <a:rPr lang="zh-CN" altLang="en-US" sz="2400" b="1" dirty="0"/>
              <a:t>为神子</a:t>
            </a:r>
            <a:r>
              <a:rPr lang="zh-CN" altLang="en-US" sz="2400" b="1" dirty="0" smtClean="0"/>
              <a:t>民的</a:t>
            </a:r>
            <a:r>
              <a:rPr lang="zh-CN" altLang="en-US" sz="2400" b="1" dirty="0"/>
              <a:t>记</a:t>
            </a:r>
            <a:r>
              <a:rPr lang="zh-CN" altLang="en-US" sz="2400" b="1" dirty="0" smtClean="0"/>
              <a:t>号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律法</a:t>
            </a:r>
            <a:r>
              <a:rPr lang="en-US" altLang="zh-CN" sz="2400" b="1" dirty="0" smtClean="0"/>
              <a:t>----</a:t>
            </a:r>
            <a:r>
              <a:rPr lang="zh-CN" altLang="en-US" sz="2400" b="1" dirty="0" smtClean="0"/>
              <a:t>被犹</a:t>
            </a:r>
            <a:r>
              <a:rPr lang="zh-CN" altLang="en-US" sz="2400" b="1" dirty="0"/>
              <a:t>太教</a:t>
            </a:r>
            <a:r>
              <a:rPr lang="zh-CN" altLang="en-US" sz="2400" b="1" dirty="0" smtClean="0"/>
              <a:t>徒看</a:t>
            </a:r>
            <a:r>
              <a:rPr lang="zh-CN" altLang="en-US" sz="2400" b="1" dirty="0"/>
              <a:t>作是神子民</a:t>
            </a:r>
            <a:r>
              <a:rPr lang="zh-CN" altLang="en-US" sz="2400" b="1" dirty="0" smtClean="0"/>
              <a:t>的行</a:t>
            </a:r>
            <a:r>
              <a:rPr lang="zh-CN" altLang="en-US" sz="2400" b="1" dirty="0"/>
              <a:t>为规</a:t>
            </a:r>
            <a:r>
              <a:rPr lang="zh-CN" altLang="en-US" sz="2400" b="1" dirty="0" smtClean="0"/>
              <a:t>范</a:t>
            </a:r>
            <a:endParaRPr lang="en-US" altLang="zh-CN" sz="2400" b="1" dirty="0" smtClean="0"/>
          </a:p>
          <a:p>
            <a:r>
              <a:rPr lang="zh-CN" altLang="en-US" sz="2400" b="1" dirty="0"/>
              <a:t>犹太教</a:t>
            </a:r>
            <a:r>
              <a:rPr lang="zh-CN" altLang="en-US" sz="2400" b="1" dirty="0" smtClean="0"/>
              <a:t>徒</a:t>
            </a:r>
            <a:r>
              <a:rPr lang="zh-CN" altLang="en-US" sz="2400" b="1" u="sng" dirty="0" smtClean="0">
                <a:solidFill>
                  <a:schemeClr val="accent1"/>
                </a:solidFill>
              </a:rPr>
              <a:t>不认为</a:t>
            </a:r>
            <a:r>
              <a:rPr lang="zh-CN" altLang="en-US" sz="2400" b="1" dirty="0" smtClean="0"/>
              <a:t>耶稣是基督、是神的儿子，所以</a:t>
            </a:r>
            <a:r>
              <a:rPr lang="zh-CN" altLang="en-US" sz="2400" b="1" u="sng" dirty="0" smtClean="0">
                <a:solidFill>
                  <a:schemeClr val="accent1"/>
                </a:solidFill>
              </a:rPr>
              <a:t>不接受</a:t>
            </a:r>
            <a:r>
              <a:rPr lang="zh-CN" altLang="en-US" sz="2400" b="1" dirty="0" smtClean="0"/>
              <a:t>耶稣基督的福音与救赎。</a:t>
            </a:r>
          </a:p>
        </p:txBody>
      </p:sp>
      <p:sp>
        <p:nvSpPr>
          <p:cNvPr id="33" name="Rectangle 32" descr="Cork"/>
          <p:cNvSpPr>
            <a:spLocks noChangeArrowheads="1"/>
          </p:cNvSpPr>
          <p:nvPr/>
        </p:nvSpPr>
        <p:spPr bwMode="auto">
          <a:xfrm>
            <a:off x="6972300" y="133350"/>
            <a:ext cx="16764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基督</a:t>
            </a:r>
          </a:p>
        </p:txBody>
      </p:sp>
    </p:spTree>
    <p:extLst>
      <p:ext uri="{BB962C8B-B14F-4D97-AF65-F5344CB8AC3E}">
        <p14:creationId xmlns:p14="http://schemas.microsoft.com/office/powerpoint/2010/main" val="24452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Cork"/>
          <p:cNvSpPr>
            <a:spLocks noChangeArrowheads="1"/>
          </p:cNvSpPr>
          <p:nvPr/>
        </p:nvSpPr>
        <p:spPr bwMode="auto">
          <a:xfrm>
            <a:off x="2705100" y="133350"/>
            <a:ext cx="16764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亚伯拉罕</a:t>
            </a:r>
          </a:p>
        </p:txBody>
      </p:sp>
      <p:sp>
        <p:nvSpPr>
          <p:cNvPr id="13" name="Rectangle 12" descr="Cork"/>
          <p:cNvSpPr>
            <a:spLocks noChangeArrowheads="1"/>
          </p:cNvSpPr>
          <p:nvPr/>
        </p:nvSpPr>
        <p:spPr bwMode="auto">
          <a:xfrm>
            <a:off x="4838700" y="133350"/>
            <a:ext cx="16764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摩西</a:t>
            </a:r>
          </a:p>
        </p:txBody>
      </p:sp>
      <p:sp>
        <p:nvSpPr>
          <p:cNvPr id="14" name="Rectangle 13" descr="Cork"/>
          <p:cNvSpPr>
            <a:spLocks noChangeArrowheads="1"/>
          </p:cNvSpPr>
          <p:nvPr/>
        </p:nvSpPr>
        <p:spPr bwMode="auto">
          <a:xfrm>
            <a:off x="6972300" y="133350"/>
            <a:ext cx="16764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基督</a:t>
            </a:r>
          </a:p>
        </p:txBody>
      </p:sp>
      <p:sp>
        <p:nvSpPr>
          <p:cNvPr id="15" name="Rectangle 14" descr="Recycled paper"/>
          <p:cNvSpPr>
            <a:spLocks noChangeArrowheads="1"/>
          </p:cNvSpPr>
          <p:nvPr/>
        </p:nvSpPr>
        <p:spPr bwMode="auto">
          <a:xfrm>
            <a:off x="2705100" y="1009650"/>
            <a:ext cx="1676400" cy="1143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割礼</a:t>
            </a:r>
          </a:p>
        </p:txBody>
      </p:sp>
      <p:sp>
        <p:nvSpPr>
          <p:cNvPr id="16" name="Rectangle 15" descr="Newsprint"/>
          <p:cNvSpPr>
            <a:spLocks noChangeArrowheads="1"/>
          </p:cNvSpPr>
          <p:nvPr/>
        </p:nvSpPr>
        <p:spPr bwMode="auto">
          <a:xfrm>
            <a:off x="4838700" y="1009650"/>
            <a:ext cx="1676400" cy="1143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律法</a:t>
            </a:r>
          </a:p>
        </p:txBody>
      </p:sp>
      <p:sp>
        <p:nvSpPr>
          <p:cNvPr id="17" name="Rectangle 16" descr="Recycled paper"/>
          <p:cNvSpPr>
            <a:spLocks noChangeArrowheads="1"/>
          </p:cNvSpPr>
          <p:nvPr/>
        </p:nvSpPr>
        <p:spPr bwMode="auto">
          <a:xfrm>
            <a:off x="2705100" y="2343150"/>
            <a:ext cx="1676400" cy="1143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 dirty="0">
                <a:latin typeface="SimHei" pitchFamily="49" charset="-122"/>
                <a:ea typeface="SimHei" pitchFamily="49" charset="-122"/>
              </a:rPr>
              <a:t>割礼</a:t>
            </a:r>
          </a:p>
        </p:txBody>
      </p:sp>
      <p:sp>
        <p:nvSpPr>
          <p:cNvPr id="18" name="Rectangle 17" descr="Newsprint"/>
          <p:cNvSpPr>
            <a:spLocks noChangeArrowheads="1"/>
          </p:cNvSpPr>
          <p:nvPr/>
        </p:nvSpPr>
        <p:spPr bwMode="auto">
          <a:xfrm>
            <a:off x="4838700" y="2343150"/>
            <a:ext cx="1676400" cy="1143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律法</a:t>
            </a:r>
          </a:p>
        </p:txBody>
      </p:sp>
      <p:sp>
        <p:nvSpPr>
          <p:cNvPr id="19" name="Rectangle 18" descr="Pink tissue paper"/>
          <p:cNvSpPr>
            <a:spLocks noChangeArrowheads="1"/>
          </p:cNvSpPr>
          <p:nvPr/>
        </p:nvSpPr>
        <p:spPr bwMode="auto">
          <a:xfrm>
            <a:off x="6972300" y="2343150"/>
            <a:ext cx="1676400" cy="1143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基督救恩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381500" y="1009650"/>
            <a:ext cx="45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en-US" altLang="zh-TW" sz="3200">
                <a:latin typeface="SimHei" pitchFamily="49" charset="-122"/>
                <a:ea typeface="SimHei" pitchFamily="49" charset="-122"/>
              </a:rPr>
              <a:t>+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381500" y="2343150"/>
            <a:ext cx="45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en-US" altLang="zh-TW" sz="3200">
                <a:latin typeface="SimHei" pitchFamily="49" charset="-122"/>
                <a:ea typeface="SimHei" pitchFamily="49" charset="-122"/>
              </a:rPr>
              <a:t>+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515100" y="2343150"/>
            <a:ext cx="45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en-US" altLang="zh-TW" sz="3200">
                <a:latin typeface="SimHei" pitchFamily="49" charset="-122"/>
                <a:ea typeface="SimHei" pitchFamily="49" charset="-122"/>
              </a:rPr>
              <a:t>+</a:t>
            </a:r>
          </a:p>
        </p:txBody>
      </p:sp>
      <p:sp>
        <p:nvSpPr>
          <p:cNvPr id="24" name="Rectangle 23" descr="Stationery"/>
          <p:cNvSpPr>
            <a:spLocks noChangeArrowheads="1"/>
          </p:cNvSpPr>
          <p:nvPr/>
        </p:nvSpPr>
        <p:spPr bwMode="auto">
          <a:xfrm>
            <a:off x="495300" y="1009650"/>
            <a:ext cx="1981200" cy="1143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犹太教徒</a:t>
            </a:r>
          </a:p>
        </p:txBody>
      </p:sp>
      <p:sp>
        <p:nvSpPr>
          <p:cNvPr id="25" name="Rectangle 24" descr="Parchment"/>
          <p:cNvSpPr>
            <a:spLocks noChangeArrowheads="1"/>
          </p:cNvSpPr>
          <p:nvPr/>
        </p:nvSpPr>
        <p:spPr bwMode="auto">
          <a:xfrm>
            <a:off x="495300" y="2343150"/>
            <a:ext cx="1981200" cy="11430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zh-CN" altLang="en-US" sz="2400" dirty="0">
                <a:latin typeface="SimHei" pitchFamily="49" charset="-122"/>
                <a:ea typeface="SimHei" pitchFamily="49" charset="-122"/>
              </a:rPr>
              <a:t>犹太主义</a:t>
            </a:r>
          </a:p>
          <a:p>
            <a:pPr algn="ctr">
              <a:spcAft>
                <a:spcPct val="20000"/>
              </a:spcAft>
            </a:pPr>
            <a:r>
              <a:rPr lang="zh-CN" altLang="en-US" sz="2400" dirty="0">
                <a:latin typeface="SimHei" pitchFamily="49" charset="-122"/>
                <a:ea typeface="SimHei" pitchFamily="49" charset="-122"/>
              </a:rPr>
              <a:t>的基督徒</a:t>
            </a:r>
            <a:endParaRPr lang="zh-TW" altLang="en-US" sz="2400" dirty="0"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97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30781</TotalTime>
  <Words>2686</Words>
  <Application>Microsoft Office PowerPoint</Application>
  <PresentationFormat>On-screen Show (16:9)</PresentationFormat>
  <Paragraphs>303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乃是因信耶稣基督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有神吗？上帝存在吗？ （二）</dc:title>
  <dc:creator>Yehong Wan</dc:creator>
  <cp:lastModifiedBy>Windows User</cp:lastModifiedBy>
  <cp:revision>2110</cp:revision>
  <dcterms:created xsi:type="dcterms:W3CDTF">2006-08-16T00:00:00Z</dcterms:created>
  <dcterms:modified xsi:type="dcterms:W3CDTF">2019-10-12T12:24:17Z</dcterms:modified>
</cp:coreProperties>
</file>