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42"/>
  </p:notesMasterIdLst>
  <p:sldIdLst>
    <p:sldId id="893" r:id="rId6"/>
    <p:sldId id="1137" r:id="rId7"/>
    <p:sldId id="1171" r:id="rId8"/>
    <p:sldId id="1104" r:id="rId9"/>
    <p:sldId id="1054" r:id="rId10"/>
    <p:sldId id="1138" r:id="rId11"/>
    <p:sldId id="1062" r:id="rId12"/>
    <p:sldId id="1172" r:id="rId13"/>
    <p:sldId id="1020" r:id="rId14"/>
    <p:sldId id="1180" r:id="rId15"/>
    <p:sldId id="1178" r:id="rId16"/>
    <p:sldId id="1179" r:id="rId17"/>
    <p:sldId id="1181" r:id="rId18"/>
    <p:sldId id="1173" r:id="rId19"/>
    <p:sldId id="1182" r:id="rId20"/>
    <p:sldId id="1183" r:id="rId21"/>
    <p:sldId id="1184" r:id="rId22"/>
    <p:sldId id="1185" r:id="rId23"/>
    <p:sldId id="1186" r:id="rId24"/>
    <p:sldId id="1187" r:id="rId25"/>
    <p:sldId id="1188" r:id="rId26"/>
    <p:sldId id="1189" r:id="rId27"/>
    <p:sldId id="1190" r:id="rId28"/>
    <p:sldId id="1174" r:id="rId29"/>
    <p:sldId id="1175" r:id="rId30"/>
    <p:sldId id="1191" r:id="rId31"/>
    <p:sldId id="1192" r:id="rId32"/>
    <p:sldId id="1176" r:id="rId33"/>
    <p:sldId id="1177" r:id="rId34"/>
    <p:sldId id="1193" r:id="rId35"/>
    <p:sldId id="1194" r:id="rId36"/>
    <p:sldId id="1195" r:id="rId37"/>
    <p:sldId id="1198" r:id="rId38"/>
    <p:sldId id="1197" r:id="rId39"/>
    <p:sldId id="1196" r:id="rId40"/>
    <p:sldId id="119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9" d="100"/>
          <a:sy n="79" d="100"/>
        </p:scale>
        <p:origin x="132" y="6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10/5/2019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3</a:t>
            </a:fld>
            <a:endParaRPr lang="en-US"/>
          </a:p>
        </p:txBody>
      </p:sp>
    </p:spTree>
    <p:extLst>
      <p:ext uri="{BB962C8B-B14F-4D97-AF65-F5344CB8AC3E}">
        <p14:creationId xmlns:p14="http://schemas.microsoft.com/office/powerpoint/2010/main" val="792381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4</a:t>
            </a:fld>
            <a:endParaRPr lang="en-US"/>
          </a:p>
        </p:txBody>
      </p:sp>
    </p:spTree>
    <p:extLst>
      <p:ext uri="{BB962C8B-B14F-4D97-AF65-F5344CB8AC3E}">
        <p14:creationId xmlns:p14="http://schemas.microsoft.com/office/powerpoint/2010/main" val="4058830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pPr/>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pPr/>
              <a:t>10/5/2019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pPr/>
              <a:t>10/5/2019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pPr/>
              <a:t>10/5/2019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10/5/2019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10/5/2019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10/5/2019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10/5/2019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332398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sz="7000" i="1" u="none" strike="noStrike" kern="1200" cap="none" spc="0" normalizeH="0" baseline="0" noProof="0" dirty="0">
                <a:ln>
                  <a:noFill/>
                </a:ln>
                <a:solidFill>
                  <a:prstClr val="black"/>
                </a:solidFill>
                <a:effectLst/>
                <a:uLnTx/>
                <a:uFillTx/>
                <a:latin typeface="Calibri"/>
                <a:ea typeface="+mn-ea"/>
                <a:cs typeface="+mn-cs"/>
              </a:rPr>
              <a:t>They Wrote </a:t>
            </a:r>
            <a:r>
              <a:rPr lang="zh-CN" altLang="en-US" sz="7000" i="1" dirty="0">
                <a:solidFill>
                  <a:prstClr val="black"/>
                </a:solidFill>
                <a:latin typeface="Calibri"/>
              </a:rPr>
              <a:t>他們寫了</a:t>
            </a:r>
            <a:r>
              <a:rPr kumimoji="0" lang="en-US" sz="7000" i="1" u="none" strike="noStrike" kern="1200" cap="none" spc="0" normalizeH="0" baseline="0" noProof="0" dirty="0">
                <a:ln>
                  <a:noFill/>
                </a:ln>
                <a:solidFill>
                  <a:prstClr val="black"/>
                </a:solidFill>
                <a:effectLst/>
                <a:uLnTx/>
                <a:uFillTx/>
                <a:latin typeface="Calibri"/>
                <a:ea typeface="+mn-ea"/>
                <a:cs typeface="+mn-cs"/>
              </a:rPr>
              <a:t> He Said </a:t>
            </a:r>
            <a:r>
              <a:rPr kumimoji="0" lang="zh-CN" altLang="en-US" sz="7000" i="1" u="none" strike="noStrike" kern="1200" cap="none" spc="0" normalizeH="0" baseline="0" noProof="0" dirty="0">
                <a:ln>
                  <a:noFill/>
                </a:ln>
                <a:solidFill>
                  <a:prstClr val="black"/>
                </a:solidFill>
                <a:effectLst/>
                <a:uLnTx/>
                <a:uFillTx/>
                <a:latin typeface="Calibri"/>
                <a:ea typeface="+mn-ea"/>
                <a:cs typeface="+mn-cs"/>
              </a:rPr>
              <a:t>他也說了</a:t>
            </a:r>
            <a:endParaRPr kumimoji="0" lang="en-US" altLang="zh-CN" sz="7000" i="1" u="none" strike="noStrike" kern="1200" cap="none" spc="0" normalizeH="0" baseline="0" noProof="0" dirty="0">
              <a:ln>
                <a:noFill/>
              </a:ln>
              <a:solidFill>
                <a:prstClr val="black"/>
              </a:solidFill>
              <a:effectLst/>
              <a:uLnTx/>
              <a:uFillTx/>
              <a:latin typeface="Calibri"/>
              <a:ea typeface="+mn-ea"/>
              <a:cs typeface="+mn-cs"/>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sz="7000" i="1" u="none" strike="noStrike" kern="1200" cap="none" spc="0" normalizeH="0" baseline="0" noProof="0" dirty="0">
                <a:ln>
                  <a:noFill/>
                </a:ln>
                <a:solidFill>
                  <a:prstClr val="black"/>
                </a:solidFill>
                <a:effectLst/>
                <a:uLnTx/>
                <a:uFillTx/>
                <a:latin typeface="Calibri"/>
                <a:ea typeface="+mn-ea"/>
                <a:cs typeface="+mn-cs"/>
              </a:rPr>
              <a:t>We Follow</a:t>
            </a:r>
            <a:r>
              <a:rPr kumimoji="0" lang="zh-CN" altLang="en-US" sz="7000" i="1" u="none" strike="noStrike" kern="1200" cap="none" spc="0" normalizeH="0" baseline="0" noProof="0" dirty="0">
                <a:ln>
                  <a:noFill/>
                </a:ln>
                <a:solidFill>
                  <a:prstClr val="black"/>
                </a:solidFill>
                <a:effectLst/>
                <a:uLnTx/>
                <a:uFillTx/>
                <a:latin typeface="Calibri"/>
                <a:ea typeface="+mn-ea"/>
                <a:cs typeface="+mn-cs"/>
              </a:rPr>
              <a:t>我們跟了</a:t>
            </a:r>
            <a:endParaRPr kumimoji="0" lang="en-US" sz="7000" b="1" i="1" u="none" strike="noStrike" kern="1200" cap="none" spc="0" normalizeH="0" baseline="0" noProof="0" dirty="0">
              <a:ln>
                <a:noFill/>
              </a:ln>
              <a:solidFill>
                <a:prstClr val="black"/>
              </a:solidFill>
              <a:effectLst/>
              <a:uLnTx/>
              <a:uFillTx/>
              <a:latin typeface="Calibri"/>
              <a:ea typeface="+mn-ea"/>
              <a:cs typeface="+mn-cs"/>
            </a:endParaRPr>
          </a:p>
        </p:txBody>
      </p:sp>
      <p:sp>
        <p:nvSpPr>
          <p:cNvPr id="3" name="TextBox 2"/>
          <p:cNvSpPr txBox="1"/>
          <p:nvPr/>
        </p:nvSpPr>
        <p:spPr>
          <a:xfrm>
            <a:off x="0" y="304800"/>
            <a:ext cx="9144000" cy="1754326"/>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Series: </a:t>
            </a:r>
            <a:r>
              <a:rPr lang="en-US" sz="3600" b="1" i="1" dirty="0">
                <a:solidFill>
                  <a:prstClr val="black">
                    <a:lumMod val="50000"/>
                    <a:lumOff val="50000"/>
                  </a:prstClr>
                </a:solidFill>
              </a:rPr>
              <a:t>Luke – The Lord’s Favor Has Come</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Lk </a:t>
            </a:r>
            <a:r>
              <a:rPr lang="zh-CN" altLang="en-US" sz="3400" b="1" dirty="0">
                <a:solidFill>
                  <a:srgbClr val="8064A2">
                    <a:lumMod val="50000"/>
                  </a:srgbClr>
                </a:solidFill>
                <a:latin typeface="Calibri"/>
              </a:rPr>
              <a:t>路</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 24</a:t>
            </a:r>
            <a:endParaRPr kumimoji="0" lang="en-US" sz="36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416320"/>
          </a:xfrm>
          <a:prstGeom prst="rect">
            <a:avLst/>
          </a:prstGeom>
          <a:noFill/>
        </p:spPr>
        <p:txBody>
          <a:bodyPr wrap="square" rtlCol="0">
            <a:spAutoFit/>
          </a:bodyPr>
          <a:lstStyle/>
          <a:p>
            <a:pPr lvl="0"/>
            <a:r>
              <a:rPr lang="en-US" sz="3600" dirty="0">
                <a:solidFill>
                  <a:prstClr val="white"/>
                </a:solidFill>
              </a:rPr>
              <a:t>27 And beginning with Moses and all the Prophets, he explained to them what was said in all the Scriptures concerning himself.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2308324"/>
          </a:xfrm>
          <a:prstGeom prst="rect">
            <a:avLst/>
          </a:prstGeom>
          <a:noFill/>
        </p:spPr>
        <p:txBody>
          <a:bodyPr wrap="square" rtlCol="0">
            <a:spAutoFit/>
          </a:bodyPr>
          <a:lstStyle/>
          <a:p>
            <a:pPr lvl="0"/>
            <a:r>
              <a:rPr lang="en-US" sz="3600" dirty="0">
                <a:solidFill>
                  <a:prstClr val="white"/>
                </a:solidFill>
              </a:rPr>
              <a:t>27 </a:t>
            </a:r>
            <a:r>
              <a:rPr lang="zh-CN" altLang="en-US" sz="3600" dirty="0">
                <a:solidFill>
                  <a:prstClr val="white"/>
                </a:solidFill>
              </a:rPr>
              <a:t>於 是 從 摩 西 和 眾 先 知 起 ， 凡 經 上 所 指 著 自 己 的 話 都 給 他 們 講 解 明 白 了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58330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78313"/>
          </a:xfrm>
          <a:prstGeom prst="rect">
            <a:avLst/>
          </a:prstGeom>
          <a:noFill/>
        </p:spPr>
        <p:txBody>
          <a:bodyPr wrap="square" rtlCol="0">
            <a:spAutoFit/>
          </a:bodyPr>
          <a:lstStyle/>
          <a:p>
            <a:pPr lvl="0"/>
            <a:r>
              <a:rPr lang="en-US" sz="3600" dirty="0">
                <a:solidFill>
                  <a:prstClr val="white"/>
                </a:solidFill>
              </a:rPr>
              <a:t>44 He said to them, “This is what I told you while I was still with you: Everything must be fulfilled that is written about me in the Law of Moses, the Prophets and the Psalms.”</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4524315"/>
          </a:xfrm>
          <a:prstGeom prst="rect">
            <a:avLst/>
          </a:prstGeom>
          <a:noFill/>
        </p:spPr>
        <p:txBody>
          <a:bodyPr wrap="square" rtlCol="0">
            <a:spAutoFit/>
          </a:bodyPr>
          <a:lstStyle/>
          <a:p>
            <a:pPr lvl="0"/>
            <a:r>
              <a:rPr lang="en-US" sz="3600" dirty="0">
                <a:solidFill>
                  <a:prstClr val="white"/>
                </a:solidFill>
              </a:rPr>
              <a:t>44 </a:t>
            </a:r>
            <a:r>
              <a:rPr lang="zh-CN" altLang="en-US" sz="3600" dirty="0">
                <a:solidFill>
                  <a:prstClr val="white"/>
                </a:solidFill>
              </a:rPr>
              <a:t>耶 穌 對 他 們 說 ： 這 就 是 我 從 前 與 你 們 同 在 之 時 所 告 訴 你 們 的 話 說 ： 摩 西 的 律 法 、 先 知 的 書 ， 和 詩 篇 上 所 記 的 ， 凡 指 著 我 的 話 都 必 須 應 驗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717455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308324"/>
          </a:xfrm>
          <a:prstGeom prst="rect">
            <a:avLst/>
          </a:prstGeom>
          <a:noFill/>
        </p:spPr>
        <p:txBody>
          <a:bodyPr wrap="square" rtlCol="0">
            <a:spAutoFit/>
          </a:bodyPr>
          <a:lstStyle/>
          <a:p>
            <a:pPr lvl="0"/>
            <a:r>
              <a:rPr lang="en-US" sz="3600" dirty="0">
                <a:solidFill>
                  <a:prstClr val="white"/>
                </a:solidFill>
              </a:rPr>
              <a:t>45 Then he opened their minds so they could understand the Scriptures.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1754326"/>
          </a:xfrm>
          <a:prstGeom prst="rect">
            <a:avLst/>
          </a:prstGeom>
          <a:noFill/>
        </p:spPr>
        <p:txBody>
          <a:bodyPr wrap="square" rtlCol="0">
            <a:spAutoFit/>
          </a:bodyPr>
          <a:lstStyle/>
          <a:p>
            <a:pPr lvl="0"/>
            <a:r>
              <a:rPr lang="en-US" sz="3600" dirty="0">
                <a:solidFill>
                  <a:prstClr val="white"/>
                </a:solidFill>
              </a:rPr>
              <a:t>45 </a:t>
            </a:r>
            <a:r>
              <a:rPr lang="zh-CN" altLang="en-US" sz="3600" dirty="0">
                <a:solidFill>
                  <a:prstClr val="white"/>
                </a:solidFill>
              </a:rPr>
              <a:t>於 是 耶 穌 開 他 們 的 心 竅 ， 使 他 們 能 明 白 聖 經 </a:t>
            </a:r>
            <a:r>
              <a:rPr lang="en-US" altLang="zh-CN" sz="3600" dirty="0">
                <a:solidFill>
                  <a:prstClr val="white"/>
                </a:solidFill>
              </a:rPr>
              <a:t>…</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94053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pPr lvl="0"/>
            <a:r>
              <a:rPr lang="en-US" sz="3600" dirty="0">
                <a:solidFill>
                  <a:prstClr val="white"/>
                </a:solidFill>
              </a:rPr>
              <a:t>46 He told them, “This is what is written: The Messiah will suffer and rise from the dead on the third day, 47 and repentance for the forgiveness of sins will be preached in his name to all nations, beginning at Jerusalem.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4524315"/>
          </a:xfrm>
          <a:prstGeom prst="rect">
            <a:avLst/>
          </a:prstGeom>
          <a:noFill/>
        </p:spPr>
        <p:txBody>
          <a:bodyPr wrap="square" rtlCol="0">
            <a:spAutoFit/>
          </a:bodyPr>
          <a:lstStyle/>
          <a:p>
            <a:pPr lvl="0"/>
            <a:r>
              <a:rPr lang="en-US" sz="3600" dirty="0">
                <a:solidFill>
                  <a:prstClr val="white"/>
                </a:solidFill>
              </a:rPr>
              <a:t>46 </a:t>
            </a:r>
            <a:r>
              <a:rPr lang="zh-CN" altLang="en-US" sz="3600" dirty="0">
                <a:solidFill>
                  <a:prstClr val="white"/>
                </a:solidFill>
              </a:rPr>
              <a:t>又 對 他 們 說 ： 照 經 上 所 寫 的 ， 基 督 必 受 害 ， 第 三 日 從 死 裡 復 活 ，</a:t>
            </a:r>
            <a:r>
              <a:rPr lang="en-US" altLang="zh-CN" sz="3600" dirty="0">
                <a:solidFill>
                  <a:prstClr val="white"/>
                </a:solidFill>
              </a:rPr>
              <a:t>47 </a:t>
            </a:r>
            <a:r>
              <a:rPr lang="zh-CN" altLang="en-US" sz="3600" dirty="0">
                <a:solidFill>
                  <a:prstClr val="white"/>
                </a:solidFill>
              </a:rPr>
              <a:t>並 且 人 要 奉 他 的 名 傳 悔 改 、 赦 罪 的 道 ， 從 耶 路 撒 冷 起 直 傳 到 萬 邦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70688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prstClr val="white"/>
                </a:solidFill>
              </a:rPr>
              <a:t>Specifically, we neglect the Old Testament at our own peril</a:t>
            </a:r>
          </a:p>
          <a:p>
            <a:r>
              <a:rPr lang="en-US" sz="4000" dirty="0">
                <a:solidFill>
                  <a:prstClr val="white"/>
                </a:solidFill>
              </a:rPr>
              <a:t>&lt; &gt; Jesus teaches that NO ONE can know him and his work without the immersion and comprehension of the Old Testament (vv. 27, 44)</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They Wrote:</a:t>
            </a:r>
          </a:p>
        </p:txBody>
      </p:sp>
    </p:spTree>
    <p:extLst>
      <p:ext uri="{BB962C8B-B14F-4D97-AF65-F5344CB8AC3E}">
        <p14:creationId xmlns:p14="http://schemas.microsoft.com/office/powerpoint/2010/main" val="2397118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970318"/>
          </a:xfrm>
          <a:prstGeom prst="rect">
            <a:avLst/>
          </a:prstGeom>
          <a:noFill/>
        </p:spPr>
        <p:txBody>
          <a:bodyPr wrap="square" rtlCol="0">
            <a:spAutoFit/>
          </a:bodyPr>
          <a:lstStyle/>
          <a:p>
            <a:pPr lvl="0"/>
            <a:r>
              <a:rPr lang="en-US" sz="3600" dirty="0">
                <a:solidFill>
                  <a:prstClr val="white"/>
                </a:solidFill>
              </a:rPr>
              <a:t>32 They asked each other, “Were not our hearts burning within us while he talked with us on the road and opened the Scriptures to us?”</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3416320"/>
          </a:xfrm>
          <a:prstGeom prst="rect">
            <a:avLst/>
          </a:prstGeom>
          <a:noFill/>
        </p:spPr>
        <p:txBody>
          <a:bodyPr wrap="square" rtlCol="0">
            <a:spAutoFit/>
          </a:bodyPr>
          <a:lstStyle/>
          <a:p>
            <a:pPr lvl="0"/>
            <a:r>
              <a:rPr lang="en-US" sz="3600" dirty="0">
                <a:solidFill>
                  <a:prstClr val="white"/>
                </a:solidFill>
              </a:rPr>
              <a:t>32 </a:t>
            </a:r>
            <a:r>
              <a:rPr lang="zh-CN" altLang="en-US" sz="3600" dirty="0">
                <a:solidFill>
                  <a:prstClr val="white"/>
                </a:solidFill>
              </a:rPr>
              <a:t>他 們 彼 此 說 ： 在 路 上 ， 他 和 我 們 說 話 ， 給 我 們 講 解 聖 經 的 時 候 ， 我 們 的 心 豈 不 是 火 熱 的 麼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70389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prstClr val="white"/>
                </a:solidFill>
              </a:rPr>
              <a:t>When Scripture is rightly understood, the Lord and Savior is rightly known, and our souls will rightly be “burning.</a:t>
            </a:r>
            <a:r>
              <a:rPr lang="zh-CN" altLang="en-US" sz="4000" dirty="0">
                <a:solidFill>
                  <a:prstClr val="white"/>
                </a:solidFill>
              </a:rPr>
              <a:t>”</a:t>
            </a:r>
            <a:endParaRPr lang="en-US" sz="4000" dirty="0">
              <a:solidFill>
                <a:prstClr val="white"/>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They Wrote:</a:t>
            </a:r>
          </a:p>
        </p:txBody>
      </p:sp>
    </p:spTree>
    <p:extLst>
      <p:ext uri="{BB962C8B-B14F-4D97-AF65-F5344CB8AC3E}">
        <p14:creationId xmlns:p14="http://schemas.microsoft.com/office/powerpoint/2010/main" val="1834382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How serious we are about wanting to know and trust Jesus is reflected in how serious we are in our continuing immersion in God’s word.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They Wrote:</a:t>
            </a:r>
          </a:p>
        </p:txBody>
      </p:sp>
    </p:spTree>
    <p:extLst>
      <p:ext uri="{BB962C8B-B14F-4D97-AF65-F5344CB8AC3E}">
        <p14:creationId xmlns:p14="http://schemas.microsoft.com/office/powerpoint/2010/main" val="2959834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308324"/>
          </a:xfrm>
          <a:prstGeom prst="rect">
            <a:avLst/>
          </a:prstGeom>
          <a:noFill/>
        </p:spPr>
        <p:txBody>
          <a:bodyPr wrap="square" rtlCol="0">
            <a:spAutoFit/>
          </a:bodyPr>
          <a:lstStyle/>
          <a:p>
            <a:pPr lvl="0"/>
            <a:r>
              <a:rPr lang="en-US" sz="3600" dirty="0">
                <a:solidFill>
                  <a:prstClr val="white"/>
                </a:solidFill>
              </a:rPr>
              <a:t>45 Then he opened their minds so they could understand the Scriptures.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1754326"/>
          </a:xfrm>
          <a:prstGeom prst="rect">
            <a:avLst/>
          </a:prstGeom>
          <a:noFill/>
        </p:spPr>
        <p:txBody>
          <a:bodyPr wrap="square" rtlCol="0">
            <a:spAutoFit/>
          </a:bodyPr>
          <a:lstStyle/>
          <a:p>
            <a:pPr lvl="0"/>
            <a:r>
              <a:rPr lang="en-US" sz="3600" dirty="0">
                <a:solidFill>
                  <a:prstClr val="white"/>
                </a:solidFill>
              </a:rPr>
              <a:t>45 </a:t>
            </a:r>
            <a:r>
              <a:rPr lang="zh-CN" altLang="en-US" sz="3600" dirty="0">
                <a:solidFill>
                  <a:prstClr val="white"/>
                </a:solidFill>
              </a:rPr>
              <a:t>於 是 耶 穌 開 他 們 的 心 竅 ， 使 他 們 能 明 白 聖 經 </a:t>
            </a:r>
            <a:r>
              <a:rPr lang="en-US" altLang="zh-CN" sz="3600" dirty="0">
                <a:solidFill>
                  <a:prstClr val="white"/>
                </a:solidFill>
              </a:rPr>
              <a:t>…</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754559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pPr lvl="0"/>
            <a:r>
              <a:rPr lang="en-US" sz="3600" dirty="0">
                <a:solidFill>
                  <a:prstClr val="white"/>
                </a:solidFill>
              </a:rPr>
              <a:t>14 The person without the Spirit does not accept the things that come from the Spirit of God but considers them foolishness, and cannot understand them because they are discerned only through the Spirit.</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3970318"/>
          </a:xfrm>
          <a:prstGeom prst="rect">
            <a:avLst/>
          </a:prstGeom>
          <a:noFill/>
        </p:spPr>
        <p:txBody>
          <a:bodyPr wrap="square" rtlCol="0">
            <a:spAutoFit/>
          </a:bodyPr>
          <a:lstStyle/>
          <a:p>
            <a:pPr lvl="0"/>
            <a:r>
              <a:rPr lang="en-US" sz="3600" dirty="0">
                <a:solidFill>
                  <a:prstClr val="white"/>
                </a:solidFill>
              </a:rPr>
              <a:t>14 </a:t>
            </a:r>
            <a:r>
              <a:rPr lang="zh-CN" altLang="en-US" sz="3600" dirty="0">
                <a:solidFill>
                  <a:prstClr val="white"/>
                </a:solidFill>
              </a:rPr>
              <a:t>然 而 ， 屬 血 氣 的 人 不 領 會 神 聖 靈 的 事 ， 反 倒 以 為 愚 拙 ， 並 且 不 能 知 道 ， 因 為 這 些 事 惟 有 屬 靈 的 人 才 能 看 透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 Cor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林前</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771064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Lk </a:t>
            </a:r>
            <a:r>
              <a:rPr lang="zh-CN" altLang="en-US" sz="6000" b="1" dirty="0">
                <a:solidFill>
                  <a:prstClr val="white"/>
                </a:solidFill>
              </a:rPr>
              <a:t>路</a:t>
            </a:r>
            <a:r>
              <a:rPr lang="en-US" altLang="zh-CN" sz="7000" b="1" dirty="0">
                <a:solidFill>
                  <a:prstClr val="white"/>
                </a:solidFill>
              </a:rPr>
              <a:t> 24:44-49</a:t>
            </a:r>
          </a:p>
        </p:txBody>
      </p:sp>
    </p:spTree>
    <p:extLst>
      <p:ext uri="{BB962C8B-B14F-4D97-AF65-F5344CB8AC3E}">
        <p14:creationId xmlns:p14="http://schemas.microsoft.com/office/powerpoint/2010/main" val="3474393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754326"/>
          </a:xfrm>
          <a:prstGeom prst="rect">
            <a:avLst/>
          </a:prstGeom>
          <a:noFill/>
        </p:spPr>
        <p:txBody>
          <a:bodyPr wrap="square" rtlCol="0">
            <a:spAutoFit/>
          </a:bodyPr>
          <a:lstStyle/>
          <a:p>
            <a:pPr lvl="0"/>
            <a:r>
              <a:rPr lang="en-US" sz="3600" dirty="0">
                <a:solidFill>
                  <a:prstClr val="white"/>
                </a:solidFill>
              </a:rPr>
              <a:t>1</a:t>
            </a:r>
            <a:r>
              <a:rPr lang="en-US" altLang="zh-CN" sz="3600" dirty="0">
                <a:solidFill>
                  <a:prstClr val="white"/>
                </a:solidFill>
              </a:rPr>
              <a:t>8</a:t>
            </a:r>
            <a:r>
              <a:rPr lang="en-US" sz="3600" dirty="0">
                <a:solidFill>
                  <a:prstClr val="white"/>
                </a:solidFill>
              </a:rPr>
              <a:t> Open my eyes that I may see wonderful things in your law.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1754326"/>
          </a:xfrm>
          <a:prstGeom prst="rect">
            <a:avLst/>
          </a:prstGeom>
          <a:noFill/>
        </p:spPr>
        <p:txBody>
          <a:bodyPr wrap="square" rtlCol="0">
            <a:spAutoFit/>
          </a:bodyPr>
          <a:lstStyle/>
          <a:p>
            <a:pPr lvl="0"/>
            <a:r>
              <a:rPr lang="en-US" sz="3600" dirty="0">
                <a:solidFill>
                  <a:prstClr val="white"/>
                </a:solidFill>
              </a:rPr>
              <a:t>1</a:t>
            </a:r>
            <a:r>
              <a:rPr lang="en-US" altLang="zh-CN" sz="3600" dirty="0">
                <a:solidFill>
                  <a:prstClr val="white"/>
                </a:solidFill>
              </a:rPr>
              <a:t>8</a:t>
            </a:r>
            <a:r>
              <a:rPr lang="en-US" sz="3600" dirty="0">
                <a:solidFill>
                  <a:prstClr val="white"/>
                </a:solidFill>
              </a:rPr>
              <a:t> </a:t>
            </a:r>
            <a:r>
              <a:rPr lang="zh-CN" altLang="en-US" sz="3600" dirty="0">
                <a:solidFill>
                  <a:prstClr val="white"/>
                </a:solidFill>
              </a:rPr>
              <a:t>求 你 開 我 的 眼 睛 ， 使 我 看 出 你 律 法 中 的 奇 妙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err="1">
                <a:ln>
                  <a:noFill/>
                </a:ln>
                <a:solidFill>
                  <a:prstClr val="white"/>
                </a:solidFill>
                <a:effectLst/>
                <a:uLnTx/>
                <a:uFillTx/>
                <a:latin typeface="Calibri"/>
                <a:ea typeface="宋体" panose="02010600030101010101" pitchFamily="2" charset="-122"/>
                <a:cs typeface="+mn-cs"/>
              </a:rPr>
              <a:t>Psa</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119</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182894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416320"/>
          </a:xfrm>
          <a:prstGeom prst="rect">
            <a:avLst/>
          </a:prstGeom>
          <a:noFill/>
        </p:spPr>
        <p:txBody>
          <a:bodyPr wrap="square" rtlCol="0">
            <a:spAutoFit/>
          </a:bodyPr>
          <a:lstStyle/>
          <a:p>
            <a:pPr lvl="0"/>
            <a:r>
              <a:rPr lang="en-US" sz="3600" dirty="0">
                <a:solidFill>
                  <a:prstClr val="white"/>
                </a:solidFill>
              </a:rPr>
              <a:t>49 I am going to send you what my Father has promised; but stay in the city until you have been clothed with power from on high.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2862322"/>
          </a:xfrm>
          <a:prstGeom prst="rect">
            <a:avLst/>
          </a:prstGeom>
          <a:noFill/>
        </p:spPr>
        <p:txBody>
          <a:bodyPr wrap="square" rtlCol="0">
            <a:spAutoFit/>
          </a:bodyPr>
          <a:lstStyle/>
          <a:p>
            <a:pPr lvl="0"/>
            <a:r>
              <a:rPr lang="en-US" sz="3600" dirty="0">
                <a:solidFill>
                  <a:prstClr val="white"/>
                </a:solidFill>
              </a:rPr>
              <a:t>4</a:t>
            </a:r>
            <a:r>
              <a:rPr lang="en-US" altLang="zh-CN" sz="3600" dirty="0">
                <a:solidFill>
                  <a:prstClr val="white"/>
                </a:solidFill>
              </a:rPr>
              <a:t>9</a:t>
            </a:r>
            <a:r>
              <a:rPr lang="zh-CN" altLang="en-US" sz="3600" dirty="0">
                <a:solidFill>
                  <a:prstClr val="white"/>
                </a:solidFill>
              </a:rPr>
              <a:t>要 將 我 父 所 應 許 的 降 在 你 們 身 上 ， 你 們 要 在 城 裡 等 候 ， 直 到 你 們 領 受 從 上 頭 來 的 能 力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997281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524315"/>
          </a:xfrm>
          <a:prstGeom prst="rect">
            <a:avLst/>
          </a:prstGeom>
          <a:noFill/>
        </p:spPr>
        <p:txBody>
          <a:bodyPr wrap="square" rtlCol="0">
            <a:spAutoFit/>
          </a:bodyPr>
          <a:lstStyle/>
          <a:p>
            <a:pPr lvl="0"/>
            <a:r>
              <a:rPr lang="en-US" altLang="zh-CN" sz="3600" dirty="0">
                <a:solidFill>
                  <a:prstClr val="white"/>
                </a:solidFill>
              </a:rPr>
              <a:t>26 </a:t>
            </a:r>
            <a:r>
              <a:rPr lang="en-US" sz="3600" dirty="0">
                <a:solidFill>
                  <a:prstClr val="white"/>
                </a:solidFill>
              </a:rPr>
              <a:t>But the Advocate, the Holy Spirit, whom the Father will send in my name, will teach you all things and will remind you of everything I have said to you.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3970318"/>
          </a:xfrm>
          <a:prstGeom prst="rect">
            <a:avLst/>
          </a:prstGeom>
          <a:noFill/>
        </p:spPr>
        <p:txBody>
          <a:bodyPr wrap="square" rtlCol="0">
            <a:spAutoFit/>
          </a:bodyPr>
          <a:lstStyle/>
          <a:p>
            <a:pPr lvl="0"/>
            <a:r>
              <a:rPr lang="en-US" altLang="zh-CN" sz="3600" dirty="0">
                <a:solidFill>
                  <a:prstClr val="white"/>
                </a:solidFill>
              </a:rPr>
              <a:t>26 </a:t>
            </a:r>
            <a:r>
              <a:rPr lang="zh-CN" altLang="en-US" sz="3600" dirty="0">
                <a:solidFill>
                  <a:prstClr val="white"/>
                </a:solidFill>
              </a:rPr>
              <a:t>但 保 惠 師 ， 就 是 父 因 我 的 名 所 要 差 來 的 聖 靈 ， 他 要 將 一 切 的 事 指 教 你 們 ， 並 且 要 叫 你 們 想 起 我 對 你 們 所 說 的 一 切 話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Jn </a:t>
            </a:r>
            <a:r>
              <a:rPr lang="zh-CN" altLang="en-US" sz="3000" dirty="0">
                <a:solidFill>
                  <a:prstClr val="white"/>
                </a:solidFill>
                <a:latin typeface="Calibri"/>
                <a:ea typeface="宋体" panose="02010600030101010101" pitchFamily="2" charset="-122"/>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56895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If we are serious in wanting to know and trust Jesus, then his words to us is:</a:t>
            </a:r>
          </a:p>
          <a:p>
            <a:pPr lvl="1"/>
            <a:r>
              <a:rPr lang="en-US" sz="4000" dirty="0">
                <a:solidFill>
                  <a:prstClr val="white"/>
                </a:solidFill>
              </a:rPr>
              <a:t>Read Scripture in the Spirit.</a:t>
            </a:r>
          </a:p>
          <a:p>
            <a:pPr lvl="1"/>
            <a:r>
              <a:rPr lang="en-US" sz="4000" dirty="0">
                <a:solidFill>
                  <a:prstClr val="white"/>
                </a:solidFill>
              </a:rPr>
              <a:t>Read the OT with the Lord.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They Wrote:</a:t>
            </a:r>
          </a:p>
        </p:txBody>
      </p:sp>
    </p:spTree>
    <p:extLst>
      <p:ext uri="{BB962C8B-B14F-4D97-AF65-F5344CB8AC3E}">
        <p14:creationId xmlns:p14="http://schemas.microsoft.com/office/powerpoint/2010/main" val="3203939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He Said</a:t>
            </a:r>
          </a:p>
        </p:txBody>
      </p:sp>
    </p:spTree>
    <p:extLst>
      <p:ext uri="{BB962C8B-B14F-4D97-AF65-F5344CB8AC3E}">
        <p14:creationId xmlns:p14="http://schemas.microsoft.com/office/powerpoint/2010/main" val="7349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prstClr val="white"/>
                </a:solidFill>
              </a:rPr>
              <a:t>We neglect Jesus’ words to our own peril;</a:t>
            </a:r>
          </a:p>
          <a:p>
            <a:r>
              <a:rPr lang="en-US" sz="4000" dirty="0">
                <a:solidFill>
                  <a:prstClr val="white"/>
                </a:solidFill>
              </a:rPr>
              <a:t>in forgetting his words, we are left lost, confused, frightened, hopeless.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He Said:</a:t>
            </a:r>
          </a:p>
        </p:txBody>
      </p:sp>
    </p:spTree>
    <p:extLst>
      <p:ext uri="{BB962C8B-B14F-4D97-AF65-F5344CB8AC3E}">
        <p14:creationId xmlns:p14="http://schemas.microsoft.com/office/powerpoint/2010/main" val="3948836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a:solidFill>
                  <a:prstClr val="white"/>
                </a:solidFill>
              </a:rPr>
              <a:t>It is all too easy to take in Jesus’ words INCOMPLETELY.</a:t>
            </a:r>
          </a:p>
          <a:p>
            <a:r>
              <a:rPr lang="en-US" sz="4000" dirty="0">
                <a:solidFill>
                  <a:prstClr val="white"/>
                </a:solidFill>
              </a:rPr>
              <a:t>&lt; &gt; Our “Oh no!” to the foretold crucifixion is not followed by an “Alright!” to the foretold resurrection.</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He Said:</a:t>
            </a:r>
          </a:p>
        </p:txBody>
      </p:sp>
    </p:spTree>
    <p:extLst>
      <p:ext uri="{BB962C8B-B14F-4D97-AF65-F5344CB8AC3E}">
        <p14:creationId xmlns:p14="http://schemas.microsoft.com/office/powerpoint/2010/main" val="3947534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The disciples were blinded by their own opinions and convictions, though their convictions were out of touch with the truth.</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He Said:</a:t>
            </a:r>
          </a:p>
        </p:txBody>
      </p:sp>
    </p:spTree>
    <p:extLst>
      <p:ext uri="{BB962C8B-B14F-4D97-AF65-F5344CB8AC3E}">
        <p14:creationId xmlns:p14="http://schemas.microsoft.com/office/powerpoint/2010/main" val="3114478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We Follow</a:t>
            </a:r>
          </a:p>
        </p:txBody>
      </p:sp>
    </p:spTree>
    <p:extLst>
      <p:ext uri="{BB962C8B-B14F-4D97-AF65-F5344CB8AC3E}">
        <p14:creationId xmlns:p14="http://schemas.microsoft.com/office/powerpoint/2010/main" val="1194202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i="1" dirty="0">
                <a:solidFill>
                  <a:prstClr val="white"/>
                </a:solidFill>
              </a:rPr>
              <a:t>Has the belief led you to have a supreme view of Scripture? Has the belief driven you to be in immersion in God’s word while asking for comprehension by God’s Spirit? </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372661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170646"/>
          </a:xfrm>
          <a:prstGeom prst="rect">
            <a:avLst/>
          </a:prstGeom>
          <a:noFill/>
        </p:spPr>
        <p:txBody>
          <a:bodyPr wrap="square" rtlCol="0">
            <a:spAutoFit/>
          </a:bodyPr>
          <a:lstStyle/>
          <a:p>
            <a:r>
              <a:rPr lang="en-US" altLang="zh-TW" sz="3000" dirty="0">
                <a:solidFill>
                  <a:schemeClr val="bg1"/>
                </a:solidFill>
              </a:rPr>
              <a:t>44 </a:t>
            </a:r>
            <a:r>
              <a:rPr lang="zh-TW" altLang="en-US" sz="3000" dirty="0">
                <a:solidFill>
                  <a:schemeClr val="bg1"/>
                </a:solidFill>
              </a:rPr>
              <a:t>耶 穌 對 他 們 說 ： 這 就 是 我 從 前 與 你 們 同 在 之 時 所 告 訴 你 們 的 話 說 ： 摩 西 的 律 法 、 先 知 的 書 ， 和 詩 篇 上 所 記 的 ， 凡 指 著 我 的 話 都 必 須 應 驗 。</a:t>
            </a:r>
            <a:r>
              <a:rPr lang="en-US" altLang="zh-TW" sz="3000" dirty="0">
                <a:solidFill>
                  <a:schemeClr val="bg1"/>
                </a:solidFill>
              </a:rPr>
              <a:t>45 </a:t>
            </a:r>
            <a:r>
              <a:rPr lang="zh-TW" altLang="en-US" sz="3000" dirty="0">
                <a:solidFill>
                  <a:schemeClr val="bg1"/>
                </a:solidFill>
              </a:rPr>
              <a:t>於 是 耶 穌 開 他 們 的 心 竅 ， 使 他 們 能 明 白 聖 經 ，</a:t>
            </a:r>
            <a:r>
              <a:rPr lang="en-US" altLang="zh-TW" sz="3000" dirty="0">
                <a:solidFill>
                  <a:schemeClr val="bg1"/>
                </a:solidFill>
              </a:rPr>
              <a:t>46 </a:t>
            </a:r>
            <a:r>
              <a:rPr lang="zh-TW" altLang="en-US" sz="3000" dirty="0">
                <a:solidFill>
                  <a:schemeClr val="bg1"/>
                </a:solidFill>
              </a:rPr>
              <a:t>又 對 他 們 說 ： 照 經 上 所 寫 的 ， 基 督 必 受 害 ， 第 三 日 從 死 裡 復 活 ，</a:t>
            </a:r>
            <a:r>
              <a:rPr lang="en-US" altLang="zh-TW" sz="3000" dirty="0">
                <a:solidFill>
                  <a:schemeClr val="bg1"/>
                </a:solidFill>
              </a:rPr>
              <a:t>47 </a:t>
            </a:r>
            <a:r>
              <a:rPr lang="zh-TW" altLang="en-US" sz="3000" dirty="0">
                <a:solidFill>
                  <a:schemeClr val="bg1"/>
                </a:solidFill>
              </a:rPr>
              <a:t>並 且 人 要 奉 他 的 名 傳 悔 改 、 赦 罪 的 道 ， 從 耶 路 撒 冷 起 直 傳 到 萬 邦 。</a:t>
            </a:r>
            <a:r>
              <a:rPr lang="en-US" altLang="zh-TW" sz="3000" dirty="0">
                <a:solidFill>
                  <a:schemeClr val="bg1"/>
                </a:solidFill>
              </a:rPr>
              <a:t>48 </a:t>
            </a:r>
            <a:r>
              <a:rPr lang="zh-TW" altLang="en-US" sz="3000" dirty="0">
                <a:solidFill>
                  <a:schemeClr val="bg1"/>
                </a:solidFill>
              </a:rPr>
              <a:t>你 們 就 是 這 些 事 的 見 證 。</a:t>
            </a:r>
            <a:r>
              <a:rPr lang="en-US" altLang="zh-TW" sz="3000" dirty="0">
                <a:solidFill>
                  <a:schemeClr val="bg1"/>
                </a:solidFill>
              </a:rPr>
              <a:t>49 </a:t>
            </a:r>
            <a:r>
              <a:rPr lang="zh-TW" altLang="en-US" sz="3000" dirty="0">
                <a:solidFill>
                  <a:schemeClr val="bg1"/>
                </a:solidFill>
              </a:rPr>
              <a:t>我 要 將 我 父 所 應 許 的 降 在 你 們 身 上 ， 你 們 要 在 城 裡 等 候 ， 直 到 你 們 領 受 從 上 頭 來 的 能 力 。</a:t>
            </a:r>
            <a:endParaRPr lang="en-US" sz="3000" dirty="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a:solidFill>
                  <a:prstClr val="white"/>
                </a:solidFill>
              </a:rPr>
              <a:t>Lk </a:t>
            </a:r>
            <a:r>
              <a:rPr lang="zh-CN" altLang="en-US" sz="3000" dirty="0">
                <a:solidFill>
                  <a:prstClr val="white"/>
                </a:solidFill>
              </a:rPr>
              <a:t>路</a:t>
            </a:r>
            <a:r>
              <a:rPr lang="zh-CN" altLang="en-US" sz="3200" dirty="0">
                <a:solidFill>
                  <a:prstClr val="white"/>
                </a:solidFill>
              </a:rPr>
              <a:t> </a:t>
            </a:r>
            <a:r>
              <a:rPr lang="en-US" sz="3200" dirty="0">
                <a:solidFill>
                  <a:prstClr val="white"/>
                </a:solidFill>
              </a:rPr>
              <a:t>24:44-49</a:t>
            </a:r>
          </a:p>
        </p:txBody>
      </p:sp>
    </p:spTree>
    <p:extLst>
      <p:ext uri="{BB962C8B-B14F-4D97-AF65-F5344CB8AC3E}">
        <p14:creationId xmlns:p14="http://schemas.microsoft.com/office/powerpoint/2010/main" val="11136004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i="1" dirty="0">
                <a:solidFill>
                  <a:schemeClr val="tx1">
                    <a:lumMod val="50000"/>
                    <a:lumOff val="50000"/>
                  </a:schemeClr>
                </a:solidFill>
              </a:rPr>
              <a:t>Has the belief led you to have a supreme view of Scripture? Has the belief driven you to be in immersion in God’s word while asking for comprehension by God’s Spirit? </a:t>
            </a:r>
            <a:r>
              <a:rPr lang="en-US" sz="4000" i="1" dirty="0">
                <a:solidFill>
                  <a:prstClr val="white"/>
                </a:solidFill>
              </a:rPr>
              <a:t>Or have we turned complacent toward the study of Scripture, openly or secretly carrying with us this “I already know enough” attitude?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266230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i="1" dirty="0">
                <a:solidFill>
                  <a:prstClr val="white"/>
                </a:solidFill>
              </a:rPr>
              <a:t>… dare I consider that it is not the Bible that is not deep but that I am shallow?</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2227507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i="1" dirty="0">
                <a:solidFill>
                  <a:schemeClr val="tx1">
                    <a:lumMod val="50000"/>
                    <a:lumOff val="50000"/>
                  </a:schemeClr>
                </a:solidFill>
              </a:rPr>
              <a:t>… dare I consider that it is not the Bible that is not deep but that I am shallow?</a:t>
            </a:r>
          </a:p>
          <a:p>
            <a:r>
              <a:rPr lang="en-US" sz="4000" i="1" dirty="0">
                <a:solidFill>
                  <a:prstClr val="white"/>
                </a:solidFill>
              </a:rPr>
              <a:t>… dare I consider that it is not God’s word that is boring but that I am lethargic?</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42608327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i="1" dirty="0">
                <a:solidFill>
                  <a:prstClr val="white"/>
                </a:solidFill>
              </a:rPr>
              <a:t>… dare I consider that it is not the Savior who has not spoken but that I have not listened?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1781812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i="1" dirty="0">
                <a:solidFill>
                  <a:schemeClr val="tx1">
                    <a:lumMod val="50000"/>
                    <a:lumOff val="50000"/>
                  </a:schemeClr>
                </a:solidFill>
              </a:rPr>
              <a:t>… dare I consider that it is not the Savior who has not spoken but that I have not listened?</a:t>
            </a:r>
          </a:p>
          <a:p>
            <a:r>
              <a:rPr lang="en-US" sz="4000" i="1" dirty="0">
                <a:solidFill>
                  <a:prstClr val="white"/>
                </a:solidFill>
              </a:rPr>
              <a:t>… dare I consider that it is not the Lord who has not responded but that I am not patient enough to be present for the long haul?</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3220380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b="1" dirty="0">
                <a:solidFill>
                  <a:prstClr val="white"/>
                </a:solidFill>
              </a:rPr>
              <a:t>Critically, ask:</a:t>
            </a:r>
            <a:br>
              <a:rPr lang="en-US" sz="4000" b="1" dirty="0">
                <a:solidFill>
                  <a:prstClr val="white"/>
                </a:solidFill>
              </a:rPr>
            </a:br>
            <a:r>
              <a:rPr lang="en-US" sz="4000" b="1" i="1" dirty="0">
                <a:solidFill>
                  <a:prstClr val="white"/>
                </a:solidFill>
              </a:rPr>
              <a:t>What has this writing to do with Jesus?</a:t>
            </a:r>
          </a:p>
          <a:p>
            <a:r>
              <a:rPr lang="en-US" sz="4000" dirty="0">
                <a:solidFill>
                  <a:prstClr val="white"/>
                </a:solidFill>
              </a:rPr>
              <a:t>&lt; &gt; Too often we make God’s word to be about “me” when it is about “he” (v. 27).</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3824072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a:solidFill>
                  <a:prstClr val="white"/>
                </a:solidFill>
              </a:rPr>
              <a:t>A burning heart is not our end goal; Witnessing &amp; Worship is</a:t>
            </a:r>
          </a:p>
          <a:p>
            <a:r>
              <a:rPr lang="en-US" sz="4000" dirty="0">
                <a:solidFill>
                  <a:prstClr val="white"/>
                </a:solidFill>
              </a:rPr>
              <a:t>&lt; &gt; A burning heart is the divine fuel that will keep our witnessing and worship “burning.”</a:t>
            </a:r>
            <a:endParaRPr lang="zh-CN" altLang="en-US" sz="4000" dirty="0">
              <a:solidFill>
                <a:prstClr val="white"/>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We Follow:</a:t>
            </a:r>
          </a:p>
        </p:txBody>
      </p:sp>
    </p:spTree>
    <p:extLst>
      <p:ext uri="{BB962C8B-B14F-4D97-AF65-F5344CB8AC3E}">
        <p14:creationId xmlns:p14="http://schemas.microsoft.com/office/powerpoint/2010/main" val="183704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632311"/>
          </a:xfrm>
          <a:prstGeom prst="rect">
            <a:avLst/>
          </a:prstGeom>
          <a:noFill/>
        </p:spPr>
        <p:txBody>
          <a:bodyPr wrap="square" rtlCol="0">
            <a:spAutoFit/>
          </a:bodyPr>
          <a:lstStyle/>
          <a:p>
            <a:r>
              <a:rPr lang="en-US" sz="3000" dirty="0">
                <a:solidFill>
                  <a:schemeClr val="bg1"/>
                </a:solidFill>
              </a:rPr>
              <a:t>44 He said to them, “This is what I told you while I was still with you: Everything must be fulfilled that is written about me in the Law of Moses, the Prophets and the Psalms.” 45 Then he opened their minds so they could understand the Scriptures. 46 He told them, “This is what is written: The Messiah will suffer and rise from the dead on the third day, 47 and repentance for the forgiveness of sins will be preached in his name to all nations, beginning at Jerusalem. 48 You are witnesses of these things. 49 I am going to send you what my Father has promised; but stay in the city until you have been clothed with power from on high.”</a:t>
            </a: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a:solidFill>
                  <a:prstClr val="white"/>
                </a:solidFill>
              </a:rPr>
              <a:t>Lk </a:t>
            </a:r>
            <a:r>
              <a:rPr lang="zh-CN" altLang="en-US" sz="3000" dirty="0">
                <a:solidFill>
                  <a:prstClr val="white"/>
                </a:solidFill>
              </a:rPr>
              <a:t>路</a:t>
            </a:r>
            <a:r>
              <a:rPr lang="zh-CN" altLang="en-US" sz="3200" dirty="0">
                <a:solidFill>
                  <a:prstClr val="white"/>
                </a:solidFill>
              </a:rPr>
              <a:t> </a:t>
            </a:r>
            <a:r>
              <a:rPr lang="en-US" sz="3200" dirty="0">
                <a:solidFill>
                  <a:prstClr val="white"/>
                </a:solidFill>
              </a:rPr>
              <a:t>24:44-49</a:t>
            </a:r>
          </a:p>
        </p:txBody>
      </p:sp>
    </p:spTree>
    <p:extLst>
      <p:ext uri="{BB962C8B-B14F-4D97-AF65-F5344CB8AC3E}">
        <p14:creationId xmlns:p14="http://schemas.microsoft.com/office/powerpoint/2010/main" val="78796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b="1" dirty="0">
                <a:solidFill>
                  <a:prstClr val="white"/>
                </a:solidFill>
              </a:rPr>
              <a:t>We know and trust Jesus by what he says and what is written of him in Scripture.</a:t>
            </a:r>
          </a:p>
          <a:p>
            <a:r>
              <a:rPr lang="zh-CN" altLang="en-US" sz="4000" b="1" dirty="0">
                <a:solidFill>
                  <a:prstClr val="white"/>
                </a:solidFill>
              </a:rPr>
              <a:t>我們藉由耶穌所說及聖經所記的來認識並信靠耶穌。</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 God-centering message of Lk 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I Told You So</a:t>
            </a:r>
          </a:p>
        </p:txBody>
      </p:sp>
    </p:spTree>
    <p:extLst>
      <p:ext uri="{BB962C8B-B14F-4D97-AF65-F5344CB8AC3E}">
        <p14:creationId xmlns:p14="http://schemas.microsoft.com/office/powerpoint/2010/main" val="3261605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2874E18-889D-44E8-9672-C73BEE399366}"/>
              </a:ext>
            </a:extLst>
          </p:cNvPr>
          <p:cNvPicPr>
            <a:picLocks noChangeAspect="1"/>
          </p:cNvPicPr>
          <p:nvPr/>
        </p:nvPicPr>
        <p:blipFill rotWithShape="1">
          <a:blip r:embed="rId2"/>
          <a:srcRect l="28333" t="24814" r="45833" b="18889"/>
          <a:stretch/>
        </p:blipFill>
        <p:spPr>
          <a:xfrm>
            <a:off x="1828800" y="66368"/>
            <a:ext cx="5486400" cy="672526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They Wrote</a:t>
            </a:r>
          </a:p>
        </p:txBody>
      </p:sp>
    </p:spTree>
    <p:extLst>
      <p:ext uri="{BB962C8B-B14F-4D97-AF65-F5344CB8AC3E}">
        <p14:creationId xmlns:p14="http://schemas.microsoft.com/office/powerpoint/2010/main" val="1831004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pPr lvl="0"/>
            <a:r>
              <a:rPr lang="en-US" sz="3600" dirty="0">
                <a:solidFill>
                  <a:prstClr val="white"/>
                </a:solidFill>
              </a:rPr>
              <a:t>25 He said to them, “How foolish you are, and how slow to believe all that the prophets have spoken!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2862322"/>
          </a:xfrm>
          <a:prstGeom prst="rect">
            <a:avLst/>
          </a:prstGeom>
          <a:noFill/>
        </p:spPr>
        <p:txBody>
          <a:bodyPr wrap="square" rtlCol="0">
            <a:spAutoFit/>
          </a:bodyPr>
          <a:lstStyle/>
          <a:p>
            <a:pPr lvl="0"/>
            <a:r>
              <a:rPr lang="en-US" sz="3600" dirty="0">
                <a:solidFill>
                  <a:prstClr val="white"/>
                </a:solidFill>
              </a:rPr>
              <a:t>25 </a:t>
            </a:r>
            <a:r>
              <a:rPr lang="zh-CN" altLang="en-US" sz="3600" dirty="0">
                <a:solidFill>
                  <a:prstClr val="white"/>
                </a:solidFill>
              </a:rPr>
              <a:t>耶 穌 對 他 們 說 ： 無 知 的 人 哪 ， 先 知 所 說 的 一 切 話 ， 你 們 的 心 信 得 太 遲 鈍 了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Lk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路</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1711</Words>
  <Application>Microsoft Office PowerPoint</Application>
  <PresentationFormat>On-screen Show (4:3)</PresentationFormat>
  <Paragraphs>91</Paragraphs>
  <Slides>36</Slides>
  <Notes>2</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36</vt:i4>
      </vt:variant>
    </vt:vector>
  </HeadingPairs>
  <TitlesOfParts>
    <vt:vector size="43" baseType="lpstr">
      <vt:lpstr>Arial</vt:lpstr>
      <vt:lpstr>Calibri</vt:lpstr>
      <vt:lpstr>Office Theme</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 Samuel</dc:creator>
  <cp:lastModifiedBy>Oo, Samuel</cp:lastModifiedBy>
  <cp:revision>12</cp:revision>
  <dcterms:created xsi:type="dcterms:W3CDTF">2019-09-08T08:16:02Z</dcterms:created>
  <dcterms:modified xsi:type="dcterms:W3CDTF">2019-10-06T04:35:42Z</dcterms:modified>
</cp:coreProperties>
</file>