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78" r:id="rId3"/>
    <p:sldId id="331" r:id="rId4"/>
    <p:sldId id="332" r:id="rId5"/>
    <p:sldId id="333" r:id="rId6"/>
    <p:sldId id="294" r:id="rId7"/>
    <p:sldId id="360" r:id="rId8"/>
    <p:sldId id="354" r:id="rId9"/>
    <p:sldId id="365" r:id="rId10"/>
    <p:sldId id="336" r:id="rId11"/>
    <p:sldId id="346" r:id="rId12"/>
    <p:sldId id="337" r:id="rId13"/>
    <p:sldId id="363" r:id="rId14"/>
    <p:sldId id="339" r:id="rId15"/>
    <p:sldId id="361" r:id="rId16"/>
    <p:sldId id="341" r:id="rId17"/>
    <p:sldId id="348" r:id="rId18"/>
    <p:sldId id="364" r:id="rId19"/>
    <p:sldId id="355" r:id="rId20"/>
    <p:sldId id="356" r:id="rId21"/>
    <p:sldId id="29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022"/>
    <p:restoredTop sz="84218"/>
  </p:normalViewPr>
  <p:slideViewPr>
    <p:cSldViewPr snapToGrid="0" snapToObjects="1">
      <p:cViewPr varScale="1">
        <p:scale>
          <a:sx n="187" d="100"/>
          <a:sy n="187" d="100"/>
        </p:scale>
        <p:origin x="1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E385E-357D-074B-98C7-FD73AEB0595C}" type="datetimeFigureOut">
              <a:rPr lang="en-US" smtClean="0"/>
              <a:t>9/22/19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A0FAD-272E-DE4F-8A30-D42219CDA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19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518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110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4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00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00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121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1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71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80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zh-CN" dirty="0">
              <a:latin typeface="Songti TC" panose="02010600040101010101" pitchFamily="2" charset="-120"/>
              <a:ea typeface="Songti TC" panose="02010600040101010101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67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65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37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5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14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80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A0FAD-272E-DE4F-8A30-D42219CDA0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9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ongti TC" charset="-120"/>
                <a:ea typeface="Songti TC" charset="-120"/>
                <a:cs typeface="Songti TC" charset="-12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ongti TC" charset="-120"/>
                <a:ea typeface="Songti TC" charset="-120"/>
                <a:cs typeface="Songti TC" charset="-120"/>
              </a:defRPr>
            </a:lvl1pPr>
            <a:lvl2pPr>
              <a:defRPr>
                <a:latin typeface="Songti TC" charset="-120"/>
                <a:ea typeface="Songti TC" charset="-120"/>
                <a:cs typeface="Songti TC" charset="-120"/>
              </a:defRPr>
            </a:lvl2pPr>
            <a:lvl3pPr>
              <a:defRPr>
                <a:latin typeface="Songti TC" charset="-120"/>
                <a:ea typeface="Songti TC" charset="-120"/>
                <a:cs typeface="Songti TC" charset="-120"/>
              </a:defRPr>
            </a:lvl3pPr>
            <a:lvl4pPr>
              <a:defRPr>
                <a:latin typeface="Songti TC" charset="-120"/>
                <a:ea typeface="Songti TC" charset="-120"/>
                <a:cs typeface="Songti TC" charset="-120"/>
              </a:defRPr>
            </a:lvl4pPr>
            <a:lvl5pPr>
              <a:defRPr>
                <a:latin typeface="Songti TC" charset="-120"/>
                <a:ea typeface="Songti TC" charset="-120"/>
                <a:cs typeface="Songti TC" charset="-12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560C6-9393-6F45-8864-188E22A6D48F}" type="datetimeFigureOut">
              <a:rPr lang="en-US" smtClean="0"/>
              <a:t>9/22/19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630A3-9BC1-1142-BA6E-C5BDC2A9B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800" dirty="0">
                <a:latin typeface="Songti TC" charset="-120"/>
                <a:ea typeface="Songti TC" charset="-120"/>
                <a:cs typeface="Songti TC" charset="-120"/>
              </a:rPr>
              <a:t>哪一个更爱他呢？</a:t>
            </a:r>
            <a:endParaRPr lang="en-US" sz="5800" dirty="0">
              <a:latin typeface="Songti TC" charset="-120"/>
              <a:ea typeface="Songti TC" charset="-120"/>
              <a:cs typeface="Songti TC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Songti TC" charset="-120"/>
                <a:ea typeface="Songti TC" charset="-120"/>
                <a:cs typeface="Songti TC" charset="-120"/>
              </a:rPr>
              <a:t>路加福音</a:t>
            </a:r>
            <a:r>
              <a:rPr lang="en-US" altLang="zh-CN" dirty="0">
                <a:latin typeface="Songti TC" charset="-120"/>
                <a:ea typeface="Songti TC" charset="-120"/>
                <a:cs typeface="Songti TC" charset="-120"/>
              </a:rPr>
              <a:t>7:36-50</a:t>
            </a:r>
            <a:endParaRPr lang="en-US" dirty="0">
              <a:latin typeface="Songti TC" charset="-120"/>
              <a:ea typeface="Songti TC" charset="-120"/>
              <a:cs typeface="Songti TC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361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6B8E1-A4DC-C845-9F1F-D664F365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DB0A-8A5B-CB4A-A43C-722493863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人要足够好才能得好处</a:t>
            </a:r>
            <a:endParaRPr lang="en-US" altLang="zh-CN" dirty="0"/>
          </a:p>
          <a:p>
            <a:pPr lvl="1"/>
            <a:r>
              <a:rPr lang="zh-CN" altLang="en-US" sz="2600" dirty="0"/>
              <a:t>加减法式的宗教思维</a:t>
            </a:r>
            <a:endParaRPr lang="en-US" altLang="zh-CN" sz="2600" dirty="0"/>
          </a:p>
          <a:p>
            <a:pPr lvl="1"/>
            <a:r>
              <a:rPr lang="zh-CN" altLang="en-US" sz="2600" dirty="0"/>
              <a:t>好行为（</a:t>
            </a:r>
            <a:r>
              <a:rPr lang="en-US" altLang="zh-CN" sz="2600" dirty="0"/>
              <a:t>+</a:t>
            </a:r>
            <a:r>
              <a:rPr lang="zh-CN" altLang="en-US" sz="2600" dirty="0"/>
              <a:t>），坏行为（</a:t>
            </a:r>
            <a:r>
              <a:rPr lang="en-US" altLang="zh-CN" sz="2600" dirty="0"/>
              <a:t>-</a:t>
            </a:r>
            <a:r>
              <a:rPr lang="zh-CN" altLang="en-US" sz="2600" dirty="0"/>
              <a:t>）</a:t>
            </a:r>
            <a:endParaRPr lang="en-US" altLang="zh-CN" sz="2600" dirty="0"/>
          </a:p>
          <a:p>
            <a:pPr lvl="1"/>
            <a:r>
              <a:rPr lang="zh-CN" altLang="en-US" sz="2600" dirty="0"/>
              <a:t>各种宗教的核心理念</a:t>
            </a:r>
            <a:endParaRPr lang="en-US" altLang="zh-CN" sz="2600" dirty="0"/>
          </a:p>
          <a:p>
            <a:pPr lvl="1"/>
            <a:endParaRPr lang="en-US" altLang="zh-CN" sz="2600" dirty="0"/>
          </a:p>
          <a:p>
            <a:r>
              <a:rPr lang="zh-CN" altLang="en-US" dirty="0">
                <a:sym typeface="Wingdings" pitchFamily="2" charset="2"/>
              </a:rPr>
              <a:t>基督徒也会有这样的逻辑</a:t>
            </a:r>
            <a:endParaRPr lang="en-US" altLang="zh-CN" dirty="0">
              <a:sym typeface="Wingdings" pitchFamily="2" charset="2"/>
            </a:endParaRPr>
          </a:p>
          <a:p>
            <a:pPr lvl="1"/>
            <a:r>
              <a:rPr lang="zh-CN" altLang="en-US" sz="2600" dirty="0">
                <a:sym typeface="Wingdings" pitchFamily="2" charset="2"/>
              </a:rPr>
              <a:t>以事奉、奉献多来称义</a:t>
            </a:r>
            <a:endParaRPr lang="en-US" altLang="zh-CN" sz="2600" dirty="0">
              <a:sym typeface="Wingdings" pitchFamily="2" charset="2"/>
            </a:endParaRPr>
          </a:p>
          <a:p>
            <a:pPr lvl="1"/>
            <a:r>
              <a:rPr lang="zh-CN" altLang="en-US" sz="2600" dirty="0">
                <a:sym typeface="Wingdings" pitchFamily="2" charset="2"/>
              </a:rPr>
              <a:t>以打败罪来称义</a:t>
            </a:r>
            <a:endParaRPr lang="en-US" altLang="zh-CN" sz="2600" dirty="0">
              <a:sym typeface="Wingdings" pitchFamily="2" charset="2"/>
            </a:endParaRPr>
          </a:p>
          <a:p>
            <a:pPr lvl="1"/>
            <a:r>
              <a:rPr lang="zh-CN" altLang="en-US" sz="2600" dirty="0">
                <a:sym typeface="Wingdings" pitchFamily="2" charset="2"/>
              </a:rPr>
              <a:t>对人：论断；对己：自以为义或无法接纳</a:t>
            </a:r>
            <a:endParaRPr lang="en-US" altLang="zh-CN" sz="2600" dirty="0">
              <a:sym typeface="Wingdings" pitchFamily="2" charset="2"/>
            </a:endParaRPr>
          </a:p>
          <a:p>
            <a:pPr lvl="1"/>
            <a:r>
              <a:rPr lang="zh-CN" altLang="en-US" sz="2600" dirty="0">
                <a:sym typeface="Wingdings" pitchFamily="2" charset="2"/>
              </a:rPr>
              <a:t>怕传福音的弟兄</a:t>
            </a:r>
            <a:endParaRPr lang="en-US" altLang="zh-CN" sz="2600" dirty="0">
              <a:sym typeface="Wingdings" pitchFamily="2" charset="2"/>
            </a:endParaRPr>
          </a:p>
          <a:p>
            <a:pPr lvl="1"/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2515562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D2FBB-5AC5-B347-B7A9-D228E5858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37673"/>
            <a:ext cx="7886700" cy="5539289"/>
          </a:xfrm>
        </p:spPr>
        <p:txBody>
          <a:bodyPr>
            <a:normAutofit/>
          </a:bodyPr>
          <a:lstStyle/>
          <a:p>
            <a:pPr lvl="1"/>
            <a:endParaRPr lang="en-US" altLang="zh-CN" dirty="0"/>
          </a:p>
          <a:p>
            <a:r>
              <a:rPr lang="zh-CN" altLang="en-US" dirty="0">
                <a:sym typeface="Wingdings" pitchFamily="2" charset="2"/>
              </a:rPr>
              <a:t>加减法式思维：罪被打败我们才得赦免</a:t>
            </a:r>
            <a:endParaRPr lang="en-US" altLang="zh-CN" dirty="0">
              <a:sym typeface="Wingdings" pitchFamily="2" charset="2"/>
            </a:endParaRPr>
          </a:p>
          <a:p>
            <a:endParaRPr lang="en-US" altLang="zh-CN" dirty="0">
              <a:sym typeface="Wingdings" pitchFamily="2" charset="2"/>
            </a:endParaRPr>
          </a:p>
          <a:p>
            <a:r>
              <a:rPr lang="zh-CN" altLang="en-US" dirty="0">
                <a:sym typeface="Wingdings" pitchFamily="2" charset="2"/>
              </a:rPr>
              <a:t>罪得赦免才能被打败</a:t>
            </a:r>
            <a:endParaRPr lang="en-US" altLang="zh-CN" dirty="0">
              <a:sym typeface="Wingdings" pitchFamily="2" charset="2"/>
            </a:endParaRPr>
          </a:p>
          <a:p>
            <a:pPr lvl="1"/>
            <a:r>
              <a:rPr lang="en-US" altLang="zh-CN" dirty="0">
                <a:sym typeface="Wingdings" pitchFamily="2" charset="2"/>
              </a:rPr>
              <a:t>“Only defeated sins can be defeated.”</a:t>
            </a:r>
          </a:p>
          <a:p>
            <a:pPr lvl="1"/>
            <a:endParaRPr lang="en-US" altLang="zh-CN" dirty="0">
              <a:sym typeface="Wingdings" pitchFamily="2" charset="2"/>
            </a:endParaRPr>
          </a:p>
          <a:p>
            <a:r>
              <a:rPr lang="zh-CN" altLang="en-US" dirty="0">
                <a:sym typeface="Wingdings" pitchFamily="2" charset="2"/>
              </a:rPr>
              <a:t>从软弱中看到神的恩典</a:t>
            </a:r>
            <a:endParaRPr lang="en-US" altLang="zh-CN" dirty="0">
              <a:sym typeface="Wingdings" pitchFamily="2" charset="2"/>
            </a:endParaRPr>
          </a:p>
          <a:p>
            <a:pPr lvl="1"/>
            <a:r>
              <a:rPr lang="zh-CN" altLang="en-US" dirty="0"/>
              <a:t>约翰一书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b="1" baseline="30000" dirty="0"/>
              <a:t>9 </a:t>
            </a:r>
            <a:r>
              <a:rPr lang="zh-CN" altLang="en-US" dirty="0"/>
              <a:t>我们若认自己的罪，神是</a:t>
            </a:r>
            <a:r>
              <a:rPr lang="zh-CN" altLang="en-US" dirty="0">
                <a:solidFill>
                  <a:srgbClr val="FF0000"/>
                </a:solidFill>
              </a:rPr>
              <a:t>信实的，是公义的</a:t>
            </a:r>
            <a:r>
              <a:rPr lang="zh-CN" altLang="en-US" dirty="0"/>
              <a:t>，必要</a:t>
            </a:r>
            <a:r>
              <a:rPr lang="zh-CN" altLang="en-US" dirty="0">
                <a:solidFill>
                  <a:srgbClr val="FF0000"/>
                </a:solidFill>
              </a:rPr>
              <a:t>赦免</a:t>
            </a:r>
            <a:r>
              <a:rPr lang="zh-CN" altLang="en-US" dirty="0"/>
              <a:t>我们的罪，</a:t>
            </a:r>
            <a:r>
              <a:rPr lang="zh-CN" altLang="en-US" dirty="0">
                <a:solidFill>
                  <a:srgbClr val="FF0000"/>
                </a:solidFill>
              </a:rPr>
              <a:t>洗净</a:t>
            </a:r>
            <a:r>
              <a:rPr lang="zh-CN" altLang="en-US" dirty="0"/>
              <a:t>我们一切的不义。</a:t>
            </a:r>
            <a:endParaRPr lang="en-US" altLang="zh-CN" dirty="0"/>
          </a:p>
          <a:p>
            <a:endParaRPr lang="en-US" altLang="zh-CN" dirty="0">
              <a:sym typeface="Wingdings" pitchFamily="2" charset="2"/>
            </a:endParaRPr>
          </a:p>
          <a:p>
            <a:r>
              <a:rPr lang="zh-CN" altLang="en-US" dirty="0">
                <a:sym typeface="Wingdings" pitchFamily="2" charset="2"/>
              </a:rPr>
              <a:t>偷包子的故事</a:t>
            </a:r>
            <a:endParaRPr lang="en-US" altLang="zh-CN" dirty="0">
              <a:sym typeface="Wingdings" pitchFamily="2" charset="2"/>
            </a:endParaRPr>
          </a:p>
          <a:p>
            <a:endParaRPr lang="en-US" altLang="zh-CN" dirty="0"/>
          </a:p>
          <a:p>
            <a:pPr lvl="1"/>
            <a:endParaRPr lang="en-US" altLang="zh-CN" dirty="0">
              <a:sym typeface="Wingdings" pitchFamily="2" charset="2"/>
            </a:endParaRPr>
          </a:p>
          <a:p>
            <a:pPr marL="457200" lvl="1" indent="0">
              <a:buNone/>
            </a:pPr>
            <a:endParaRPr lang="en-US" altLang="zh-CN" dirty="0">
              <a:sym typeface="Wingdings" pitchFamily="2" charset="2"/>
            </a:endParaRPr>
          </a:p>
          <a:p>
            <a:pPr lvl="1"/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50365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9251C-8AE0-A545-82B9-FC6A9A878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97832"/>
            <a:ext cx="7886700" cy="5479131"/>
          </a:xfrm>
        </p:spPr>
        <p:txBody>
          <a:bodyPr>
            <a:normAutofit/>
          </a:bodyPr>
          <a:lstStyle/>
          <a:p>
            <a:r>
              <a:rPr lang="en-US" altLang="zh-CN" dirty="0"/>
              <a:t>40 </a:t>
            </a:r>
            <a:r>
              <a:rPr lang="zh-CN" altLang="en-US" dirty="0"/>
              <a:t>耶稣对他说：“西门，我有句话要对你说。”西门说：“夫子，请说。” </a:t>
            </a:r>
            <a:r>
              <a:rPr lang="en-US" altLang="zh-CN" dirty="0"/>
              <a:t>41 </a:t>
            </a:r>
            <a:r>
              <a:rPr lang="zh-CN" altLang="en-US" dirty="0"/>
              <a:t>耶稣说：“一个债主有两个人欠他的债，一个欠五十两银子，一个欠五两银子。 </a:t>
            </a:r>
            <a:r>
              <a:rPr lang="en-US" altLang="zh-CN" dirty="0"/>
              <a:t>42 </a:t>
            </a:r>
            <a:r>
              <a:rPr lang="zh-CN" altLang="en-US" dirty="0"/>
              <a:t>因为他们</a:t>
            </a:r>
            <a:r>
              <a:rPr lang="zh-CN" altLang="en-US" dirty="0">
                <a:solidFill>
                  <a:srgbClr val="FF0000"/>
                </a:solidFill>
              </a:rPr>
              <a:t>无力偿还</a:t>
            </a:r>
            <a:r>
              <a:rPr lang="zh-CN" altLang="en-US" dirty="0"/>
              <a:t>，债主就</a:t>
            </a:r>
            <a:r>
              <a:rPr lang="zh-CN" altLang="en-US" dirty="0">
                <a:solidFill>
                  <a:srgbClr val="FF0000"/>
                </a:solidFill>
              </a:rPr>
              <a:t>开恩免了</a:t>
            </a:r>
            <a:r>
              <a:rPr lang="zh-CN" altLang="en-US" dirty="0"/>
              <a:t>他们两个人的债。这两个人哪一个更</a:t>
            </a:r>
            <a:r>
              <a:rPr lang="zh-CN" altLang="en-US" dirty="0">
                <a:solidFill>
                  <a:srgbClr val="FF0000"/>
                </a:solidFill>
              </a:rPr>
              <a:t>爱</a:t>
            </a:r>
            <a:r>
              <a:rPr lang="zh-CN" altLang="en-US" dirty="0"/>
              <a:t>他呢？” </a:t>
            </a:r>
            <a:r>
              <a:rPr lang="en-US" altLang="zh-CN" dirty="0"/>
              <a:t>43 </a:t>
            </a:r>
            <a:r>
              <a:rPr lang="zh-CN" altLang="en-US" dirty="0"/>
              <a:t>西门回答说：“我想是那多得</a:t>
            </a:r>
            <a:r>
              <a:rPr lang="zh-CN" altLang="en-US" dirty="0">
                <a:solidFill>
                  <a:srgbClr val="FF0000"/>
                </a:solidFill>
              </a:rPr>
              <a:t>恩免</a:t>
            </a:r>
            <a:r>
              <a:rPr lang="zh-CN" altLang="en-US" dirty="0"/>
              <a:t>的人。”耶稣说：“你断的不错。”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sz="2600" dirty="0"/>
              <a:t>“无力偿还” 与 “开恩免了”</a:t>
            </a:r>
            <a:endParaRPr lang="en-US" altLang="zh-CN" sz="2600" dirty="0"/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zh-CN" altLang="en-US" sz="2600" dirty="0"/>
              <a:t>谁欠五两、谁欠五十两？</a:t>
            </a:r>
            <a:endParaRPr lang="en-US" altLang="zh-CN" sz="2600" dirty="0"/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zh-CN" altLang="en-US" sz="2600" dirty="0"/>
              <a:t>我们的行为：我不够坏怎么办？</a:t>
            </a:r>
            <a:endParaRPr lang="en-US" altLang="zh-CN" sz="2600" dirty="0"/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r>
              <a:rPr lang="zh-CN" altLang="en-US" sz="2600" dirty="0"/>
              <a:t>我们悔改的心、我们感恩的心。</a:t>
            </a:r>
            <a:endParaRPr lang="en-US" altLang="zh-CN" sz="2600" dirty="0"/>
          </a:p>
          <a:p>
            <a:pPr lvl="1">
              <a:lnSpc>
                <a:spcPct val="100000"/>
              </a:lnSpc>
              <a:spcBef>
                <a:spcPts val="0"/>
              </a:spcBef>
              <a:defRPr/>
            </a:pPr>
            <a:endParaRPr lang="en-US" altLang="zh-CN" sz="2600" dirty="0"/>
          </a:p>
          <a:p>
            <a:endParaRPr lang="en-US" altLang="zh-CN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375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505"/>
            <a:ext cx="7886700" cy="5984458"/>
          </a:xfrm>
        </p:spPr>
        <p:txBody>
          <a:bodyPr>
            <a:normAutofit fontScale="92500" lnSpcReduction="10000"/>
          </a:bodyPr>
          <a:lstStyle/>
          <a:p>
            <a:endParaRPr lang="en-US" altLang="zh-CN" dirty="0"/>
          </a:p>
          <a:p>
            <a:r>
              <a:rPr lang="zh-CN" altLang="en-US" dirty="0"/>
              <a:t>马太福音</a:t>
            </a:r>
            <a:r>
              <a:rPr lang="en-US" altLang="zh-CN" dirty="0"/>
              <a:t>18</a:t>
            </a:r>
            <a:r>
              <a:rPr lang="zh-CN" altLang="en-US" dirty="0"/>
              <a:t>： </a:t>
            </a:r>
            <a:r>
              <a:rPr lang="en-US" altLang="zh-CN" dirty="0"/>
              <a:t>23 </a:t>
            </a:r>
            <a:r>
              <a:rPr lang="zh-CN" altLang="en-US" dirty="0"/>
              <a:t>天国好像一个王要和他仆人算账。 </a:t>
            </a:r>
            <a:r>
              <a:rPr lang="en-US" altLang="zh-CN" dirty="0"/>
              <a:t>24 </a:t>
            </a:r>
            <a:r>
              <a:rPr lang="zh-CN" altLang="en-US" dirty="0"/>
              <a:t>才算的时候，有人带了一个欠</a:t>
            </a:r>
            <a:r>
              <a:rPr lang="zh-CN" altLang="en-US" dirty="0">
                <a:solidFill>
                  <a:srgbClr val="FF0000"/>
                </a:solidFill>
              </a:rPr>
              <a:t>一千万银子</a:t>
            </a:r>
            <a:r>
              <a:rPr lang="zh-CN" altLang="en-US" dirty="0"/>
              <a:t>的来。 </a:t>
            </a:r>
            <a:r>
              <a:rPr lang="en-US" altLang="zh-CN" dirty="0"/>
              <a:t>25 </a:t>
            </a:r>
            <a:r>
              <a:rPr lang="zh-CN" altLang="en-US" dirty="0"/>
              <a:t>因为</a:t>
            </a:r>
            <a:r>
              <a:rPr lang="zh-CN" altLang="en-US" dirty="0">
                <a:solidFill>
                  <a:srgbClr val="FF0000"/>
                </a:solidFill>
              </a:rPr>
              <a:t>他没有什么偿还之物</a:t>
            </a:r>
            <a:r>
              <a:rPr lang="zh-CN" altLang="en-US" dirty="0"/>
              <a:t>，主人吩咐把他和他妻子儿女并一切所有的都卖了偿还。 </a:t>
            </a:r>
            <a:r>
              <a:rPr lang="en-US" altLang="zh-CN" dirty="0"/>
              <a:t>26 </a:t>
            </a:r>
            <a:r>
              <a:rPr lang="zh-CN" altLang="en-US" dirty="0"/>
              <a:t>那仆人就</a:t>
            </a:r>
            <a:r>
              <a:rPr lang="zh-CN" altLang="en-US" dirty="0">
                <a:solidFill>
                  <a:srgbClr val="FF0000"/>
                </a:solidFill>
              </a:rPr>
              <a:t>俯伏拜他</a:t>
            </a:r>
            <a:r>
              <a:rPr lang="zh-CN" altLang="en-US" dirty="0"/>
              <a:t>，说：‘</a:t>
            </a:r>
            <a:r>
              <a:rPr lang="zh-CN" altLang="en-US" dirty="0">
                <a:solidFill>
                  <a:srgbClr val="FF0000"/>
                </a:solidFill>
              </a:rPr>
              <a:t>主啊，宽容我</a:t>
            </a:r>
            <a:r>
              <a:rPr lang="zh-CN" altLang="en-US" dirty="0"/>
              <a:t>！</a:t>
            </a:r>
            <a:r>
              <a:rPr lang="zh-CN" altLang="en-US" dirty="0">
                <a:solidFill>
                  <a:schemeClr val="accent6"/>
                </a:solidFill>
              </a:rPr>
              <a:t>将来我都要还清。</a:t>
            </a:r>
            <a:r>
              <a:rPr lang="zh-CN" altLang="en-US" dirty="0"/>
              <a:t>’ </a:t>
            </a:r>
            <a:r>
              <a:rPr lang="en-US" altLang="zh-CN" dirty="0"/>
              <a:t>27 </a:t>
            </a:r>
            <a:r>
              <a:rPr lang="zh-CN" altLang="en-US" dirty="0"/>
              <a:t>那仆人的主人就</a:t>
            </a:r>
            <a:r>
              <a:rPr lang="zh-CN" altLang="en-US" dirty="0">
                <a:solidFill>
                  <a:srgbClr val="FF0000"/>
                </a:solidFill>
              </a:rPr>
              <a:t>动了慈心</a:t>
            </a:r>
            <a:r>
              <a:rPr lang="zh-CN" altLang="en-US" dirty="0"/>
              <a:t>，把他释放了，并且</a:t>
            </a:r>
            <a:r>
              <a:rPr lang="zh-CN" altLang="en-US" dirty="0">
                <a:solidFill>
                  <a:srgbClr val="FF0000"/>
                </a:solidFill>
              </a:rPr>
              <a:t>免了他的债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一千万银子</a:t>
            </a:r>
            <a:r>
              <a:rPr lang="en-US" altLang="zh-CN" dirty="0"/>
              <a:t>=20</a:t>
            </a:r>
            <a:r>
              <a:rPr lang="zh-CN" altLang="en-US" dirty="0"/>
              <a:t>万年的工资～</a:t>
            </a:r>
            <a:r>
              <a:rPr lang="en-US" altLang="zh-CN" dirty="0"/>
              <a:t>6000</a:t>
            </a:r>
            <a:r>
              <a:rPr lang="zh-CN" altLang="en-US" dirty="0"/>
              <a:t>亿美元</a:t>
            </a:r>
            <a:endParaRPr lang="en-US" altLang="zh-CN" dirty="0"/>
          </a:p>
          <a:p>
            <a:r>
              <a:rPr lang="zh-CN" altLang="en-US" dirty="0"/>
              <a:t>没有人能够靠自己称义</a:t>
            </a:r>
            <a:endParaRPr lang="en-US" altLang="zh-CN" dirty="0"/>
          </a:p>
          <a:p>
            <a:r>
              <a:rPr lang="zh-CN" altLang="en-US" dirty="0"/>
              <a:t>罪使人瞎眼</a:t>
            </a:r>
            <a:endParaRPr lang="en-US" altLang="zh-CN" dirty="0"/>
          </a:p>
          <a:p>
            <a:pPr lvl="1"/>
            <a:r>
              <a:rPr lang="zh-CN" altLang="en-US" dirty="0"/>
              <a:t>看不见自己欠了神多少债</a:t>
            </a:r>
            <a:endParaRPr lang="en-US" altLang="zh-CN" dirty="0"/>
          </a:p>
          <a:p>
            <a:pPr lvl="1"/>
            <a:r>
              <a:rPr lang="zh-CN" altLang="en-US" dirty="0"/>
              <a:t>看不见神对我们恩免付上的代价</a:t>
            </a:r>
            <a:endParaRPr lang="en-US" altLang="zh-CN" dirty="0"/>
          </a:p>
          <a:p>
            <a:pPr lvl="1"/>
            <a:r>
              <a:rPr lang="zh-CN" altLang="en-US" dirty="0"/>
              <a:t>看不见十字架彰显神的爱</a:t>
            </a:r>
            <a:endParaRPr lang="en-US" altLang="zh-CN" dirty="0"/>
          </a:p>
          <a:p>
            <a:r>
              <a:rPr lang="zh-CN" altLang="en-US" dirty="0"/>
              <a:t>信主前、信主后、有孩子之后的认识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34566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4F6EF-48E4-114A-A5B3-A8C37BC4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0C76A-DD93-FB44-8F2E-43FDC2B26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28 “</a:t>
            </a:r>
            <a:r>
              <a:rPr lang="zh-CN" altLang="en-US" dirty="0"/>
              <a:t>那仆人出来，遇见他的一个同伴欠他十两银子，便揪着他，掐住他的喉咙，说：‘你把所欠的还我！’ </a:t>
            </a:r>
            <a:r>
              <a:rPr lang="en-US" altLang="zh-CN" dirty="0"/>
              <a:t>29 </a:t>
            </a:r>
            <a:r>
              <a:rPr lang="zh-CN" altLang="en-US" dirty="0"/>
              <a:t>他的同伴就俯伏央求他，说：‘宽容我吧！将来我必还清。’ </a:t>
            </a:r>
            <a:r>
              <a:rPr lang="en-US" altLang="zh-CN" dirty="0"/>
              <a:t>30 </a:t>
            </a:r>
            <a:r>
              <a:rPr lang="zh-CN" altLang="en-US" dirty="0"/>
              <a:t>他不肯，竟去把他下在监里，等他还了所欠的债。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dirty="0" err="1"/>
              <a:t>看不见恩免</a:t>
            </a:r>
            <a:endParaRPr lang="en-US" altLang="zh-CN" dirty="0"/>
          </a:p>
          <a:p>
            <a:pPr lvl="1"/>
            <a:r>
              <a:rPr lang="zh-CN" altLang="en-US" sz="2600" dirty="0"/>
              <a:t>带来莫名的自信（与自卑）</a:t>
            </a:r>
            <a:endParaRPr lang="en-US" altLang="zh-CN" sz="2600" dirty="0"/>
          </a:p>
          <a:p>
            <a:pPr lvl="1"/>
            <a:r>
              <a:rPr lang="zh-CN" altLang="en-US" sz="2600" dirty="0"/>
              <a:t>带来自以为义</a:t>
            </a:r>
            <a:r>
              <a:rPr lang="en-US" altLang="zh-CN" sz="2600" dirty="0"/>
              <a:t>---</a:t>
            </a:r>
            <a:r>
              <a:rPr lang="zh-CN" altLang="en-US" sz="2600" dirty="0"/>
              <a:t>对他人的不宽容</a:t>
            </a:r>
            <a:endParaRPr lang="en-US" altLang="zh-CN" sz="2600" dirty="0"/>
          </a:p>
          <a:p>
            <a:r>
              <a:rPr lang="zh-CN" altLang="en-US" dirty="0"/>
              <a:t>带来最后的审判</a:t>
            </a:r>
            <a:endParaRPr lang="en-US" altLang="zh-CN" dirty="0"/>
          </a:p>
          <a:p>
            <a:pPr lvl="1"/>
            <a:r>
              <a:rPr lang="en-US" altLang="zh-CN" sz="2600" dirty="0"/>
              <a:t>George Wilson</a:t>
            </a:r>
            <a:r>
              <a:rPr lang="zh-CN" altLang="en-US" sz="2600" dirty="0"/>
              <a:t>的故事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030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045AD-9EF7-7547-815F-D272892CD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20516"/>
            <a:ext cx="7886700" cy="5137484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44 </a:t>
            </a:r>
            <a:r>
              <a:rPr lang="zh-CN" altLang="en-US" dirty="0"/>
              <a:t>于是转过来向着那女人，便对西门说：“你看见这女人吗？我进了你的家，你</a:t>
            </a:r>
            <a:r>
              <a:rPr lang="zh-CN" altLang="en-US" dirty="0">
                <a:solidFill>
                  <a:srgbClr val="7030A0"/>
                </a:solidFill>
              </a:rPr>
              <a:t>没有给我水洗脚</a:t>
            </a:r>
            <a:r>
              <a:rPr lang="zh-CN" altLang="en-US" dirty="0"/>
              <a:t>，但这女人</a:t>
            </a:r>
            <a:r>
              <a:rPr lang="zh-CN" altLang="en-US" dirty="0">
                <a:solidFill>
                  <a:srgbClr val="FF0000"/>
                </a:solidFill>
              </a:rPr>
              <a:t>用眼泪湿了我的脚，用头发擦干</a:t>
            </a:r>
            <a:r>
              <a:rPr lang="zh-CN" altLang="en-US" dirty="0"/>
              <a:t>； </a:t>
            </a:r>
            <a:r>
              <a:rPr lang="en-US" altLang="zh-CN" dirty="0"/>
              <a:t>45 </a:t>
            </a:r>
            <a:r>
              <a:rPr lang="zh-CN" altLang="en-US" dirty="0"/>
              <a:t>你</a:t>
            </a:r>
            <a:r>
              <a:rPr lang="zh-CN" altLang="en-US" dirty="0">
                <a:solidFill>
                  <a:srgbClr val="7030A0"/>
                </a:solidFill>
              </a:rPr>
              <a:t>没有与我亲嘴</a:t>
            </a:r>
            <a:r>
              <a:rPr lang="zh-CN" altLang="en-US" dirty="0"/>
              <a:t>，但这女人从我进来的时候就</a:t>
            </a:r>
            <a:r>
              <a:rPr lang="zh-CN" altLang="en-US" dirty="0">
                <a:solidFill>
                  <a:srgbClr val="FF0000"/>
                </a:solidFill>
              </a:rPr>
              <a:t>不住地用嘴亲我的脚</a:t>
            </a:r>
            <a:r>
              <a:rPr lang="zh-CN" altLang="en-US" dirty="0"/>
              <a:t>； </a:t>
            </a:r>
            <a:r>
              <a:rPr lang="en-US" altLang="zh-CN" dirty="0"/>
              <a:t>46 </a:t>
            </a:r>
            <a:r>
              <a:rPr lang="zh-CN" altLang="en-US" dirty="0"/>
              <a:t>你</a:t>
            </a:r>
            <a:r>
              <a:rPr lang="zh-CN" altLang="en-US" dirty="0">
                <a:solidFill>
                  <a:srgbClr val="7030A0"/>
                </a:solidFill>
              </a:rPr>
              <a:t>没有用油抹我的头</a:t>
            </a:r>
            <a:r>
              <a:rPr lang="zh-CN" altLang="en-US" dirty="0"/>
              <a:t>，但这女人</a:t>
            </a:r>
            <a:r>
              <a:rPr lang="zh-CN" altLang="en-US" dirty="0">
                <a:solidFill>
                  <a:srgbClr val="FF0000"/>
                </a:solidFill>
              </a:rPr>
              <a:t>用香膏抹我的脚</a:t>
            </a:r>
            <a:r>
              <a:rPr lang="zh-CN" altLang="en-US" dirty="0"/>
              <a:t>。</a:t>
            </a:r>
            <a:endParaRPr lang="en-US" altLang="zh-CN" dirty="0"/>
          </a:p>
          <a:p>
            <a:endParaRPr lang="en-US" altLang="zh-CN" sz="2600" dirty="0"/>
          </a:p>
          <a:p>
            <a:r>
              <a:rPr lang="zh-CN" altLang="en-US" sz="2600" dirty="0"/>
              <a:t>恩免意味着：从里到外，全部属于神</a:t>
            </a:r>
            <a:endParaRPr lang="en-US" sz="2600" dirty="0"/>
          </a:p>
          <a:p>
            <a:pPr>
              <a:lnSpc>
                <a:spcPct val="100000"/>
              </a:lnSpc>
            </a:pPr>
            <a:r>
              <a:rPr lang="zh-CN" altLang="en-US" sz="2600" dirty="0"/>
              <a:t>谦卑的态度</a:t>
            </a:r>
            <a:endParaRPr lang="en-US" altLang="zh-CN" sz="2600" dirty="0"/>
          </a:p>
          <a:p>
            <a:pPr>
              <a:lnSpc>
                <a:spcPct val="100000"/>
              </a:lnSpc>
            </a:pPr>
            <a:r>
              <a:rPr lang="zh-CN" altLang="en-US" sz="2600" dirty="0"/>
              <a:t>深刻的感动</a:t>
            </a:r>
            <a:endParaRPr lang="en-US" altLang="zh-CN" sz="2600" dirty="0"/>
          </a:p>
          <a:p>
            <a:pPr>
              <a:lnSpc>
                <a:spcPct val="100000"/>
              </a:lnSpc>
            </a:pPr>
            <a:r>
              <a:rPr lang="zh-CN" altLang="en-US" sz="2600" dirty="0"/>
              <a:t>全然敞开来到主前</a:t>
            </a:r>
            <a:endParaRPr lang="en-US" altLang="zh-CN" sz="2600" dirty="0"/>
          </a:p>
          <a:p>
            <a:pPr>
              <a:lnSpc>
                <a:spcPct val="100000"/>
              </a:lnSpc>
            </a:pPr>
            <a:r>
              <a:rPr lang="zh-CN" altLang="en-US" sz="2600" dirty="0"/>
              <a:t>献上至宝</a:t>
            </a:r>
            <a:endParaRPr lang="en-US" altLang="zh-CN" sz="2600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B748DD5-37B0-EE4F-8C51-A318900E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zh-CN" altLang="en-US" dirty="0"/>
              <a:t>看见恩免带来生命翻转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69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8DD5-37B0-EE4F-8C51-A318900E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39EE-7462-4C44-81D5-A15C521F9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47 </a:t>
            </a:r>
            <a:r>
              <a:rPr lang="zh-CN" altLang="en-US" dirty="0"/>
              <a:t>所以我告诉你：</a:t>
            </a:r>
            <a:r>
              <a:rPr lang="zh-CN" altLang="en-US" dirty="0">
                <a:solidFill>
                  <a:srgbClr val="FF0000"/>
                </a:solidFill>
              </a:rPr>
              <a:t>她许多的罪都赦免了，因为她的爱多；但那赦免少的，他的爱就少。</a:t>
            </a:r>
            <a:r>
              <a:rPr lang="zh-CN" altLang="en-US" dirty="0"/>
              <a:t>” </a:t>
            </a:r>
            <a:r>
              <a:rPr lang="en-US" altLang="zh-CN" dirty="0"/>
              <a:t>48 </a:t>
            </a:r>
            <a:r>
              <a:rPr lang="zh-CN" altLang="en-US" dirty="0"/>
              <a:t>于是对那女人说：“你的罪赦免了！”</a:t>
            </a:r>
            <a:endParaRPr lang="en-US" altLang="zh-CN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>
                <a:sym typeface="Wingdings" pitchFamily="2" charset="2"/>
              </a:rPr>
              <a:t>十字架救恩</a:t>
            </a:r>
            <a:r>
              <a:rPr lang="en-US" altLang="zh-CN" dirty="0">
                <a:sym typeface="Wingdings" pitchFamily="2" charset="2"/>
              </a:rPr>
              <a:t></a:t>
            </a:r>
            <a:r>
              <a:rPr lang="zh-CN" altLang="en-US" dirty="0">
                <a:sym typeface="Wingdings" pitchFamily="2" charset="2"/>
              </a:rPr>
              <a:t>赦免（因着信）</a:t>
            </a:r>
            <a:r>
              <a:rPr lang="en-US" altLang="zh-CN" dirty="0">
                <a:sym typeface="Wingdings" pitchFamily="2" charset="2"/>
              </a:rPr>
              <a:t></a:t>
            </a:r>
            <a:r>
              <a:rPr lang="zh-CN" altLang="en-US" dirty="0">
                <a:sym typeface="Wingdings" pitchFamily="2" charset="2"/>
              </a:rPr>
              <a:t>对神对人的爱</a:t>
            </a:r>
            <a:endParaRPr lang="en-US" altLang="zh-CN" dirty="0">
              <a:sym typeface="Wingdings" pitchFamily="2" charset="2"/>
            </a:endParaRPr>
          </a:p>
          <a:p>
            <a:r>
              <a:rPr lang="zh-CN" altLang="en-US" dirty="0"/>
              <a:t>例子：怕传福音的弟兄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38203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49 </a:t>
            </a:r>
            <a:r>
              <a:rPr lang="zh-CN" altLang="en-US" dirty="0"/>
              <a:t>同席的人心里说：“这是什么人，竟赦免人的罪呢？” </a:t>
            </a:r>
            <a:r>
              <a:rPr lang="en-US" altLang="zh-CN" dirty="0"/>
              <a:t>50 </a:t>
            </a:r>
            <a:r>
              <a:rPr lang="zh-CN" altLang="en-US" dirty="0"/>
              <a:t>耶稣对那女人说：“</a:t>
            </a:r>
            <a:r>
              <a:rPr lang="zh-CN" altLang="en-US" dirty="0">
                <a:solidFill>
                  <a:srgbClr val="FF0000"/>
                </a:solidFill>
              </a:rPr>
              <a:t>你的信救了你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chemeClr val="accent6"/>
                </a:solidFill>
              </a:rPr>
              <a:t>平平安安</a:t>
            </a:r>
            <a:r>
              <a:rPr lang="zh-CN" altLang="en-US" dirty="0"/>
              <a:t>地回去吧！”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什么是能救你的信？</a:t>
            </a:r>
            <a:endParaRPr lang="en-US" altLang="zh-CN" dirty="0"/>
          </a:p>
          <a:p>
            <a:r>
              <a:rPr lang="zh-CN" altLang="en-US" dirty="0"/>
              <a:t>信心大救了你吗？</a:t>
            </a:r>
            <a:endParaRPr lang="en-US" altLang="zh-CN" dirty="0"/>
          </a:p>
          <a:p>
            <a:pPr lvl="1"/>
            <a:r>
              <a:rPr lang="zh-CN" altLang="en-US" dirty="0"/>
              <a:t>警惕：加减法式思维</a:t>
            </a:r>
            <a:endParaRPr lang="en-US" altLang="zh-CN" dirty="0"/>
          </a:p>
          <a:p>
            <a:endParaRPr lang="en-US" altLang="zh-CN" sz="2600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80366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3FAC6-8810-4E4E-8ED7-5BF33B64B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6CC2E-0227-3240-A4E3-B9171270B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600" dirty="0"/>
              <a:t>信的对象救了你！</a:t>
            </a:r>
            <a:endParaRPr lang="en-US" altLang="zh-CN" sz="2600" dirty="0"/>
          </a:p>
          <a:p>
            <a:endParaRPr lang="en-US" altLang="zh-CN" sz="2600" dirty="0"/>
          </a:p>
          <a:p>
            <a:r>
              <a:rPr lang="zh-CN" altLang="en-US" sz="2600" dirty="0"/>
              <a:t>你需要的不是伟大的信心，而是</a:t>
            </a:r>
            <a:r>
              <a:rPr lang="zh-CN" altLang="en-US" sz="2600" dirty="0">
                <a:solidFill>
                  <a:srgbClr val="FF0000"/>
                </a:solidFill>
              </a:rPr>
              <a:t>相信</a:t>
            </a:r>
            <a:r>
              <a:rPr lang="zh-CN" altLang="en-US" sz="2600" dirty="0"/>
              <a:t>一位</a:t>
            </a:r>
            <a:r>
              <a:rPr lang="zh-CN" altLang="en-US" sz="2600" dirty="0">
                <a:solidFill>
                  <a:srgbClr val="FF0000"/>
                </a:solidFill>
              </a:rPr>
              <a:t>伟大</a:t>
            </a:r>
            <a:r>
              <a:rPr lang="zh-CN" altLang="en-US" sz="2600" dirty="0"/>
              <a:t>的神。</a:t>
            </a:r>
            <a:r>
              <a:rPr lang="en-US" altLang="zh-CN" sz="2600" dirty="0"/>
              <a:t>-</a:t>
            </a:r>
            <a:r>
              <a:rPr lang="zh-CN" altLang="en-US" sz="2600" dirty="0"/>
              <a:t>戴德生</a:t>
            </a:r>
            <a:endParaRPr lang="en-US" sz="2600" dirty="0"/>
          </a:p>
          <a:p>
            <a:r>
              <a:rPr lang="en-US" sz="2600" dirty="0"/>
              <a:t>You do not need a great faith, but faith in a great God.</a:t>
            </a:r>
            <a:r>
              <a:rPr lang="zh-CN" altLang="en-US" sz="2600" dirty="0"/>
              <a:t> </a:t>
            </a:r>
            <a:endParaRPr lang="en-US" sz="2600" dirty="0"/>
          </a:p>
          <a:p>
            <a:endParaRPr lang="en-US" altLang="zh-CN" sz="2600" dirty="0"/>
          </a:p>
          <a:p>
            <a:r>
              <a:rPr lang="zh-CN" altLang="en-US" sz="2600" dirty="0"/>
              <a:t>例子：两个登山者的故事。</a:t>
            </a:r>
            <a:endParaRPr lang="en-US" altLang="zh-CN" sz="2600" dirty="0"/>
          </a:p>
          <a:p>
            <a:r>
              <a:rPr lang="zh-CN" altLang="en-US" sz="2600" dirty="0"/>
              <a:t>即使信心小，我们也可以“平平安安地去”。</a:t>
            </a:r>
            <a:endParaRPr lang="en-US" altLang="zh-CN" sz="2600" dirty="0"/>
          </a:p>
          <a:p>
            <a:pPr lvl="1"/>
            <a:r>
              <a:rPr lang="zh-CN" altLang="en-US" sz="2600" dirty="0"/>
              <a:t>因为主的宝血遮盖了我们。</a:t>
            </a:r>
            <a:endParaRPr lang="en-US" altLang="zh-CN" sz="2600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931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面对软弱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奔向耶稣，到他脚前。</a:t>
            </a:r>
            <a:endParaRPr lang="en-US" altLang="zh-CN" dirty="0"/>
          </a:p>
          <a:p>
            <a:r>
              <a:rPr lang="zh-CN" altLang="en-US" dirty="0"/>
              <a:t>浸泡在福音里。</a:t>
            </a:r>
            <a:endParaRPr lang="en-US" altLang="zh-CN" dirty="0"/>
          </a:p>
          <a:p>
            <a:r>
              <a:rPr lang="zh-CN" altLang="en-US" dirty="0"/>
              <a:t>从祷告灵修读主的话语开始，每天留时间给神。</a:t>
            </a:r>
            <a:endParaRPr lang="en-US" altLang="zh-CN" dirty="0"/>
          </a:p>
          <a:p>
            <a:r>
              <a:rPr lang="zh-CN" altLang="en-US" dirty="0"/>
              <a:t>每天仰望祂。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打那打不赢的仗</a:t>
            </a:r>
            <a:r>
              <a:rPr lang="en-US" altLang="zh-CN" dirty="0">
                <a:sym typeface="Wingdings" pitchFamily="2" charset="2"/>
              </a:rPr>
              <a:t></a:t>
            </a:r>
            <a:r>
              <a:rPr lang="zh-CN" altLang="en-US" dirty="0"/>
              <a:t>打那已经赢了的仗。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44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经文：路加福音</a:t>
            </a:r>
            <a:r>
              <a:rPr lang="en-US" altLang="zh-CN" dirty="0"/>
              <a:t>7</a:t>
            </a:r>
            <a:r>
              <a:rPr lang="zh-CN" altLang="en-US" dirty="0"/>
              <a:t>章</a:t>
            </a:r>
            <a:r>
              <a:rPr lang="en-US" altLang="zh-CN" dirty="0"/>
              <a:t>36-50</a:t>
            </a:r>
            <a:r>
              <a:rPr lang="zh-CN" altLang="en-US" dirty="0"/>
              <a:t>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36</a:t>
            </a:r>
            <a:r>
              <a:rPr lang="zh-CN" altLang="en-US" dirty="0"/>
              <a:t> 有一个法利赛人请耶稣和他吃饭，耶稣就到法利赛人家里去坐席。 </a:t>
            </a:r>
            <a:r>
              <a:rPr lang="en-US" altLang="zh-CN" dirty="0"/>
              <a:t>37 </a:t>
            </a:r>
            <a:r>
              <a:rPr lang="zh-CN" altLang="en-US" dirty="0"/>
              <a:t>那城里有一个女人，是个罪人，知道耶稣在法利赛人家里坐席，就拿着盛香膏的玉瓶， </a:t>
            </a:r>
            <a:r>
              <a:rPr lang="en-US" altLang="zh-CN" dirty="0"/>
              <a:t>38 </a:t>
            </a:r>
            <a:r>
              <a:rPr lang="zh-CN" altLang="en-US" dirty="0"/>
              <a:t>站在耶稣背后，挨着他的脚哭，眼泪湿了耶稣的脚，就用自己的头发擦干，又用嘴连连亲他的脚，把香膏抹上。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85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当转眼仰望耶稣（属天眼光）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你心灵是否困倦愁烦 </a:t>
            </a:r>
            <a:br>
              <a:rPr lang="en-US" altLang="zh-CN" dirty="0"/>
            </a:br>
            <a:r>
              <a:rPr lang="zh-CN" altLang="en-US" dirty="0"/>
              <a:t>眼前一片黑暗蒙蒙 </a:t>
            </a:r>
            <a:br>
              <a:rPr lang="en-US" altLang="zh-CN" dirty="0"/>
            </a:br>
            <a:r>
              <a:rPr lang="zh-CN" altLang="en-US" dirty="0"/>
              <a:t>仰望主耶稣就得光明 </a:t>
            </a:r>
            <a:br>
              <a:rPr lang="en-US" altLang="zh-CN" dirty="0"/>
            </a:br>
            <a:r>
              <a:rPr lang="zh-CN" altLang="en-US" dirty="0"/>
              <a:t>生命变更自由丰盛 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当转眼仰望耶稣 </a:t>
            </a:r>
            <a:br>
              <a:rPr lang="en-US" altLang="zh-CN" dirty="0"/>
            </a:br>
            <a:r>
              <a:rPr lang="zh-CN" altLang="en-US" dirty="0"/>
              <a:t>定睛在祂奇妙慈容 </a:t>
            </a:r>
            <a:br>
              <a:rPr lang="en-US" altLang="zh-CN" dirty="0"/>
            </a:br>
            <a:r>
              <a:rPr lang="zh-CN" altLang="en-US" dirty="0"/>
              <a:t>在救主荣耀恩典大光中 </a:t>
            </a:r>
            <a:br>
              <a:rPr lang="en-US" altLang="zh-CN" dirty="0"/>
            </a:br>
            <a:r>
              <a:rPr lang="zh-CN" altLang="en-US" dirty="0"/>
              <a:t>世上事必然显为虚空 （</a:t>
            </a:r>
            <a:r>
              <a:rPr lang="en-US" altLang="zh-CN" dirty="0"/>
              <a:t>dim)</a:t>
            </a:r>
            <a:br>
              <a:rPr lang="zh-CN" alt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3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祷告。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25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6B8E1-A4DC-C845-9F1F-D664F3655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3DB0A-8A5B-CB4A-A43C-722493863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39 </a:t>
            </a:r>
            <a:r>
              <a:rPr lang="zh-CN" altLang="en-US" dirty="0"/>
              <a:t>请耶稣的法利赛人看见这事，心里说：“这人若是先知，必知道摸他的是谁，是个怎样的女人，乃是个罪人！” </a:t>
            </a:r>
            <a:r>
              <a:rPr lang="en-US" altLang="zh-CN" dirty="0"/>
              <a:t>40 </a:t>
            </a:r>
            <a:r>
              <a:rPr lang="zh-CN" altLang="en-US" dirty="0"/>
              <a:t>耶稣对他说：“西门，我有句话要对你说。”西门说：“夫子，请说。” </a:t>
            </a:r>
            <a:r>
              <a:rPr lang="en-US" altLang="zh-CN" dirty="0"/>
              <a:t>41 </a:t>
            </a:r>
            <a:r>
              <a:rPr lang="zh-CN" altLang="en-US" dirty="0"/>
              <a:t>耶稣说：“一个债主有两个人欠他的债，一个欠五十两银子，一个欠五两银子。 </a:t>
            </a:r>
            <a:r>
              <a:rPr lang="en-US" altLang="zh-CN" dirty="0"/>
              <a:t>42 </a:t>
            </a:r>
            <a:r>
              <a:rPr lang="zh-CN" altLang="en-US" dirty="0"/>
              <a:t>因为他们无力偿还，债主就开恩免了他们两个人的债。这两个人哪一个更爱他呢？” </a:t>
            </a:r>
            <a:r>
              <a:rPr lang="en-US" altLang="zh-CN" dirty="0"/>
              <a:t>43 </a:t>
            </a:r>
            <a:r>
              <a:rPr lang="zh-CN" altLang="en-US" dirty="0"/>
              <a:t>西门回答说：“我想是那多得恩免的人。”耶稣说：“你断的不错。”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8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4AF18-2964-BC42-80DF-C40F853FB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9713A-5EE5-8E4B-966F-C09DCDBBA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44 </a:t>
            </a:r>
            <a:r>
              <a:rPr lang="zh-CN" altLang="en-US" dirty="0"/>
              <a:t>于是转过来向着那女人，便对西门说：“你看见这女人吗？我进了你的家，你没有给我水洗脚，但这女人用眼泪湿了我的脚，用头发擦干； </a:t>
            </a:r>
            <a:r>
              <a:rPr lang="en-US" altLang="zh-CN" dirty="0"/>
              <a:t>45 </a:t>
            </a:r>
            <a:r>
              <a:rPr lang="zh-CN" altLang="en-US" dirty="0"/>
              <a:t>你没有与我亲嘴，但这女人从我进来的时候就不住地用嘴亲我的脚； </a:t>
            </a:r>
            <a:r>
              <a:rPr lang="en-US" altLang="zh-CN" dirty="0"/>
              <a:t>46 </a:t>
            </a:r>
            <a:r>
              <a:rPr lang="zh-CN" altLang="en-US" dirty="0"/>
              <a:t>你没有用油抹我的头，但这女人用香膏抹我的脚。 </a:t>
            </a:r>
            <a:r>
              <a:rPr lang="en-US" altLang="zh-CN" dirty="0"/>
              <a:t>47 </a:t>
            </a:r>
            <a:r>
              <a:rPr lang="zh-CN" altLang="en-US" dirty="0"/>
              <a:t>所以我告诉你：她许多的罪都赦免了，因为她的爱多；但那赦免少的，他的爱就少。”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3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8242-4F67-DF47-B864-587591C94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EB3EE-CEEF-F646-AB24-7E848F5C1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48 </a:t>
            </a:r>
            <a:r>
              <a:rPr lang="zh-CN" altLang="en-US" dirty="0"/>
              <a:t>于是对那女人说：“你的罪赦免了！” </a:t>
            </a:r>
            <a:r>
              <a:rPr lang="en-US" altLang="zh-CN" dirty="0"/>
              <a:t>49 </a:t>
            </a:r>
            <a:r>
              <a:rPr lang="zh-CN" altLang="en-US" dirty="0"/>
              <a:t>同席的人心里说：“这是什么人，竟赦免人的罪呢？” </a:t>
            </a:r>
            <a:r>
              <a:rPr lang="en-US" altLang="zh-CN" dirty="0"/>
              <a:t>50 </a:t>
            </a:r>
            <a:r>
              <a:rPr lang="zh-CN" altLang="en-US" dirty="0"/>
              <a:t>耶稣对那女人说：“你的信救了你，平平安安地回去吧！”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217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祷告。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3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227123" y="4405313"/>
            <a:ext cx="8686630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Songti TC" charset="-120"/>
                <a:ea typeface="Songti TC" charset="-120"/>
                <a:cs typeface="Songti TC" charset="-12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ongti TC" charset="-120"/>
                <a:ea typeface="Songti TC" charset="-120"/>
                <a:cs typeface="Songti TC" charset="-12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ongti TC" charset="-120"/>
                <a:ea typeface="Songti TC" charset="-120"/>
                <a:cs typeface="Songti TC" charset="-12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ngti TC" charset="-120"/>
                <a:ea typeface="Songti TC" charset="-120"/>
                <a:cs typeface="Songti TC" charset="-12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ngti TC" charset="-120"/>
                <a:ea typeface="Songti TC" charset="-120"/>
                <a:cs typeface="Songti TC" charset="-12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36</a:t>
            </a:r>
            <a:r>
              <a:rPr lang="zh-CN" altLang="en-US" dirty="0"/>
              <a:t> 有一个</a:t>
            </a:r>
            <a:r>
              <a:rPr lang="zh-CN" altLang="en-US" dirty="0">
                <a:solidFill>
                  <a:srgbClr val="FF0000"/>
                </a:solidFill>
              </a:rPr>
              <a:t>法利赛人</a:t>
            </a:r>
            <a:r>
              <a:rPr lang="zh-CN" altLang="en-US" dirty="0"/>
              <a:t>请耶稣和他吃饭，耶稣就到法利赛人家里去坐席。 </a:t>
            </a:r>
            <a:r>
              <a:rPr lang="en-US" altLang="zh-CN" dirty="0"/>
              <a:t>37 </a:t>
            </a:r>
            <a:r>
              <a:rPr lang="zh-CN" altLang="en-US" dirty="0"/>
              <a:t>那城里有一个</a:t>
            </a:r>
            <a:r>
              <a:rPr lang="zh-CN" altLang="en-US" dirty="0">
                <a:solidFill>
                  <a:srgbClr val="FF0000"/>
                </a:solidFill>
              </a:rPr>
              <a:t>女人</a:t>
            </a:r>
            <a:r>
              <a:rPr lang="zh-CN" altLang="en-US" dirty="0"/>
              <a:t>，是个</a:t>
            </a:r>
            <a:r>
              <a:rPr lang="zh-CN" altLang="en-US" dirty="0">
                <a:solidFill>
                  <a:srgbClr val="FF0000"/>
                </a:solidFill>
              </a:rPr>
              <a:t>罪人</a:t>
            </a:r>
            <a:r>
              <a:rPr lang="zh-CN" altLang="en-US" dirty="0"/>
              <a:t>，</a:t>
            </a:r>
            <a:r>
              <a:rPr lang="en-US" altLang="zh-CN" dirty="0"/>
              <a:t> </a:t>
            </a:r>
            <a:r>
              <a:rPr lang="zh-CN" altLang="en-US" dirty="0"/>
              <a:t>知道耶稣在法利赛人家里坐席 </a:t>
            </a:r>
            <a:r>
              <a:rPr lang="mr-IN" altLang="zh-CN" dirty="0"/>
              <a:t>…</a:t>
            </a:r>
            <a:endParaRPr lang="en-US" altLang="zh-CN" dirty="0"/>
          </a:p>
          <a:p>
            <a:endParaRPr lang="en-US" sz="1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516848"/>
          </a:xfrm>
        </p:spPr>
      </p:pic>
    </p:spTree>
    <p:extLst>
      <p:ext uri="{BB962C8B-B14F-4D97-AF65-F5344CB8AC3E}">
        <p14:creationId xmlns:p14="http://schemas.microsoft.com/office/powerpoint/2010/main" val="523227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23" y="4405313"/>
            <a:ext cx="8686630" cy="2452687"/>
          </a:xfrm>
        </p:spPr>
        <p:txBody>
          <a:bodyPr anchor="ctr">
            <a:normAutofit/>
          </a:bodyPr>
          <a:lstStyle/>
          <a:p>
            <a:r>
              <a:rPr lang="mr-IN" altLang="zh-CN" dirty="0"/>
              <a:t>…</a:t>
            </a:r>
            <a:r>
              <a:rPr lang="zh-CN" altLang="en-US" dirty="0"/>
              <a:t>，就拿着</a:t>
            </a:r>
            <a:r>
              <a:rPr lang="zh-CN" altLang="en-US" dirty="0">
                <a:solidFill>
                  <a:srgbClr val="FF0000"/>
                </a:solidFill>
              </a:rPr>
              <a:t>盛香膏的玉瓶</a:t>
            </a:r>
            <a:r>
              <a:rPr lang="zh-CN" altLang="en-US" dirty="0"/>
              <a:t>， </a:t>
            </a:r>
            <a:r>
              <a:rPr lang="en-US" altLang="zh-CN" dirty="0"/>
              <a:t>38 </a:t>
            </a:r>
            <a:r>
              <a:rPr lang="zh-CN" altLang="en-US" dirty="0"/>
              <a:t>站在耶稣背后，挨着他的脚哭，</a:t>
            </a:r>
            <a:r>
              <a:rPr lang="zh-CN" altLang="en-US" dirty="0">
                <a:solidFill>
                  <a:srgbClr val="FF0000"/>
                </a:solidFill>
              </a:rPr>
              <a:t>眼泪湿了耶稣的脚</a:t>
            </a:r>
            <a:r>
              <a:rPr lang="zh-CN" altLang="en-US" dirty="0"/>
              <a:t>，就</a:t>
            </a:r>
            <a:r>
              <a:rPr lang="zh-CN" altLang="en-US" dirty="0">
                <a:solidFill>
                  <a:srgbClr val="FF0000"/>
                </a:solidFill>
              </a:rPr>
              <a:t>用自己的头发擦干</a:t>
            </a:r>
            <a:r>
              <a:rPr lang="zh-CN" altLang="en-US" dirty="0"/>
              <a:t>，又</a:t>
            </a:r>
            <a:r>
              <a:rPr lang="zh-CN" altLang="en-US" dirty="0">
                <a:solidFill>
                  <a:srgbClr val="FF0000"/>
                </a:solidFill>
              </a:rPr>
              <a:t>用嘴连连亲他的脚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把香膏抹上</a:t>
            </a:r>
            <a:r>
              <a:rPr lang="zh-CN" altLang="en-US" dirty="0"/>
              <a:t>。</a:t>
            </a:r>
            <a:endParaRPr lang="en-US" altLang="zh-CN" dirty="0">
              <a:latin typeface="Songti TC" panose="02010600040101010101" pitchFamily="2" charset="-120"/>
              <a:ea typeface="Songti TC" panose="02010600040101010101" pitchFamily="2" charset="-120"/>
            </a:endParaRPr>
          </a:p>
          <a:p>
            <a:endParaRPr lang="en-US" sz="16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" y="0"/>
            <a:ext cx="9140876" cy="451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8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123" y="4405313"/>
            <a:ext cx="8686630" cy="2452687"/>
          </a:xfrm>
        </p:spPr>
        <p:txBody>
          <a:bodyPr anchor="ctr">
            <a:normAutofit/>
          </a:bodyPr>
          <a:lstStyle/>
          <a:p>
            <a:r>
              <a:rPr lang="en-US" altLang="zh-CN" dirty="0"/>
              <a:t>39 </a:t>
            </a:r>
            <a:r>
              <a:rPr lang="zh-CN" altLang="en-US" dirty="0"/>
              <a:t>请耶稣的法利赛人看见这事，心里说：“这人若是</a:t>
            </a:r>
            <a:r>
              <a:rPr lang="zh-CN" altLang="en-US" dirty="0">
                <a:solidFill>
                  <a:srgbClr val="FF0000"/>
                </a:solidFill>
              </a:rPr>
              <a:t>先知</a:t>
            </a:r>
            <a:r>
              <a:rPr lang="zh-CN" altLang="en-US" dirty="0"/>
              <a:t>，必知道摸他的是谁，是个怎样的女人，乃是个</a:t>
            </a:r>
            <a:r>
              <a:rPr lang="zh-CN" altLang="en-US" dirty="0">
                <a:solidFill>
                  <a:srgbClr val="FF0000"/>
                </a:solidFill>
              </a:rPr>
              <a:t>罪人</a:t>
            </a:r>
            <a:r>
              <a:rPr lang="zh-CN" altLang="en-US" dirty="0"/>
              <a:t>！”</a:t>
            </a:r>
            <a:endParaRPr lang="en-US" altLang="zh-CN" dirty="0"/>
          </a:p>
          <a:p>
            <a:endParaRPr lang="en-US" sz="16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" y="0"/>
            <a:ext cx="9140876" cy="451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15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1583</Words>
  <Application>Microsoft Macintosh PowerPoint</Application>
  <PresentationFormat>On-screen Show (4:3)</PresentationFormat>
  <Paragraphs>121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Songti TC</vt:lpstr>
      <vt:lpstr>Arial</vt:lpstr>
      <vt:lpstr>Calibri</vt:lpstr>
      <vt:lpstr>Calibri Light</vt:lpstr>
      <vt:lpstr>Office Theme</vt:lpstr>
      <vt:lpstr>哪一个更爱他呢？</vt:lpstr>
      <vt:lpstr>经文：路加福音7章36-50节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看见恩免带来生命翻转</vt:lpstr>
      <vt:lpstr>PowerPoint Presentation</vt:lpstr>
      <vt:lpstr>PowerPoint Presentation</vt:lpstr>
      <vt:lpstr>PowerPoint Presentation</vt:lpstr>
      <vt:lpstr>面对软弱</vt:lpstr>
      <vt:lpstr>当转眼仰望耶稣（属天眼光）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哪一个更爱他呢？</dc:title>
  <dc:creator>Li Ma</dc:creator>
  <cp:lastModifiedBy>Li Ma</cp:lastModifiedBy>
  <cp:revision>428</cp:revision>
  <dcterms:created xsi:type="dcterms:W3CDTF">2019-09-15T21:59:55Z</dcterms:created>
  <dcterms:modified xsi:type="dcterms:W3CDTF">2019-09-22T18:25:51Z</dcterms:modified>
</cp:coreProperties>
</file>