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5" r:id="rId19"/>
    <p:sldId id="273" r:id="rId20"/>
    <p:sldId id="274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72478" autoAdjust="0"/>
  </p:normalViewPr>
  <p:slideViewPr>
    <p:cSldViewPr snapToGrid="0">
      <p:cViewPr varScale="1">
        <p:scale>
          <a:sx n="76" d="100"/>
          <a:sy n="76" d="100"/>
        </p:scale>
        <p:origin x="5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E39DE-F90D-4473-809E-43785FC6D1C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D031E-5239-43EC-9EDE-5E84FD29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7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4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53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68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85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77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11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D031E-5239-43EC-9EDE-5E84FD298BB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4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E71F9-B408-4735-8BB1-39833E34B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51FCF7-080A-4B79-8857-30F93E2CB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010C6-2B92-4F22-BE5B-B274A5A9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CFE7C-920A-4024-B622-40251816A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2F6F8-5F5D-4DE0-9D7D-D54D9863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8639-01B6-4F3D-A0F1-E02160FB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33468E-C047-4605-B5FB-7ED612A71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ADE8F-F5BF-413F-B560-FE00A963A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C5CC8-500E-42F2-96CD-FAAA9083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9A936-279B-4100-B716-D7C947DA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324D99-5BD0-4DDB-94F4-F616DF992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0B05B-2836-4980-BDE7-25FB425B9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B65A1-FCFE-4E03-9898-557E8F20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B24CD-A5E9-4BAE-B70A-1C7E0DFE1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2DFC-9B47-4CEB-820E-B0AE4C95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2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31D4-FDD6-4912-A3C8-76CDD9AD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84567-2A2A-4D7B-A2E2-592F51F1B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33324-EAD2-41E9-9A6E-2C7BDF136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6B0D8-F1B6-4220-B3EA-2B975C47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CB009-7A8F-4D5B-A632-CADE1175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0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79535-ED54-4A60-9BA5-8CACBD8F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57AE-BDA8-4AB6-BBBC-39FD0C5E9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D5F4D-3F0F-4F25-BC17-CFD03924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F12ED-60FF-4F74-9DE8-E7B041A60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9F883-75CB-4674-8364-EF05CC1F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6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81A8D-5DA8-4C18-AF4D-A30F7990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2E4FB-0444-428E-BCE6-334506541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DF8FE-95B1-42D6-91F2-79D8537E5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3C2E-C92C-454B-976B-18FA6727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4573F-B833-4E21-9A64-6D73AA72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D8487-D69C-458A-BAB8-4749456B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9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ED5BD-28F9-484B-9D30-5F10E3C2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F3968-CDC9-4979-8E53-5BAFD844E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C60BA7-B461-4BC0-A469-711A3A0C6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1F76F5-F2DC-4762-8B9B-62BF29AB3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747EC8-95E1-4DA3-9594-A3440E4C0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ED1CA3-8EAA-4970-9CC8-0197B562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2327B-B14B-4FA0-BF77-14C54BD1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A4331-7506-466F-A27F-F2159CE1D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7A415-9EEB-4D15-B217-4195607F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0FC565-775C-4B55-A7BF-55404849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71526-16F2-444B-B389-68A36AC7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15406-70A2-4AA6-8FD9-96465766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23BD30-93B6-49EF-BD80-9B15D4BD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9E3E6-C44C-4BFB-80AE-6640E8FA3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42507-A6DF-49E0-9FDE-B3A4984F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9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06C7-B48A-456A-87F0-E46D2C79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AEE14-EE79-4A43-B2EC-F9997F55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A899B-F366-4CD1-BDFF-34B92AF8A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2C10C-E30A-4D49-9F72-EFF4EAD3B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119EA-3DCE-4775-BAFF-9D031F495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90F6A-3526-493F-8AA5-DC52B250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0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4F27-C70D-4509-91AA-FA26D125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A062F-AAB4-4A60-B974-950883F6A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E5172-8CE1-4A87-97A0-10416899B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EC123-6F3B-4495-AE16-0CEE3A51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70CB1-B8F3-454B-B9EE-FDB900CD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D9ACD-ED8B-45FE-A1B2-D8896D7AD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6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48BD46-057C-439C-A90D-55EC2103C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0ACA2-1704-4C48-8383-E213AA108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43038-D19B-4D23-A1C5-712F730A9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C29B-9279-4863-A7A5-5FA43BF25CEA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392BB-0D6D-421F-82F5-C66759BFB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F24F8-5702-403F-88D2-4073A4C2A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F1A12-BBEE-4565-807F-CD829540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48069-767C-4CDA-AEFD-92695352A7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>
                <a:latin typeface="STZhongsong" panose="02010600040101010101" pitchFamily="2" charset="-122"/>
                <a:ea typeface="STZhongsong" panose="02010600040101010101" pitchFamily="2" charset="-122"/>
              </a:rPr>
              <a:t>忠心教导</a:t>
            </a:r>
            <a:endParaRPr lang="en-US" sz="72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570B6-BFAA-448F-BFF4-9A9A1D25F4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sz="40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  <a:p>
            <a:r>
              <a:rPr lang="zh-CN" altLang="en-US" sz="4000" dirty="0">
                <a:latin typeface="STZhongsong" panose="02010600040101010101" pitchFamily="2" charset="-122"/>
                <a:ea typeface="STZhongsong" panose="02010600040101010101" pitchFamily="2" charset="-122"/>
              </a:rPr>
              <a:t>提摩太后书第二章</a:t>
            </a:r>
            <a:endParaRPr lang="en-US" sz="40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4837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B5D56-62BC-4102-A67C-E33671EB8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分享大纲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AABA9-2EE0-4E43-BBC3-D789EDB68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身教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– 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教导者的品格与操练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言传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– 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教导内容与态度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989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9290-142A-431D-B0EA-6A82BB73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身教：三个比喻</a:t>
            </a:r>
            <a:r>
              <a:rPr lang="en-US" altLang="zh-CN" sz="54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5400" dirty="0">
                <a:latin typeface="STKaiti" panose="02010600040101010101" pitchFamily="2" charset="-122"/>
                <a:ea typeface="STKaiti" panose="02010600040101010101" pitchFamily="2" charset="-122"/>
              </a:rPr>
              <a:t>2:4-6】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24686-A9C6-41A1-8EF3-AA8AB580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凡在军中当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兵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的，不将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世务缠身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，好叫那招他当兵的人喜悦。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人若在场上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比武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，非按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规矩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，就不能得冠冕。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劳力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的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农夫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理当先得粮食。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417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9290-142A-431D-B0EA-6A82BB73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第一个比喻：士兵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24686-A9C6-41A1-8EF3-AA8AB580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7344" cy="47557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“不被世务缠身”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- </a:t>
            </a:r>
            <a:r>
              <a:rPr 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忠心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路</a:t>
            </a: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9:62】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耶稣说：“手扶着犁向后看的，不配进　神的国。”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36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“主，我要跟从你，但容我先去</a:t>
            </a:r>
            <a:r>
              <a:rPr lang="zh-CN" altLang="en-US" sz="3600" dirty="0">
                <a:solidFill>
                  <a:schemeClr val="accent2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辞别</a:t>
            </a:r>
            <a:r>
              <a:rPr lang="zh-CN" altLang="en-US" sz="36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我家里的人。”</a:t>
            </a:r>
            <a:endParaRPr lang="en-US" altLang="zh-CN" sz="36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“辞别”：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安排，打点后路</a:t>
            </a:r>
            <a:endParaRPr lang="en-US" altLang="zh-CN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Hugo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牧师蒙召的见证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202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9290-142A-431D-B0EA-6A82BB73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第二个比喻：运动员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24686-A9C6-41A1-8EF3-AA8AB580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7344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符合规矩，有针对性的训练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规矩的来源：圣经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操练的法则：顺服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申</a:t>
            </a:r>
            <a:r>
              <a:rPr 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29:29</a:t>
            </a: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】“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隐秘的事是属耶和华我们　神的；惟有明显的事是永远属我们和我们子孙的，好叫我们遵行这律法上的一切话。”</a:t>
            </a:r>
            <a:r>
              <a:rPr 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915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9290-142A-431D-B0EA-6A82BB73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第三个比喻：农夫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24686-A9C6-41A1-8EF3-AA8AB580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734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在田间劳力的农夫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殷勤并有规律，很多每天必须处理的农活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夏天清杂草 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– 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每天的战争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殷勤并规律的灵修生活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不要浇水在杂草上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542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9290-142A-431D-B0EA-6A82BB73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第三个比喻：农夫（续）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24686-A9C6-41A1-8EF3-AA8AB580F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734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不容易养成的习惯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降低“目标”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目标是亲近神</a:t>
            </a:r>
            <a:endParaRPr lang="en-US" altLang="zh-CN" sz="4000" dirty="0">
              <a:solidFill>
                <a:schemeClr val="accent6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与弟兄姊妹们一同追求</a:t>
            </a:r>
            <a:endParaRPr lang="en-US" altLang="zh-CN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微信群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我们的奖赏：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“理当先得粮食”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291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5412-A88E-41FA-AC9D-CECC7CA7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身教：比喻的总结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1BB98-08F3-4E36-8BFC-DFFF46968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忠心，守规矩，殷勤劳力缺一不可</a:t>
            </a:r>
            <a:endParaRPr lang="en-US" altLang="zh-CN" sz="4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忠心的仆人愿意主动服事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服事需按照神设立的规矩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天天的灵修帮助我们顺服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325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9093-4D6D-49FF-8B34-82B24E81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身教：共同的盼望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56E10-C6B6-4ECA-9474-93189AF7A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600" dirty="0">
                <a:latin typeface="STKaiti" panose="02010600040101010101" pitchFamily="2" charset="-122"/>
                <a:ea typeface="STKaiti" panose="02010600040101010101" pitchFamily="2" charset="-122"/>
              </a:rPr>
              <a:t>士兵盼望胜利，运动员盼望夺冠，农夫盼望丰收</a:t>
            </a:r>
            <a:endParaRPr lang="en-US" altLang="zh-CN" sz="4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7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我们若与基督同死，也必与他同活；</a:t>
            </a:r>
            <a:r>
              <a:rPr lang="en-US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700" b="1" baseline="30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zh-CN" altLang="en-US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我们若能忍耐，也必和他一同做王；我们若不认他，他也必不认我们；</a:t>
            </a:r>
            <a:r>
              <a:rPr lang="en-US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zh-CN" altLang="en-US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我们纵然失信，他仍是可信的，因为他不能背乎自己。                </a:t>
            </a:r>
            <a:r>
              <a:rPr lang="en-US" altLang="zh-CN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			        【</a:t>
            </a:r>
            <a:r>
              <a:rPr lang="zh-CN" altLang="en-US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7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2:11-13】</a:t>
            </a:r>
          </a:p>
          <a:p>
            <a:pPr marL="0" indent="0">
              <a:buNone/>
            </a:pPr>
            <a:endParaRPr lang="en-US" altLang="zh-CN" sz="4400" dirty="0"/>
          </a:p>
        </p:txBody>
      </p:sp>
    </p:spTree>
    <p:extLst>
      <p:ext uri="{BB962C8B-B14F-4D97-AF65-F5344CB8AC3E}">
        <p14:creationId xmlns:p14="http://schemas.microsoft.com/office/powerpoint/2010/main" val="198950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32070-D9EF-4D42-B4BA-B2923B399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言传的提醒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B42F3-2C13-4DE5-B6E8-56D0B50DF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不可为言语争辩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，这是没有益处的，只能败坏听见的人。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2:14b】</a:t>
            </a:r>
          </a:p>
          <a:p>
            <a:pPr>
              <a:lnSpc>
                <a:spcPct val="100000"/>
              </a:lnSpc>
            </a:pPr>
            <a:r>
              <a:rPr lang="zh-TW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你當竭力在神面前得蒙喜悅，做無愧的工人，按著</a:t>
            </a:r>
            <a:r>
              <a:rPr lang="zh-TW" altLang="en-US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正意分解真理的道</a:t>
            </a:r>
            <a:r>
              <a:rPr lang="zh-TW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2:15】</a:t>
            </a:r>
          </a:p>
          <a:p>
            <a:r>
              <a:rPr 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然而主的僕人不可爭競，只要</a:t>
            </a:r>
            <a:r>
              <a:rPr lang="en-US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溫溫和和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地待眾人，善於教導，存心忍耐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，</a:t>
            </a:r>
            <a:r>
              <a:rPr lang="zh-TW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用</a:t>
            </a:r>
            <a:r>
              <a:rPr lang="zh-TW" altLang="en-US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溫柔勸誡</a:t>
            </a:r>
            <a:r>
              <a:rPr lang="zh-TW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那抵擋的人</a:t>
            </a:r>
            <a:r>
              <a:rPr lang="en-US" altLang="zh-TW" sz="4000" dirty="0">
                <a:latin typeface="STKaiti" panose="02010600040101010101" pitchFamily="2" charset="-122"/>
                <a:ea typeface="STKaiti" panose="02010600040101010101" pitchFamily="2" charset="-122"/>
              </a:rPr>
              <a:t>…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2:24-25a】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86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9093-4D6D-49FF-8B34-82B24E81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言传：不可争辩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56E10-C6B6-4ECA-9474-93189AF7A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813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教导不是辩论赛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教导的目的是建造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圣经有明确教导的可以直接引用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箴</a:t>
            </a: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27:17】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铁磨铁，磨出刃来，朋友相感（原文作“磨朋友的脸”），也是如此。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小心骄傲的危险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799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7B596-F0CF-4603-9A23-DB4BE55D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9A90A692-EF3E-45D4-BD7A-519C8B349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0"/>
            <a:ext cx="10296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016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D2C4-BD3F-48DE-9B02-9732814A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言传：按照正意分解真道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49003-372F-4305-A6D3-E7FAD439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真道：神的话，没有妥协的余地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3:16】</a:t>
            </a:r>
            <a:r>
              <a:rPr lang="zh-CN" altLang="en-US" sz="4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圣经都是　神所默示的，于教训、督责、使人归正、教导人学义都是有益的</a:t>
            </a:r>
            <a:endParaRPr lang="en-US" altLang="zh-CN" sz="40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两个错误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选择性忽略神的话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故意曲解神的话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471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45D85-3470-400D-8034-2653B7A3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言传：忽略真道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30A8E-7ACB-491F-9C5D-51EFF4715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举例：圣经的时效性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旧约的神强调公义，新约的神强调慈爱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忽略罪的教训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太</a:t>
            </a: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5:18】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我实在告诉你们，就是到天地都废去了，律法的一点一画也不能废去，都要成全。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endParaRPr lang="en-US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509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45D85-3470-400D-8034-2653B7A3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言传：曲解真道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30A8E-7ACB-491F-9C5D-51EFF4715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5753" cy="49161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举例：成功神学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班尼辛（</a:t>
            </a:r>
            <a:r>
              <a:rPr lang="en-US" altLang="zh-CN" sz="3600" dirty="0">
                <a:latin typeface="STKaiti" panose="02010600040101010101" pitchFamily="2" charset="-122"/>
                <a:ea typeface="STKaiti" panose="02010600040101010101" pitchFamily="2" charset="-122"/>
              </a:rPr>
              <a:t>Benny Hinn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）公开承认错误</a:t>
            </a:r>
            <a:endParaRPr lang="en-US" altLang="zh-CN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“没有缺乏”，“丰盛的生命”</a:t>
            </a:r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≠</a:t>
            </a:r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“物质上富足”</a:t>
            </a:r>
            <a:endParaRPr lang="en-US" altLang="zh-CN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成功神学的危害：</a:t>
            </a:r>
            <a:r>
              <a:rPr 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</a:p>
          <a:p>
            <a:pPr lvl="2"/>
            <a:r>
              <a:rPr 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17%</a:t>
            </a: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基督徒认同成功神学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/>
            <a:r>
              <a:rPr 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61%</a:t>
            </a: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受访者认为上帝的旨意是要人富裕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/>
            <a:r>
              <a:rPr 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31%</a:t>
            </a: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的人认为，只要多奉献，上帝就会在金钱上更多赐福。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3600" dirty="0">
                <a:latin typeface="STKaiti" panose="02010600040101010101" pitchFamily="2" charset="-122"/>
                <a:ea typeface="STKaiti" panose="02010600040101010101" pitchFamily="2" charset="-122"/>
              </a:rPr>
              <a:t>成功神学的错误：</a:t>
            </a:r>
            <a:endParaRPr lang="en-US" altLang="zh-CN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/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以自己取代了以耶稣为中心的福音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/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为“爱世界和爱世界上的事”找到合理的借口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2"/>
            <a:endParaRPr lang="en-US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921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4A78-6A69-486A-BC2C-4FFEA7AEB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言传：按照正意分解真道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4940-B3F9-4B89-B3E9-5D0AB5BD1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小心从偏差到异端！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endParaRPr lang="en-US" altLang="zh-CN" sz="4400" dirty="0">
              <a:solidFill>
                <a:schemeClr val="accent6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但要远避世俗的虚谈，因为这等人必进到更不敬虔的地步。他们的话如同毒疮，越烂越大。其中有</a:t>
            </a:r>
            <a:r>
              <a:rPr lang="zh-CN" altLang="en-US" sz="4400" u="sng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许米乃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和</a:t>
            </a:r>
            <a:r>
              <a:rPr lang="zh-CN" altLang="en-US" sz="4400" u="sng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腓理徒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，</a:t>
            </a:r>
            <a:r>
              <a:rPr 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他们偏离了真道，说复活的事已过，就败坏好些人的信心。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							【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2:16-18】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52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4A78-6A69-486A-BC2C-4FFEA7AEB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言传：态度温和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4940-B3F9-4B89-B3E9-5D0AB5BD1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态度会留给人很深的印象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冯伟牧师给我的印象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基督生平中姐妹的分享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我们永远可以选择自己的态度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8113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4A78-6A69-486A-BC2C-4FFEA7AEB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共勉：同奔天路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4940-B3F9-4B89-B3E9-5D0AB5BD1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在大户人家，不但有金器银器，也有木器瓦器，有作为贵重的，有作为卑贱的。</a:t>
            </a:r>
            <a:r>
              <a:rPr 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人若自洁，脱离卑贱的事，就必做贵重的器皿，成为圣洁，合乎主用，预备行各样的善事。</a:t>
            </a:r>
            <a:r>
              <a:rPr 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你要逃避少年的私欲，同那清心祷告主的人追求公义、信德、仁爱、和平。</a:t>
            </a: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altLang="zh-CN" sz="44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						【</a:t>
            </a:r>
            <a:r>
              <a:rPr lang="zh-CN" altLang="en-US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4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2:20-22】</a:t>
            </a:r>
            <a:endParaRPr lang="en-US" altLang="zh-CN" sz="4000" dirty="0">
              <a:solidFill>
                <a:srgbClr val="00B05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8278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09D4-DAB6-4F2D-8228-3F52A425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458"/>
            <a:ext cx="10515600" cy="5789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我儿啊，你要在基督耶稣的恩典上刚强起来。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你在许多见证人面前听见我所教训的，也要交托那忠心能教导别人的人。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3 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你要和我同受苦难，好像基督耶稣的精兵。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4 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凡在军中当兵的，不将世务缠身，好叫那招他当兵的人喜悦。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5 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人若在场上比武，非按规矩，就不能得冠冕。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6 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劳力的农夫理当先得粮食。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7 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我所说的话你要思想，因为凡事主必给你聪明。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8 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你要记念耶稣基督乃是</a:t>
            </a:r>
            <a:r>
              <a:rPr lang="zh-CN" altLang="en-US" sz="4000" u="sng" dirty="0">
                <a:latin typeface="STKaiti" panose="02010600040101010101" pitchFamily="2" charset="-122"/>
                <a:ea typeface="STKaiti" panose="02010600040101010101" pitchFamily="2" charset="-122"/>
              </a:rPr>
              <a:t>大卫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的后裔，他从死里复活，正合乎我所传的福音。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594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09D4-DAB6-4F2D-8228-3F52A425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458"/>
            <a:ext cx="10515600" cy="5789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9 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我为这福音受苦难，甚至被捆绑，像犯人一样；然而，神的道却不被捆绑。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10 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所以，我为选民凡事忍耐，叫他们也可以得着那在基督耶稣里的救恩和永远的荣耀。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11 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有可信的话说：我们若与基督同死，也必与他同活；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12 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我们若能忍耐，也必和他一同做王；我们若不认他，他也必不认我们；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13 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我们纵然失信，他仍是可信的，因为他不能背乎自己。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57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09D4-DAB6-4F2D-8228-3F52A425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458"/>
            <a:ext cx="10515600" cy="5789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14 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你要使众人回想这些事，在主面前嘱咐他们：不可为言语争辩，这是没有益处的，只能败坏听见的人。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15 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你当竭力在神面前得蒙喜悦，做无愧的工人，按着正意分解真理的道。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16 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但要远避世俗的虚谈，因为这等人必进到更不敬虔的地步。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17 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他们的话如同毒疮，越烂越大。其中有</a:t>
            </a:r>
            <a:r>
              <a:rPr lang="zh-CN" altLang="en-US" sz="4000" u="sng" dirty="0">
                <a:latin typeface="STKaiti" panose="02010600040101010101" pitchFamily="2" charset="-122"/>
                <a:ea typeface="STKaiti" panose="02010600040101010101" pitchFamily="2" charset="-122"/>
              </a:rPr>
              <a:t>许米乃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和</a:t>
            </a:r>
            <a:r>
              <a:rPr lang="zh-CN" altLang="en-US" sz="4000" u="sng" dirty="0">
                <a:latin typeface="STKaiti" panose="02010600040101010101" pitchFamily="2" charset="-122"/>
                <a:ea typeface="STKaiti" panose="02010600040101010101" pitchFamily="2" charset="-122"/>
              </a:rPr>
              <a:t>腓理徒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，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18 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他们偏离了真道，说复活的事已过，就败坏好些人的信心。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986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09D4-DAB6-4F2D-8228-3F52A425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458"/>
            <a:ext cx="10515600" cy="5789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19 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然而，神坚固的根基立住了，上面有这印记说：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“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主认识谁是他的人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”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，又说：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“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凡称呼主名的人总要离开不义。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”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20 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在大户人家，不但有金器银器，也有木器瓦器，有作为贵重的，有作为卑贱的。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21 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人若自洁，脱离卑贱的事，就必做贵重的器皿，成为圣洁，合乎主用，预备行各样的善事。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22 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你要逃避少年的私欲，同那清心祷告主的人追求公义、信德、仁爱、和平。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23 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唯有那愚拙无学问的辩论，总要弃绝，因为知道这等事是起争竞的。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83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09D4-DAB6-4F2D-8228-3F52A425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458"/>
            <a:ext cx="10515600" cy="5789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24 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然而主的仆人不可争竞，只要温温和和地待众人，善于教导，存心忍耐，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25 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用温柔劝诫那抵挡的人，或者神给他们悔改的心，可以明白真道，</a:t>
            </a:r>
            <a:r>
              <a:rPr 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 </a:t>
            </a:r>
            <a:r>
              <a:rPr lang="en-US" sz="4000" b="1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26 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叫他们这已经被魔鬼任意掳去的可以醒悟，脱离他的网罗。</a:t>
            </a: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098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025F5-5818-4F04-B6D3-2A1B8B19E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2987"/>
            <a:ext cx="10515600" cy="5713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000" dirty="0">
              <a:solidFill>
                <a:schemeClr val="accent6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endParaRPr lang="en-US" altLang="zh-CN" sz="4000" dirty="0">
              <a:solidFill>
                <a:schemeClr val="accent6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6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你</a:t>
            </a:r>
            <a:r>
              <a:rPr lang="zh-CN" altLang="en-US" sz="6000" dirty="0">
                <a:latin typeface="STKaiti" panose="02010600040101010101" pitchFamily="2" charset="-122"/>
                <a:ea typeface="STKaiti" panose="02010600040101010101" pitchFamily="2" charset="-122"/>
              </a:rPr>
              <a:t>在许多见证人面前听见</a:t>
            </a:r>
            <a:r>
              <a:rPr lang="zh-CN" altLang="en-US" sz="6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</a:t>
            </a:r>
            <a:r>
              <a:rPr lang="zh-CN" altLang="en-US" sz="6000" dirty="0">
                <a:latin typeface="STKaiti" panose="02010600040101010101" pitchFamily="2" charset="-122"/>
                <a:ea typeface="STKaiti" panose="02010600040101010101" pitchFamily="2" charset="-122"/>
              </a:rPr>
              <a:t>所教训的，也要</a:t>
            </a:r>
            <a:r>
              <a:rPr lang="zh-CN" altLang="en-US" sz="6000" dirty="0">
                <a:solidFill>
                  <a:schemeClr val="accent2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交托</a:t>
            </a:r>
            <a:r>
              <a:rPr lang="zh-CN" altLang="en-US" sz="6000" dirty="0">
                <a:latin typeface="STKaiti" panose="02010600040101010101" pitchFamily="2" charset="-122"/>
                <a:ea typeface="STKaiti" panose="02010600040101010101" pitchFamily="2" charset="-122"/>
              </a:rPr>
              <a:t>那忠心能</a:t>
            </a:r>
            <a:r>
              <a:rPr lang="zh-CN" altLang="en-US" sz="6000" dirty="0">
                <a:solidFill>
                  <a:schemeClr val="accent2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教导</a:t>
            </a:r>
            <a:r>
              <a:rPr lang="zh-CN" altLang="en-US" sz="6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别人</a:t>
            </a:r>
            <a:r>
              <a:rPr lang="zh-CN" altLang="en-US" sz="6000" dirty="0">
                <a:latin typeface="STKaiti" panose="02010600040101010101" pitchFamily="2" charset="-122"/>
                <a:ea typeface="STKaiti" panose="02010600040101010101" pitchFamily="2" charset="-122"/>
              </a:rPr>
              <a:t>的</a:t>
            </a:r>
            <a:r>
              <a:rPr lang="zh-CN" altLang="en-US" sz="6000" dirty="0">
                <a:solidFill>
                  <a:srgbClr val="00B05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人</a:t>
            </a:r>
            <a:r>
              <a:rPr lang="zh-CN" altLang="en-US" sz="6000" dirty="0">
                <a:latin typeface="STKaiti" panose="02010600040101010101" pitchFamily="2" charset="-122"/>
                <a:ea typeface="STKaiti" panose="02010600040101010101" pitchFamily="2" charset="-122"/>
              </a:rPr>
              <a:t>。</a:t>
            </a:r>
            <a:endParaRPr lang="en-US" altLang="zh-CN" sz="6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54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5400" dirty="0">
                <a:latin typeface="STKaiti" panose="02010600040101010101" pitchFamily="2" charset="-122"/>
                <a:ea typeface="STKaiti" panose="02010600040101010101" pitchFamily="2" charset="-122"/>
              </a:rPr>
              <a:t>2:2】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790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45D3-7DE0-45B8-9019-DAB81B784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STKaiti" panose="02010600040101010101" pitchFamily="2" charset="-122"/>
                <a:ea typeface="STKaiti" panose="02010600040101010101" pitchFamily="2" charset="-122"/>
              </a:rPr>
              <a:t>“教导别人的人”</a:t>
            </a:r>
            <a:endParaRPr lang="en-US" sz="5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FA67-9BCF-4C37-AC3D-2DDA1E3BA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不要立志当“别人”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我们都有教导的机会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讲道，主日学，查经，儿童等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回答弟兄姊妹与慕道朋友的疑问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我们需要成为神祝福别人的管道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endParaRPr lang="en-US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94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1077</Words>
  <Application>Microsoft Office PowerPoint</Application>
  <PresentationFormat>Widescreen</PresentationFormat>
  <Paragraphs>112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STKaiti</vt:lpstr>
      <vt:lpstr>STZhongsong</vt:lpstr>
      <vt:lpstr>Arial</vt:lpstr>
      <vt:lpstr>Calibri</vt:lpstr>
      <vt:lpstr>Calibri Light</vt:lpstr>
      <vt:lpstr>Office Theme</vt:lpstr>
      <vt:lpstr>忠心教导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“教导别人的人”</vt:lpstr>
      <vt:lpstr>分享大纲</vt:lpstr>
      <vt:lpstr>身教：三个比喻【提后2:4-6】</vt:lpstr>
      <vt:lpstr>第一个比喻：士兵</vt:lpstr>
      <vt:lpstr>第二个比喻：运动员</vt:lpstr>
      <vt:lpstr>第三个比喻：农夫</vt:lpstr>
      <vt:lpstr>第三个比喻：农夫（续）</vt:lpstr>
      <vt:lpstr>身教：比喻的总结</vt:lpstr>
      <vt:lpstr>身教：共同的盼望</vt:lpstr>
      <vt:lpstr>言传的提醒</vt:lpstr>
      <vt:lpstr>言传：不可争辩</vt:lpstr>
      <vt:lpstr>言传：按照正意分解真道</vt:lpstr>
      <vt:lpstr>言传：忽略真道</vt:lpstr>
      <vt:lpstr>言传：曲解真道</vt:lpstr>
      <vt:lpstr>言传：按照正意分解真道</vt:lpstr>
      <vt:lpstr>言传：态度温和</vt:lpstr>
      <vt:lpstr>共勉：同奔天路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忠心传道</dc:title>
  <dc:creator>Yang Cao</dc:creator>
  <cp:lastModifiedBy>Jackie Cao</cp:lastModifiedBy>
  <cp:revision>123</cp:revision>
  <dcterms:created xsi:type="dcterms:W3CDTF">2019-09-14T19:26:24Z</dcterms:created>
  <dcterms:modified xsi:type="dcterms:W3CDTF">2019-09-15T16:48:17Z</dcterms:modified>
</cp:coreProperties>
</file>