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88" r:id="rId3"/>
    <p:sldId id="287" r:id="rId4"/>
    <p:sldId id="382" r:id="rId5"/>
    <p:sldId id="386" r:id="rId6"/>
    <p:sldId id="387" r:id="rId7"/>
    <p:sldId id="389" r:id="rId8"/>
    <p:sldId id="388" r:id="rId9"/>
    <p:sldId id="390" r:id="rId10"/>
    <p:sldId id="383" r:id="rId11"/>
    <p:sldId id="384" r:id="rId12"/>
    <p:sldId id="385" r:id="rId13"/>
    <p:sldId id="391" r:id="rId14"/>
    <p:sldId id="392" r:id="rId15"/>
    <p:sldId id="393" r:id="rId16"/>
    <p:sldId id="398" r:id="rId17"/>
    <p:sldId id="399" r:id="rId18"/>
    <p:sldId id="394" r:id="rId19"/>
    <p:sldId id="395" r:id="rId20"/>
    <p:sldId id="396" r:id="rId21"/>
    <p:sldId id="401" r:id="rId22"/>
    <p:sldId id="402" r:id="rId23"/>
    <p:sldId id="403" r:id="rId24"/>
    <p:sldId id="404" r:id="rId25"/>
    <p:sldId id="397" r:id="rId2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21"/>
    <p:restoredTop sz="94652"/>
  </p:normalViewPr>
  <p:slideViewPr>
    <p:cSldViewPr snapToObjects="1">
      <p:cViewPr>
        <p:scale>
          <a:sx n="82" d="100"/>
          <a:sy n="82" d="100"/>
        </p:scale>
        <p:origin x="592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7329CD-ECAA-8946-AB9A-E5C3BE0BEA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3AC43-0C00-5347-83BC-70322D085F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6F48E1-5B5E-AA41-98B4-D9417BBC4C65}" type="datetimeFigureOut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B225A-8C29-9D4A-AB95-23286F0024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AC394-02A9-C549-97D9-D2D5BC3E6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58E523-3EAF-004C-8F2C-FA74CAA67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92B40B-99E2-9643-ADEB-7FB08D0294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10D4D-0176-7440-AC8B-B4D116B6EDC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1E44F6E-B655-7241-8A3E-87CE6872B78D}" type="datetimeFigureOut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0B8BD44-8CD4-B143-8894-7754F4368B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A3B0FAF-5BB8-4E45-A103-73728CC502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E12E3-3334-9042-BEF5-D08B533367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14D35-95FD-0748-A3BA-F8D48E4F0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318492-C150-EF48-ABEA-B7F1434E90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47743A13-8434-0941-8CA8-C0D8B5A47E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EE5BE6C9-DDDD-F446-A2C6-C9CCCE4854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062B35DF-9683-9C45-BFB5-F384C0A3CC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229E92-D869-FE4F-8948-299984FEEF4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09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067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579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922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837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140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967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22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75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211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682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 first visited CBCM last year. In one of my messages I used a chart to describe the health of a church (can also apply to our individual Christian life too). I want to show it to us again.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"Mission &gt; Mature &gt; Multiply OR Maintain &gt; Museum &gt; Mortuary" chart to remind us as a church and a Christian, we must keep pressing on in our mission, maturity, and multiplication or we will “die”!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(Read Phil. 3:12-14, Pray)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951DC-F898-894E-9AF8-3558692D6E3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76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 first visited CBCM last year. In one of my messages I used a chart to describe the health of a church (can also apply to our individual Christian life too). I want to show it to us again.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"Mission &gt; Mature &gt; Multiply OR Maintain &gt; Museum &gt; Mortuary" chart to remind us as a church and a Christian, we must keep pressing on in our mission, maturity, and multiplication or we will “die”!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(Read Phil. 3:12-14, Pray)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951DC-F898-894E-9AF8-3558692D6E3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89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 first visited CBCM last year. In one of my messages I used a chart to describe the health of a church (can also apply to our individual Christian life too). I want to show it to us again.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"Mission &gt; Mature &gt; Multiply OR Maintain &gt; Museum &gt; Mortuary" chart to remind us as a church and a Christian, we must keep pressing on in our mission, maturity, and multiplication or we will “die”!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(Read Phil. 3:12-14, Pray)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951DC-F898-894E-9AF8-3558692D6E3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80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 first visited CBCM last year. In one of my messages I used a chart to describe the health of a church (can also apply to our individual Christian life too). I want to show it to us again.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"Mission &gt; Mature &gt; Multiply OR Maintain &gt; Museum &gt; Mortuary" chart to remind us as a church and a Christian, we must keep pressing on in our mission, maturity, and multiplication or we will “die”!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(Read Phil. 3:12-14, Pray)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951DC-F898-894E-9AF8-3558692D6E3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97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177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07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478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925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254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616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743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533A788-CEA6-664E-B5E0-37AEB77FD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226FF4AE-7DBA-094B-A561-2D48657E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F47F8E9-55F6-3842-B118-9C89F8718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510775-B5EA-264B-9E41-61DE613EA283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56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192E7-C5F5-C94A-A5F3-CB8006340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07879-6745-7846-8930-A142BAB37A69}" type="datetime1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55611-68C5-5E4F-AF36-B2CC0E13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2536B-BFFD-A44A-A222-A1A4F731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D1280-C149-6C48-8E8A-3E03B95EB2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93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83C63-FD4C-3449-8479-7E4390326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F0489-0837-C94D-987C-5CBFA7B71455}" type="datetime1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C5884-DC95-1F4C-87E5-2C8B4C52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957D3-4AC4-974B-BB63-190AE977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66483-EC5B-2046-973E-742483BCD8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11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34400-34E5-DC4E-8840-6785F532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C3234-0689-1143-95D9-8E7EAF0AF82F}" type="datetime1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B0CEE-CA01-7D4F-9714-F9315600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EFD3C-E37F-3348-BB41-8E7B7474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D8EFF-54EC-4C48-AF8C-D18FB08815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56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C6249-F83D-CA49-9703-54EF04E3D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1BFAB-021D-9E49-9543-36903436AD0F}" type="datetime1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55707-0D2B-F141-A76C-6530563D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02BA-F4BA-604D-93A4-27CAE11C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1EC13-A36E-9B45-BA3D-0F570CBD0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25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692E715-76F3-144C-AD73-BB5B35457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7AA17-1793-234C-B4BC-874AC3824397}" type="datetime1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1B1902B-5116-B746-92C6-0108D6D56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89FFE0-3990-C644-8521-1706D1FC5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8868A-9F3E-FC45-8C64-075219655F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838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A9FAA-4C21-ED4A-ADC8-7BC213EC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4BFA8-6F8D-A64F-BDBE-054232F2A3FE}" type="datetime1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CEF9F4-9381-C646-9766-114BAFE16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DAE73D-847C-544D-BFC3-A62768F5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6EE29-0990-2646-9A3E-FB94C7175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0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CA122BF-493D-1B49-8EBD-4767DC1B6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3435E-51ED-9F4A-9A2A-C5602CBAE189}" type="datetime1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679BEA-C249-064E-B398-50E24C62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314FD5-C8FD-8A4E-B1BA-3D1A65FB0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497EC-150C-6A4D-A5F4-CCA2ED002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803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E86A1D9-40CA-F64D-A97A-B60D37C6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49F83-17B6-F349-83E7-7EC15B98583D}" type="datetime1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EB5527-A068-724F-93B9-682270C5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EE41AF-4CBE-D048-862B-1D12123B7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28BEB-62BA-D546-B843-478086927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09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D640CC1-F450-8447-89F7-18EBDAE0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55550-0865-704D-8CDC-8031996AB40D}" type="datetime1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5E947F9-354D-C541-BC33-5C05E8DD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FABA56-2D1D-954D-BF3E-1A745052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60CB4-5D3F-AE4C-9376-FEF3CE9413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283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58283B-F1CB-0547-9534-F4DA1B4D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C95C1-4BB7-9547-8354-7F93720311D6}" type="datetime1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1292AB-B461-B940-8424-D55F818A4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730C7E-6853-DA44-AD62-3720D17F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D6D76-40C5-8E4F-A20B-136526C311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07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FB748E-8A95-DA46-AC9A-E5823C57D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A9EA1-1BB1-804E-BE31-F77B2BC29569}" type="datetime1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569209-C71C-8943-8BA7-A92A3630B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933A65-B635-0F46-8774-9A47895D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D15C1-33EC-D447-BA15-291495571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49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8A46FBD-6E8A-A54B-A6AB-2369C745321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B6A58A7-F260-334A-B67A-80EB8E60D0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185EB-FFDE-2F47-8871-B8B79DCF9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7D69DFB-5DEF-684F-8490-3837DFE7C03A}" type="datetime1">
              <a:rPr lang="en-US" altLang="en-US"/>
              <a:pPr>
                <a:defRPr/>
              </a:pPr>
              <a:t>9/1/19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CFE39-7EA1-C743-B37F-867A64E18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A947B-9B12-3746-9544-3133D2366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A22AE4-14D5-0B42-9272-7E84B7E6B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1" name="Group 1">
            <a:extLst>
              <a:ext uri="{FF2B5EF4-FFF2-40B4-BE49-F238E27FC236}">
                <a16:creationId xmlns:a16="http://schemas.microsoft.com/office/drawing/2014/main" id="{06949B3B-02FE-9342-801A-66FB86FEF4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898525"/>
            <a:chOff x="-25397" y="-1"/>
            <a:chExt cx="9184019" cy="899263"/>
          </a:xfrm>
        </p:grpSpPr>
        <p:pic>
          <p:nvPicPr>
            <p:cNvPr id="1034" name="Picture 3" descr="Nehemiah1.jpg">
              <a:extLst>
                <a:ext uri="{FF2B5EF4-FFF2-40B4-BE49-F238E27FC236}">
                  <a16:creationId xmlns:a16="http://schemas.microsoft.com/office/drawing/2014/main" id="{B8343642-E558-E14E-AB6C-089381CDE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62" r="43211" b="35970"/>
            <a:stretch>
              <a:fillRect/>
            </a:stretch>
          </p:blipFill>
          <p:spPr bwMode="auto">
            <a:xfrm>
              <a:off x="-25397" y="0"/>
              <a:ext cx="4051647" cy="88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3" descr="Nehemiah1.jpg">
              <a:extLst>
                <a:ext uri="{FF2B5EF4-FFF2-40B4-BE49-F238E27FC236}">
                  <a16:creationId xmlns:a16="http://schemas.microsoft.com/office/drawing/2014/main" id="{EDC891A1-D018-7B49-ABB1-BD07DD89E5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1" t="47462" r="43211" b="35970"/>
            <a:stretch>
              <a:fillRect/>
            </a:stretch>
          </p:blipFill>
          <p:spPr bwMode="auto">
            <a:xfrm rot="10800000">
              <a:off x="4026250" y="0"/>
              <a:ext cx="1200326" cy="88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" descr="Nehemiah1.jpg">
              <a:extLst>
                <a:ext uri="{FF2B5EF4-FFF2-40B4-BE49-F238E27FC236}">
                  <a16:creationId xmlns:a16="http://schemas.microsoft.com/office/drawing/2014/main" id="{1031E16B-8AA0-B547-BDE8-811561221A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1" t="47462" r="43211" b="35970"/>
            <a:stretch>
              <a:fillRect/>
            </a:stretch>
          </p:blipFill>
          <p:spPr bwMode="auto">
            <a:xfrm rot="10800000" flipH="1">
              <a:off x="5213876" y="0"/>
              <a:ext cx="1200326" cy="88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3" descr="Nehemiah1.jpg">
              <a:extLst>
                <a:ext uri="{FF2B5EF4-FFF2-40B4-BE49-F238E27FC236}">
                  <a16:creationId xmlns:a16="http://schemas.microsoft.com/office/drawing/2014/main" id="{10B9DD0F-DB97-5249-9BDE-F5F8B5B90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1" t="47462" r="43211" b="35970"/>
            <a:stretch>
              <a:fillRect/>
            </a:stretch>
          </p:blipFill>
          <p:spPr bwMode="auto">
            <a:xfrm rot="10800000">
              <a:off x="7392970" y="0"/>
              <a:ext cx="1200326" cy="88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3" descr="Nehemiah1.jpg">
              <a:extLst>
                <a:ext uri="{FF2B5EF4-FFF2-40B4-BE49-F238E27FC236}">
                  <a16:creationId xmlns:a16="http://schemas.microsoft.com/office/drawing/2014/main" id="{2F7A6AE6-AB94-A94C-A4A4-70741AD07F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1" t="47462" r="43211" b="35970"/>
            <a:stretch>
              <a:fillRect/>
            </a:stretch>
          </p:blipFill>
          <p:spPr bwMode="auto">
            <a:xfrm>
              <a:off x="6394974" y="0"/>
              <a:ext cx="1200326" cy="88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3" descr="Nehemiah1.jpg">
              <a:extLst>
                <a:ext uri="{FF2B5EF4-FFF2-40B4-BE49-F238E27FC236}">
                  <a16:creationId xmlns:a16="http://schemas.microsoft.com/office/drawing/2014/main" id="{CC677842-2CCE-B04C-8D0E-C4DA8D8A51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58" t="47462" r="43211" b="35970"/>
            <a:stretch>
              <a:fillRect/>
            </a:stretch>
          </p:blipFill>
          <p:spPr bwMode="auto">
            <a:xfrm rot="10800000">
              <a:off x="8580596" y="-1"/>
              <a:ext cx="578026" cy="88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19">
              <a:extLst>
                <a:ext uri="{FF2B5EF4-FFF2-40B4-BE49-F238E27FC236}">
                  <a16:creationId xmlns:a16="http://schemas.microsoft.com/office/drawing/2014/main" id="{197A8A85-53F1-CD43-B2CA-C963BA01C69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4" b="33119"/>
            <a:stretch>
              <a:fillRect/>
            </a:stretch>
          </p:blipFill>
          <p:spPr bwMode="auto">
            <a:xfrm flipH="1">
              <a:off x="-24229" y="274638"/>
              <a:ext cx="2100783" cy="61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21">
              <a:extLst>
                <a:ext uri="{FF2B5EF4-FFF2-40B4-BE49-F238E27FC236}">
                  <a16:creationId xmlns:a16="http://schemas.microsoft.com/office/drawing/2014/main" id="{708A6B29-BB03-194E-BBA1-5AA7BE85D6A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4" b="33119"/>
            <a:stretch>
              <a:fillRect/>
            </a:stretch>
          </p:blipFill>
          <p:spPr bwMode="auto">
            <a:xfrm>
              <a:off x="1684168" y="261938"/>
              <a:ext cx="2100783" cy="61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22">
              <a:extLst>
                <a:ext uri="{FF2B5EF4-FFF2-40B4-BE49-F238E27FC236}">
                  <a16:creationId xmlns:a16="http://schemas.microsoft.com/office/drawing/2014/main" id="{7BC0D587-A9C4-C24A-8904-379566BC104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4" b="33119"/>
            <a:stretch>
              <a:fillRect/>
            </a:stretch>
          </p:blipFill>
          <p:spPr bwMode="auto">
            <a:xfrm flipH="1">
              <a:off x="3663511" y="274638"/>
              <a:ext cx="2100783" cy="61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23">
              <a:extLst>
                <a:ext uri="{FF2B5EF4-FFF2-40B4-BE49-F238E27FC236}">
                  <a16:creationId xmlns:a16="http://schemas.microsoft.com/office/drawing/2014/main" id="{C6E126FD-58C2-4847-9231-5DA6E60D39D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4" b="33119"/>
            <a:stretch>
              <a:fillRect/>
            </a:stretch>
          </p:blipFill>
          <p:spPr bwMode="auto">
            <a:xfrm>
              <a:off x="5344582" y="274638"/>
              <a:ext cx="2100783" cy="61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24">
              <a:extLst>
                <a:ext uri="{FF2B5EF4-FFF2-40B4-BE49-F238E27FC236}">
                  <a16:creationId xmlns:a16="http://schemas.microsoft.com/office/drawing/2014/main" id="{6BB10125-F2AB-3F43-A769-2E8D25FD6B1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4" t="15714" r="-2" b="32057"/>
            <a:stretch>
              <a:fillRect/>
            </a:stretch>
          </p:blipFill>
          <p:spPr bwMode="auto">
            <a:xfrm flipH="1">
              <a:off x="7287408" y="274638"/>
              <a:ext cx="1856591" cy="62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8DBA700-BE93-794B-981F-7B88B6325A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73125"/>
            <a:ext cx="9144000" cy="59848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664A5-3271-3648-B833-350F1348EA31}"/>
              </a:ext>
            </a:extLst>
          </p:cNvPr>
          <p:cNvSpPr txBox="1"/>
          <p:nvPr userDrawn="1"/>
        </p:nvSpPr>
        <p:spPr>
          <a:xfrm>
            <a:off x="3684860" y="-1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i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谦卑与主同行的生命</a:t>
            </a:r>
            <a:endParaRPr lang="zh-TW" altLang="en-US" sz="3200" b="1" i="1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r"/>
            <a:endParaRPr lang="en-US" sz="3200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ubtitle 2">
            <a:extLst>
              <a:ext uri="{FF2B5EF4-FFF2-40B4-BE49-F238E27FC236}">
                <a16:creationId xmlns:a16="http://schemas.microsoft.com/office/drawing/2014/main" id="{417B4A19-57FA-374F-AE7D-2401CCBE1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 algn="l" eaLnBrk="1" hangingPunct="1">
              <a:lnSpc>
                <a:spcPts val="4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弥迦书</a:t>
            </a:r>
            <a:r>
              <a:rPr lang="en-US" altLang="zh-CN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6:6-8</a:t>
            </a:r>
            <a:endParaRPr lang="zh-CN" altLang="en-US" sz="36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 eaLnBrk="1" hangingPunct="1">
              <a:lnSpc>
                <a:spcPts val="4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我朝见耶和华</a:t>
            </a:r>
            <a:r>
              <a:rPr lang="en-US" altLang="zh-CN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,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在至高神面前跪拜</a:t>
            </a:r>
            <a:r>
              <a:rPr lang="en-US" altLang="zh-CN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,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当献上什么呢</a:t>
            </a:r>
            <a:r>
              <a:rPr lang="en-US" altLang="zh-CN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?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岂可献一岁的牛犊为燔祭吗</a:t>
            </a:r>
            <a:r>
              <a:rPr lang="en-US" altLang="zh-CN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?</a:t>
            </a:r>
            <a:r>
              <a:rPr lang="en-US" altLang="zh-CN" sz="3600" b="1" baseline="300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耶和华岂喜悦千千的公羊</a:t>
            </a:r>
            <a:r>
              <a:rPr lang="en-US" altLang="zh-CN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,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或是万万的油河吗</a:t>
            </a:r>
            <a:r>
              <a:rPr lang="en-US" altLang="zh-CN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?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我岂可为自己的罪过献我的长子吗</a:t>
            </a:r>
            <a:r>
              <a:rPr lang="en-US" altLang="zh-CN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?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为心中的罪恶献我身所生的吗</a:t>
            </a:r>
            <a:r>
              <a:rPr lang="en-US" altLang="zh-CN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? </a:t>
            </a:r>
            <a:r>
              <a:rPr lang="en-US" altLang="zh-CN" sz="3600" b="1" baseline="300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 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世人哪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!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耶和华已指示你何为善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. 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他向你所要的是什么呢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? </a:t>
            </a:r>
            <a:r>
              <a:rPr lang="zh-CN" altLang="en-US" sz="3600" b="1" u="sng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只要你行公义</a:t>
            </a:r>
            <a:r>
              <a:rPr lang="en-US" altLang="zh-CN" sz="3600" b="1" u="sng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, </a:t>
            </a:r>
            <a:r>
              <a:rPr lang="zh-CN" altLang="en-US" sz="3600" b="1" u="sng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好怜悯</a:t>
            </a:r>
            <a:r>
              <a:rPr lang="en-US" altLang="zh-CN" sz="3600" b="1" u="sng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, </a:t>
            </a:r>
            <a:r>
              <a:rPr lang="zh-CN" altLang="en-US" sz="3600" b="1" u="sng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存谦卑的心</a:t>
            </a:r>
            <a:r>
              <a:rPr lang="en-US" altLang="zh-CN" sz="3600" b="1" u="sng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, </a:t>
            </a:r>
            <a:r>
              <a:rPr lang="zh-CN" altLang="en-US" sz="3600" b="1" u="sng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与你的神同行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.</a:t>
            </a:r>
            <a:endParaRPr lang="en-US" altLang="zh-TW" sz="3600" b="1" dirty="0">
              <a:solidFill>
                <a:srgbClr val="FFFF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 eaLnBrk="1" hangingPunct="1">
              <a:spcBef>
                <a:spcPct val="0"/>
              </a:spcBef>
            </a:pPr>
            <a:endParaRPr lang="en-US" altLang="zh-TW" sz="36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 eaLnBrk="1" hangingPunct="1">
              <a:spcBef>
                <a:spcPct val="0"/>
              </a:spcBef>
            </a:pPr>
            <a:endParaRPr lang="en-US" altLang="en-US" sz="36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270FDD-C29D-774E-BBE9-268FE896B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9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8984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A64AC-75FC-8842-ACDB-EC03DCC26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765047" cy="327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0CFC82-8FA9-2748-B06E-EEB1B71CF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914400"/>
            <a:ext cx="4914900" cy="327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B8C95B-7B4A-5B4D-9DB7-2097791EE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36" t="4470" r="43035" b="59257"/>
          <a:stretch/>
        </p:blipFill>
        <p:spPr>
          <a:xfrm>
            <a:off x="1" y="4191000"/>
            <a:ext cx="4229100" cy="266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4D2AC6-41D9-A748-AAE2-28CB7F74C3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76"/>
          <a:stretch/>
        </p:blipFill>
        <p:spPr>
          <a:xfrm>
            <a:off x="4229100" y="4186881"/>
            <a:ext cx="4914900" cy="267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2707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24D636-8CD9-EB41-BC81-C8FB1EE55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71"/>
          <a:stretch/>
        </p:blipFill>
        <p:spPr>
          <a:xfrm>
            <a:off x="0" y="889832"/>
            <a:ext cx="6165790" cy="327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9DFAC5-BF94-6F47-ACE6-F0EC739E8E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67" r="12707"/>
          <a:stretch/>
        </p:blipFill>
        <p:spPr>
          <a:xfrm>
            <a:off x="6165790" y="889832"/>
            <a:ext cx="2972032" cy="327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DA46BF-BAAC-0146-9CC9-612D7DE41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66432"/>
            <a:ext cx="4038600" cy="2699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EC8C42-CFF0-5A4D-A757-E46470EFF2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85" t="9442" r="2995" b="7413"/>
          <a:stretch/>
        </p:blipFill>
        <p:spPr>
          <a:xfrm>
            <a:off x="4038600" y="4166432"/>
            <a:ext cx="5099222" cy="26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8132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5344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1.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當時的情況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尼希米記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11:10-12, 15-22</a:t>
            </a:r>
          </a:p>
          <a:p>
            <a:pPr algn="l" eaLnBrk="1" hangingPunct="1">
              <a:spcBef>
                <a:spcPts val="0"/>
              </a:spcBef>
            </a:pP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祭司中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有雅斤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又有約雅立的兒子耶大雅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 </a:t>
            </a:r>
          </a:p>
          <a:p>
            <a:pPr algn="l" eaLnBrk="1" hangingPunct="1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還有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管理神殿的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西萊雅</a:t>
            </a:r>
            <a:r>
              <a:rPr lang="mr-IN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…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還有他們的弟</a:t>
            </a: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兄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在殿裡供職的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共八百二十二名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利未人</a:t>
            </a:r>
            <a:endParaRPr lang="en-US" altLang="zh-CHT" sz="3600" b="1" u="sng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中有哈述的兒子示瑪雅</a:t>
            </a:r>
            <a:r>
              <a:rPr lang="mr-IN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…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又有利未人的族</a:t>
            </a: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長沙比太和約撒拔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管理神殿的外事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.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 祈禱</a:t>
            </a:r>
            <a:endParaRPr lang="en-US" altLang="zh-CHT" sz="3600" b="1" u="sng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的時候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為稱謝領首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的是米迦的兒子瑪他尼</a:t>
            </a:r>
            <a:r>
              <a:rPr lang="mr-IN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…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在聖城的利未人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共二百八十四名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守門的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是亞谷和達們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並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守門的弟兄</a:t>
            </a:r>
            <a:r>
              <a:rPr lang="mr-IN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…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</a:t>
            </a:r>
          </a:p>
          <a:p>
            <a:pPr algn="l" eaLnBrk="1" hangingPunct="1">
              <a:spcBef>
                <a:spcPts val="0"/>
              </a:spcBef>
            </a:pP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endParaRPr lang="en-US" altLang="zh-CN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53532263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1.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當時的情況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尼希米記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12:8, 22-25</a:t>
            </a:r>
          </a:p>
          <a:p>
            <a:pPr algn="l" eaLnBrk="1" hangingPunct="1">
              <a:spcBef>
                <a:spcPts val="0"/>
              </a:spcBef>
            </a:pP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利未人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是耶書亞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賓內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甲篾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示利比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猶大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瑪他尼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這瑪他尼和他的弟兄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管理稱</a:t>
            </a:r>
            <a:endParaRPr lang="en-US" altLang="zh-CHT" sz="3600" b="1" u="sng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謝的事</a:t>
            </a:r>
            <a:r>
              <a:rPr lang="mr-IN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…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利未人的族長是哈沙比雅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示利比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甲篾的兒子耶書亞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與他們弟兄的班</a:t>
            </a: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次相對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照著神人大衛的命令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一班一班地讚美稱謝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瑪他尼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八布迦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俄巴底亞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</a:p>
          <a:p>
            <a:pPr algn="l" eaLnBrk="1" hangingPunct="1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米書蘭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達們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亞谷是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守門的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就是在庫房那裡守門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505384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1.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當時的情況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尼希米記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12:26</a:t>
            </a:r>
          </a:p>
          <a:p>
            <a:pPr algn="l" eaLnBrk="1" hangingPunct="1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這都是在約薩達的孫子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耶書亞的兒子約雅金和省長尼希米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並祭司文士以斯拉的時候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有職任的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</a:t>
            </a:r>
          </a:p>
          <a:p>
            <a:pPr algn="l" eaLnBrk="1" hangingPunct="1">
              <a:spcBef>
                <a:spcPts val="0"/>
              </a:spcBef>
            </a:pP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TW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回住聖城是要神的子民各盡其職</a:t>
            </a:r>
            <a:r>
              <a:rPr lang="en-US" altLang="zh-TW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</a:t>
            </a: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TW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重建聖城必須以敬拜神為核心基礎</a:t>
            </a:r>
            <a:r>
              <a:rPr lang="en-US" altLang="zh-TW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!</a:t>
            </a: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6670250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1.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當時的情況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以弗所书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 4:11-12, 15-16</a:t>
            </a:r>
            <a:endParaRPr lang="zh-TW" altLang="en-US" sz="36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l">
              <a:spcBef>
                <a:spcPts val="0"/>
              </a:spcBef>
            </a:pP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他所赐的有使徒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有先知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有传福音的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有牧师和教师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u="sng" dirty="0">
                <a:solidFill>
                  <a:srgbClr val="FFFF00"/>
                </a:solidFill>
                <a:latin typeface="+mj-ea"/>
                <a:ea typeface="+mj-ea"/>
              </a:rPr>
              <a:t>为要成全圣徒</a:t>
            </a:r>
            <a:r>
              <a:rPr lang="en-US" altLang="zh-TW" sz="3600" b="1" u="sng" dirty="0">
                <a:solidFill>
                  <a:srgbClr val="FFFF00"/>
                </a:solidFill>
                <a:latin typeface="+mj-ea"/>
                <a:ea typeface="+mj-ea"/>
              </a:rPr>
              <a:t>, </a:t>
            </a:r>
            <a:r>
              <a:rPr lang="zh-TW" altLang="en-US" sz="3600" b="1" u="sng" dirty="0">
                <a:solidFill>
                  <a:srgbClr val="FFFF00"/>
                </a:solidFill>
                <a:latin typeface="+mj-ea"/>
                <a:ea typeface="+mj-ea"/>
              </a:rPr>
              <a:t>各尽其职</a:t>
            </a:r>
            <a:r>
              <a:rPr lang="en-US" altLang="zh-TW" sz="3600" b="1" u="sng" dirty="0">
                <a:solidFill>
                  <a:srgbClr val="FFFF00"/>
                </a:solidFill>
                <a:latin typeface="+mj-ea"/>
                <a:ea typeface="+mj-ea"/>
              </a:rPr>
              <a:t>, </a:t>
            </a:r>
            <a:r>
              <a:rPr lang="zh-TW" altLang="en-US" sz="3600" b="1" u="sng" dirty="0">
                <a:solidFill>
                  <a:srgbClr val="FFFF00"/>
                </a:solidFill>
                <a:latin typeface="+mj-ea"/>
                <a:ea typeface="+mj-ea"/>
              </a:rPr>
              <a:t>建立基督的身体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…</a:t>
            </a:r>
            <a:r>
              <a:rPr lang="en-US" altLang="zh-TW" sz="3600" b="1" baseline="30000" dirty="0">
                <a:solidFill>
                  <a:schemeClr val="bg1"/>
                </a:solidFill>
                <a:latin typeface="+mj-ea"/>
                <a:ea typeface="+mj-ea"/>
              </a:rPr>
              <a:t> 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唯用爱心说诚实话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凡事长进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连于元首基督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. </a:t>
            </a:r>
            <a:r>
              <a:rPr lang="zh-TW" altLang="en-US" sz="3600" b="1" u="sng" dirty="0">
                <a:solidFill>
                  <a:srgbClr val="FFFF00"/>
                </a:solidFill>
                <a:latin typeface="+mj-ea"/>
                <a:ea typeface="+mj-ea"/>
              </a:rPr>
              <a:t>全身都靠他联络得合式</a:t>
            </a:r>
            <a:r>
              <a:rPr lang="en-US" altLang="zh-TW" sz="3600" b="1" u="sng" dirty="0">
                <a:solidFill>
                  <a:srgbClr val="FFFF00"/>
                </a:solidFill>
                <a:latin typeface="+mj-ea"/>
                <a:ea typeface="+mj-ea"/>
              </a:rPr>
              <a:t>, </a:t>
            </a:r>
            <a:r>
              <a:rPr lang="zh-TW" altLang="en-US" sz="3600" b="1" u="sng" dirty="0">
                <a:solidFill>
                  <a:srgbClr val="FFFF00"/>
                </a:solidFill>
                <a:latin typeface="+mj-ea"/>
                <a:ea typeface="+mj-ea"/>
              </a:rPr>
              <a:t>百节各按各职</a:t>
            </a:r>
            <a:r>
              <a:rPr lang="en-US" altLang="zh-TW" sz="3600" b="1" u="sng" dirty="0">
                <a:solidFill>
                  <a:srgbClr val="FFFF00"/>
                </a:solidFill>
                <a:latin typeface="+mj-ea"/>
                <a:ea typeface="+mj-ea"/>
              </a:rPr>
              <a:t>, </a:t>
            </a:r>
            <a:r>
              <a:rPr lang="zh-TW" altLang="en-US" sz="3600" b="1" u="sng" dirty="0">
                <a:solidFill>
                  <a:srgbClr val="FFFF00"/>
                </a:solidFill>
                <a:latin typeface="+mj-ea"/>
                <a:ea typeface="+mj-ea"/>
              </a:rPr>
              <a:t>照着各体的功用彼此相助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便叫身体渐渐增长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在爱中建立自己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.</a:t>
            </a:r>
            <a:endParaRPr lang="en-US" altLang="zh-TW" sz="3600" b="1" dirty="0">
              <a:solidFill>
                <a:schemeClr val="bg1"/>
              </a:solidFill>
              <a:latin typeface="+mj-ea"/>
              <a:ea typeface="+mj-ea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84056375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1.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當時的情況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彼得前书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 4:10-11</a:t>
            </a:r>
            <a:endParaRPr lang="zh-TW" altLang="en-US" sz="36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l">
              <a:spcBef>
                <a:spcPts val="0"/>
              </a:spcBef>
            </a:pPr>
            <a:r>
              <a:rPr lang="zh-TW" altLang="en-US" sz="3600" b="1" u="sng" dirty="0">
                <a:solidFill>
                  <a:srgbClr val="FFFF00"/>
                </a:solidFill>
                <a:latin typeface="+mj-ea"/>
                <a:ea typeface="+mj-ea"/>
              </a:rPr>
              <a:t>各人要照所得的恩赐彼此服侍</a:t>
            </a:r>
            <a:r>
              <a:rPr lang="en-US" altLang="zh-TW" sz="3600" b="1" u="sng" dirty="0">
                <a:solidFill>
                  <a:srgbClr val="FFFF00"/>
                </a:solidFill>
                <a:latin typeface="+mj-ea"/>
                <a:ea typeface="+mj-ea"/>
              </a:rPr>
              <a:t>, </a:t>
            </a:r>
            <a:r>
              <a:rPr lang="zh-TW" altLang="en-US" sz="3600" b="1" u="sng" dirty="0">
                <a:solidFill>
                  <a:srgbClr val="FFFF00"/>
                </a:solidFill>
                <a:latin typeface="+mj-ea"/>
                <a:ea typeface="+mj-ea"/>
              </a:rPr>
              <a:t>做神百般恩赐的好管家</a:t>
            </a:r>
            <a:r>
              <a:rPr lang="en-US" altLang="zh-TW" sz="3600" b="1" dirty="0">
                <a:solidFill>
                  <a:srgbClr val="FFFF00"/>
                </a:solidFill>
                <a:latin typeface="+mj-ea"/>
                <a:ea typeface="+mj-ea"/>
              </a:rPr>
              <a:t>. </a:t>
            </a:r>
            <a:r>
              <a:rPr lang="en-US" altLang="zh-TW" sz="3600" b="1" baseline="30000" dirty="0">
                <a:solidFill>
                  <a:schemeClr val="bg1"/>
                </a:solidFill>
                <a:latin typeface="+mj-ea"/>
                <a:ea typeface="+mj-ea"/>
              </a:rPr>
              <a:t> 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若有讲道的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要按着神的圣言讲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;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若有服侍人的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要按着神所赐的力量服侍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u="sng" dirty="0">
                <a:solidFill>
                  <a:srgbClr val="FFFF00"/>
                </a:solidFill>
                <a:latin typeface="+mj-ea"/>
                <a:ea typeface="+mj-ea"/>
              </a:rPr>
              <a:t>叫神在凡事上因耶稣基督得荣耀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—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原来荣耀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权能都是他的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直到永永远远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! 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阿门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ea typeface="+mj-ea"/>
              </a:rPr>
              <a:t>.</a:t>
            </a:r>
            <a:endParaRPr lang="en-US" altLang="zh-TW" sz="3600" b="1" dirty="0">
              <a:solidFill>
                <a:schemeClr val="bg1"/>
              </a:solidFill>
              <a:latin typeface="+mj-ea"/>
              <a:ea typeface="+mj-ea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54058246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2" y="914400"/>
            <a:ext cx="83820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2.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現今的應用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以賽亞書 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62:1-2, 6-7, 10-12 </a:t>
            </a:r>
          </a:p>
          <a:p>
            <a:pPr algn="l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我因錫安必不靜默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為耶路撒冷必不息聲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</a:p>
          <a:p>
            <a:pPr algn="l">
              <a:spcBef>
                <a:spcPts val="0"/>
              </a:spcBef>
            </a:pP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直到他的公義如光輝發出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他的救恩如明</a:t>
            </a:r>
            <a:endParaRPr lang="en-US" altLang="zh-CHT" sz="3600" b="1" u="sng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燈發亮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.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列國必見你的公義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列王必見你</a:t>
            </a:r>
            <a:endParaRPr lang="en-US" altLang="zh-CHT" sz="3600" b="1" u="sng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的榮耀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你必得新名的稱呼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是耶和華親</a:t>
            </a: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口所起的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 </a:t>
            </a:r>
            <a:endParaRPr lang="zh-TW" altLang="en-US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83270843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2" y="914400"/>
            <a:ext cx="83820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2.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現今的應用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以賽亞書 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62:1-2, 6-7, 10-12 </a:t>
            </a:r>
          </a:p>
          <a:p>
            <a:pPr algn="l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耶路撒冷啊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我在你城上設立守望的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他</a:t>
            </a: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們晝夜必不靜默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呼籲耶和華的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你們不</a:t>
            </a: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要歇息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也不要使他歇息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直等他建立耶</a:t>
            </a:r>
            <a:endParaRPr lang="en-US" altLang="zh-CHT" sz="3600" b="1" u="sng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路撒冷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使耶路撒冷在地上成為可讚美的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631216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85C4BC-4C1D-4141-8419-BB286C71D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659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5362" name="Group 9">
            <a:extLst>
              <a:ext uri="{FF2B5EF4-FFF2-40B4-BE49-F238E27FC236}">
                <a16:creationId xmlns:a16="http://schemas.microsoft.com/office/drawing/2014/main" id="{6D15BFBF-B875-8741-BD0F-A24153ADC6CB}"/>
              </a:ext>
            </a:extLst>
          </p:cNvPr>
          <p:cNvGrpSpPr>
            <a:grpSpLocks/>
          </p:cNvGrpSpPr>
          <p:nvPr/>
        </p:nvGrpSpPr>
        <p:grpSpPr bwMode="auto">
          <a:xfrm>
            <a:off x="0" y="1295400"/>
            <a:ext cx="5540375" cy="4006850"/>
            <a:chOff x="-2" y="3062349"/>
            <a:chExt cx="5257801" cy="3803163"/>
          </a:xfrm>
        </p:grpSpPr>
        <p:pic>
          <p:nvPicPr>
            <p:cNvPr id="15368" name="Picture 3" descr="Nehemiah1.jpg">
              <a:extLst>
                <a:ext uri="{FF2B5EF4-FFF2-40B4-BE49-F238E27FC236}">
                  <a16:creationId xmlns:a16="http://schemas.microsoft.com/office/drawing/2014/main" id="{F527A874-7180-804F-B561-6F8A346B8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3" r="43211" b="23334"/>
            <a:stretch>
              <a:fillRect/>
            </a:stretch>
          </p:blipFill>
          <p:spPr bwMode="auto">
            <a:xfrm>
              <a:off x="0" y="3062349"/>
              <a:ext cx="5257799" cy="3780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4">
              <a:extLst>
                <a:ext uri="{FF2B5EF4-FFF2-40B4-BE49-F238E27FC236}">
                  <a16:creationId xmlns:a16="http://schemas.microsoft.com/office/drawing/2014/main" id="{5DDD9F02-546B-E644-90C6-6650D8DC59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4" b="33119"/>
            <a:stretch>
              <a:fillRect/>
            </a:stretch>
          </p:blipFill>
          <p:spPr bwMode="auto">
            <a:xfrm>
              <a:off x="-2" y="5333999"/>
              <a:ext cx="5257801" cy="153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3" name="TextBox 14">
            <a:extLst>
              <a:ext uri="{FF2B5EF4-FFF2-40B4-BE49-F238E27FC236}">
                <a16:creationId xmlns:a16="http://schemas.microsoft.com/office/drawing/2014/main" id="{B49FA840-1DDA-0847-A2C3-651AA37D2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5278438"/>
            <a:ext cx="533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CN" altLang="en-US" sz="4400" b="1" i="1" dirty="0">
                <a:solidFill>
                  <a:srgbClr val="FFC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谦卑与主同行的生命</a:t>
            </a:r>
            <a:endParaRPr lang="zh-TW" altLang="en-US" sz="4400" b="1" i="1" dirty="0">
              <a:solidFill>
                <a:srgbClr val="FFC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506CEB-2F95-4E4D-A556-0CE57B28CE4C}"/>
              </a:ext>
            </a:extLst>
          </p:cNvPr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5F06AC-3797-6741-8BAC-1D653C5F7B1C}"/>
              </a:ext>
            </a:extLst>
          </p:cNvPr>
          <p:cNvCxnSpPr>
            <a:cxnSpLocks/>
          </p:cNvCxnSpPr>
          <p:nvPr/>
        </p:nvCxnSpPr>
        <p:spPr>
          <a:xfrm>
            <a:off x="5540375" y="0"/>
            <a:ext cx="0" cy="686593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7" name="TextBox 23">
            <a:extLst>
              <a:ext uri="{FF2B5EF4-FFF2-40B4-BE49-F238E27FC236}">
                <a16:creationId xmlns:a16="http://schemas.microsoft.com/office/drawing/2014/main" id="{E8E13970-016C-074E-9EFF-A853BABB1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568" y="1618565"/>
            <a:ext cx="3500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尼希米记</a:t>
            </a:r>
            <a:r>
              <a:rPr lang="en-US" altLang="zh-CN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11-12</a:t>
            </a:r>
            <a:endParaRPr lang="zh-TW" altLang="en-US" sz="3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FAF1C922-C978-0F4C-B9DB-E23F870A1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6112" y="625325"/>
            <a:ext cx="5360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lang="zh-CN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TW" altLang="en-US" sz="3600" b="1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委身</a:t>
            </a:r>
            <a:r>
              <a:rPr lang="zh-CN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里与主同行</a:t>
            </a:r>
            <a:endParaRPr lang="zh-TW" altLang="en-US" sz="3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2" y="914400"/>
            <a:ext cx="83820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2.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現今的應用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以賽亞書 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62:1-2, 6-7, 10-12 </a:t>
            </a:r>
          </a:p>
          <a:p>
            <a:pPr algn="l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你們當從門經過經過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預備百姓的路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;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修築修築大道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撿去石頭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為萬民豎立大旗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.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看哪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耶和華曾宣告到地極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對錫安的居民說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: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「你的拯救者來到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!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他的賞賜在他那裡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他的報應在他面前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」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人必稱他們為聖民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為耶和華的贖民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你也必稱為被眷顧不撇棄的城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.</a:t>
            </a:r>
            <a:endParaRPr lang="en-US" altLang="zh-TW" sz="3600" b="1" u="sng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endParaRPr lang="zh-TW" altLang="en-US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22650847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>
          <a:xfrm>
            <a:off x="937757" y="6144980"/>
            <a:ext cx="6977440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45279" y="2414589"/>
            <a:ext cx="2930513" cy="3570022"/>
          </a:xfrm>
          <a:prstGeom prst="straightConnector1">
            <a:avLst/>
          </a:prstGeom>
          <a:ln w="76200" cmpd="sng"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938215" y="2414589"/>
            <a:ext cx="0" cy="3730391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466140" y="2779968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842504" y="5975651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191230" y="4323071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5"/>
          <p:cNvSpPr txBox="1">
            <a:spLocks/>
          </p:cNvSpPr>
          <p:nvPr/>
        </p:nvSpPr>
        <p:spPr>
          <a:xfrm>
            <a:off x="178763" y="934237"/>
            <a:ext cx="8763398" cy="5607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FF00"/>
                </a:solidFill>
              </a:rPr>
              <a:t>The Life of a Church </a:t>
            </a:r>
            <a:r>
              <a:rPr lang="en-US" sz="3600" dirty="0">
                <a:solidFill>
                  <a:srgbClr val="FFFF00"/>
                </a:solidFill>
              </a:rPr>
              <a:t>(Christian, Christian org.)</a:t>
            </a:r>
          </a:p>
          <a:p>
            <a:pPr algn="l">
              <a:spcBef>
                <a:spcPts val="0"/>
              </a:spcBef>
            </a:pP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一个教会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(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或基督徒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,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或基督教机构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)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的生命</a:t>
            </a:r>
            <a:endParaRPr lang="en-US" sz="3600" b="1" dirty="0">
              <a:solidFill>
                <a:srgbClr val="FFFF0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E2BBCD-6DF7-E049-B24B-73727FA8D5BE}"/>
              </a:ext>
            </a:extLst>
          </p:cNvPr>
          <p:cNvSpPr txBox="1"/>
          <p:nvPr/>
        </p:nvSpPr>
        <p:spPr>
          <a:xfrm>
            <a:off x="1421313" y="5473917"/>
            <a:ext cx="289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Mission </a:t>
            </a:r>
            <a:r>
              <a:rPr lang="zh-CN" altLang="en-US" sz="3200" b="1" dirty="0">
                <a:solidFill>
                  <a:srgbClr val="92D0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使命</a:t>
            </a:r>
            <a:endParaRPr lang="en-US" sz="3200" b="1" dirty="0">
              <a:solidFill>
                <a:srgbClr val="92D05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139B21-A333-9F45-A7D3-45BC99109852}"/>
              </a:ext>
            </a:extLst>
          </p:cNvPr>
          <p:cNvSpPr txBox="1"/>
          <p:nvPr/>
        </p:nvSpPr>
        <p:spPr>
          <a:xfrm>
            <a:off x="1022433" y="3272418"/>
            <a:ext cx="2969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Maturity</a:t>
            </a:r>
          </a:p>
          <a:p>
            <a:r>
              <a:rPr lang="zh-CN" altLang="en-US" sz="3200" b="1" dirty="0">
                <a:solidFill>
                  <a:srgbClr val="92D0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成熟</a:t>
            </a:r>
            <a:endParaRPr lang="en-US" sz="3200" b="1" dirty="0">
              <a:solidFill>
                <a:srgbClr val="92D05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5E0490-DD8C-CC45-A08D-BD0A29FC4F67}"/>
              </a:ext>
            </a:extLst>
          </p:cNvPr>
          <p:cNvSpPr txBox="1"/>
          <p:nvPr/>
        </p:nvSpPr>
        <p:spPr>
          <a:xfrm>
            <a:off x="3870062" y="2546953"/>
            <a:ext cx="4063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Multiplication </a:t>
            </a:r>
            <a:r>
              <a:rPr lang="zh-CN" altLang="en-US" sz="3200" b="1" dirty="0">
                <a:solidFill>
                  <a:srgbClr val="92D0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倍增</a:t>
            </a:r>
            <a:endParaRPr lang="en-US" sz="3200" b="1" dirty="0">
              <a:solidFill>
                <a:srgbClr val="92D05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B62F75-7AD2-6B4E-A187-B6F5D4CDAC9F}"/>
              </a:ext>
            </a:extLst>
          </p:cNvPr>
          <p:cNvSpPr txBox="1"/>
          <p:nvPr/>
        </p:nvSpPr>
        <p:spPr>
          <a:xfrm>
            <a:off x="2977310" y="6173973"/>
            <a:ext cx="261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Time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时间</a:t>
            </a:r>
            <a:endParaRPr lang="en-US" sz="36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D2EA2C-477A-7F43-AD36-1F058FA1E724}"/>
              </a:ext>
            </a:extLst>
          </p:cNvPr>
          <p:cNvSpPr txBox="1"/>
          <p:nvPr/>
        </p:nvSpPr>
        <p:spPr>
          <a:xfrm rot="16200000">
            <a:off x="-857827" y="3813748"/>
            <a:ext cx="3068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Health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健康</a:t>
            </a:r>
            <a:endParaRPr lang="en-US" sz="36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1564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>
          <a:xfrm>
            <a:off x="937757" y="6144980"/>
            <a:ext cx="6977440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45279" y="2414589"/>
            <a:ext cx="2930513" cy="3570022"/>
          </a:xfrm>
          <a:prstGeom prst="straightConnector1">
            <a:avLst/>
          </a:prstGeom>
          <a:ln w="76200" cmpd="sng"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938215" y="2414589"/>
            <a:ext cx="0" cy="3730391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466140" y="2779968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842504" y="5975651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5"/>
          <p:cNvSpPr txBox="1">
            <a:spLocks/>
          </p:cNvSpPr>
          <p:nvPr/>
        </p:nvSpPr>
        <p:spPr>
          <a:xfrm>
            <a:off x="178763" y="934237"/>
            <a:ext cx="8763398" cy="5607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FF00"/>
                </a:solidFill>
              </a:rPr>
              <a:t>The Life of a Church </a:t>
            </a:r>
            <a:r>
              <a:rPr lang="en-US" sz="3600" dirty="0">
                <a:solidFill>
                  <a:srgbClr val="FFFF00"/>
                </a:solidFill>
              </a:rPr>
              <a:t>(Christian, Christian org.)</a:t>
            </a:r>
          </a:p>
          <a:p>
            <a:pPr algn="l">
              <a:spcBef>
                <a:spcPts val="0"/>
              </a:spcBef>
            </a:pP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一个教会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(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或基督徒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,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或基督教机构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)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的生命</a:t>
            </a:r>
            <a:endParaRPr lang="en-US" sz="3600" b="1" dirty="0">
              <a:solidFill>
                <a:srgbClr val="FFFF0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E2BBCD-6DF7-E049-B24B-73727FA8D5BE}"/>
              </a:ext>
            </a:extLst>
          </p:cNvPr>
          <p:cNvSpPr txBox="1"/>
          <p:nvPr/>
        </p:nvSpPr>
        <p:spPr>
          <a:xfrm>
            <a:off x="1421313" y="5473917"/>
            <a:ext cx="289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Mission </a:t>
            </a:r>
            <a:r>
              <a:rPr lang="zh-CN" altLang="en-US" sz="3200" b="1" dirty="0">
                <a:solidFill>
                  <a:srgbClr val="92D0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使命</a:t>
            </a:r>
            <a:endParaRPr lang="en-US" sz="3200" b="1" dirty="0">
              <a:solidFill>
                <a:srgbClr val="92D05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139B21-A333-9F45-A7D3-45BC99109852}"/>
              </a:ext>
            </a:extLst>
          </p:cNvPr>
          <p:cNvSpPr txBox="1"/>
          <p:nvPr/>
        </p:nvSpPr>
        <p:spPr>
          <a:xfrm>
            <a:off x="1022433" y="3272418"/>
            <a:ext cx="2969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Maturity</a:t>
            </a:r>
          </a:p>
          <a:p>
            <a:r>
              <a:rPr lang="zh-CN" altLang="en-US" sz="3200" b="1" dirty="0">
                <a:solidFill>
                  <a:srgbClr val="92D0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成熟</a:t>
            </a:r>
            <a:endParaRPr lang="en-US" sz="3200" b="1" dirty="0">
              <a:solidFill>
                <a:srgbClr val="92D05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5E0490-DD8C-CC45-A08D-BD0A29FC4F67}"/>
              </a:ext>
            </a:extLst>
          </p:cNvPr>
          <p:cNvSpPr txBox="1"/>
          <p:nvPr/>
        </p:nvSpPr>
        <p:spPr>
          <a:xfrm>
            <a:off x="3870062" y="2546953"/>
            <a:ext cx="4063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Multiplication </a:t>
            </a:r>
            <a:r>
              <a:rPr lang="zh-CN" altLang="en-US" sz="3200" b="1" dirty="0">
                <a:solidFill>
                  <a:srgbClr val="92D0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倍增</a:t>
            </a:r>
            <a:endParaRPr lang="en-US" sz="3200" b="1" dirty="0">
              <a:solidFill>
                <a:srgbClr val="92D05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B62F75-7AD2-6B4E-A187-B6F5D4CDAC9F}"/>
              </a:ext>
            </a:extLst>
          </p:cNvPr>
          <p:cNvSpPr txBox="1"/>
          <p:nvPr/>
        </p:nvSpPr>
        <p:spPr>
          <a:xfrm>
            <a:off x="2977310" y="6173973"/>
            <a:ext cx="261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Time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时间</a:t>
            </a:r>
            <a:endParaRPr lang="en-US" sz="36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D2EA2C-477A-7F43-AD36-1F058FA1E724}"/>
              </a:ext>
            </a:extLst>
          </p:cNvPr>
          <p:cNvSpPr txBox="1"/>
          <p:nvPr/>
        </p:nvSpPr>
        <p:spPr>
          <a:xfrm rot="16200000">
            <a:off x="-857827" y="3813748"/>
            <a:ext cx="3068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Health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健康</a:t>
            </a:r>
            <a:endParaRPr lang="en-US" sz="36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FE7C5F-1E4E-A641-9AA5-88A0FC91F0CF}"/>
              </a:ext>
            </a:extLst>
          </p:cNvPr>
          <p:cNvCxnSpPr>
            <a:cxnSpLocks/>
          </p:cNvCxnSpPr>
          <p:nvPr/>
        </p:nvCxnSpPr>
        <p:spPr>
          <a:xfrm flipV="1">
            <a:off x="2354478" y="4432506"/>
            <a:ext cx="3252227" cy="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552935C5-C784-A74B-8D8A-E728C69A1100}"/>
              </a:ext>
            </a:extLst>
          </p:cNvPr>
          <p:cNvSpPr/>
          <p:nvPr/>
        </p:nvSpPr>
        <p:spPr>
          <a:xfrm>
            <a:off x="5637585" y="4336067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3D89F2-30CD-1F44-9A30-C82145853A9A}"/>
              </a:ext>
            </a:extLst>
          </p:cNvPr>
          <p:cNvSpPr txBox="1"/>
          <p:nvPr/>
        </p:nvSpPr>
        <p:spPr>
          <a:xfrm>
            <a:off x="4645722" y="3829501"/>
            <a:ext cx="4308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+mn-lt"/>
              </a:rPr>
              <a:t>Maintenance </a:t>
            </a:r>
            <a:r>
              <a:rPr lang="zh-CN" altLang="en-US" sz="3200" b="1" dirty="0">
                <a:solidFill>
                  <a:srgbClr val="FF0000"/>
                </a:solidFill>
                <a:latin typeface="+mn-lt"/>
                <a:ea typeface="PMingLiU" panose="02020500000000000000" pitchFamily="18" charset="-120"/>
                <a:cs typeface="Kaiti TC" charset="-120"/>
              </a:rPr>
              <a:t>维持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38973A-B7B7-6241-91C1-65094E6C8E39}"/>
              </a:ext>
            </a:extLst>
          </p:cNvPr>
          <p:cNvSpPr/>
          <p:nvPr/>
        </p:nvSpPr>
        <p:spPr>
          <a:xfrm>
            <a:off x="2191230" y="4323071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71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>
          <a:xfrm>
            <a:off x="937757" y="6144980"/>
            <a:ext cx="6977440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45279" y="2414589"/>
            <a:ext cx="2930513" cy="3570022"/>
          </a:xfrm>
          <a:prstGeom prst="straightConnector1">
            <a:avLst/>
          </a:prstGeom>
          <a:ln w="76200" cmpd="sng"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938215" y="2414589"/>
            <a:ext cx="0" cy="3730391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466140" y="2779968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842504" y="5975651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5"/>
          <p:cNvSpPr txBox="1">
            <a:spLocks/>
          </p:cNvSpPr>
          <p:nvPr/>
        </p:nvSpPr>
        <p:spPr>
          <a:xfrm>
            <a:off x="178763" y="934237"/>
            <a:ext cx="8763398" cy="5607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FF00"/>
                </a:solidFill>
              </a:rPr>
              <a:t>The Life of a Church </a:t>
            </a:r>
            <a:r>
              <a:rPr lang="en-US" sz="3600" dirty="0">
                <a:solidFill>
                  <a:srgbClr val="FFFF00"/>
                </a:solidFill>
              </a:rPr>
              <a:t>(Christian, Christian org.)</a:t>
            </a:r>
          </a:p>
          <a:p>
            <a:pPr algn="l">
              <a:spcBef>
                <a:spcPts val="0"/>
              </a:spcBef>
            </a:pP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一个教会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(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或基督徒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,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或基督教机构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)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的生命</a:t>
            </a:r>
            <a:endParaRPr lang="en-US" sz="3600" b="1" dirty="0">
              <a:solidFill>
                <a:srgbClr val="FFFF0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E2BBCD-6DF7-E049-B24B-73727FA8D5BE}"/>
              </a:ext>
            </a:extLst>
          </p:cNvPr>
          <p:cNvSpPr txBox="1"/>
          <p:nvPr/>
        </p:nvSpPr>
        <p:spPr>
          <a:xfrm>
            <a:off x="1421313" y="5473917"/>
            <a:ext cx="289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Mission </a:t>
            </a:r>
            <a:r>
              <a:rPr lang="zh-CN" altLang="en-US" sz="3200" b="1" dirty="0">
                <a:solidFill>
                  <a:srgbClr val="92D0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使命</a:t>
            </a:r>
            <a:endParaRPr lang="en-US" sz="3200" b="1" dirty="0">
              <a:solidFill>
                <a:srgbClr val="92D05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139B21-A333-9F45-A7D3-45BC99109852}"/>
              </a:ext>
            </a:extLst>
          </p:cNvPr>
          <p:cNvSpPr txBox="1"/>
          <p:nvPr/>
        </p:nvSpPr>
        <p:spPr>
          <a:xfrm>
            <a:off x="1022433" y="3272418"/>
            <a:ext cx="2969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Maturity</a:t>
            </a:r>
          </a:p>
          <a:p>
            <a:r>
              <a:rPr lang="zh-CN" altLang="en-US" sz="3200" b="1" dirty="0">
                <a:solidFill>
                  <a:srgbClr val="92D0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成熟</a:t>
            </a:r>
            <a:endParaRPr lang="en-US" sz="3200" b="1" dirty="0">
              <a:solidFill>
                <a:srgbClr val="92D05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5E0490-DD8C-CC45-A08D-BD0A29FC4F67}"/>
              </a:ext>
            </a:extLst>
          </p:cNvPr>
          <p:cNvSpPr txBox="1"/>
          <p:nvPr/>
        </p:nvSpPr>
        <p:spPr>
          <a:xfrm>
            <a:off x="3870062" y="2546953"/>
            <a:ext cx="4063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Multiplication </a:t>
            </a:r>
            <a:r>
              <a:rPr lang="zh-CN" altLang="en-US" sz="3200" b="1" dirty="0">
                <a:solidFill>
                  <a:srgbClr val="92D0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倍增</a:t>
            </a:r>
            <a:endParaRPr lang="en-US" sz="3200" b="1" dirty="0">
              <a:solidFill>
                <a:srgbClr val="92D05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B62F75-7AD2-6B4E-A187-B6F5D4CDAC9F}"/>
              </a:ext>
            </a:extLst>
          </p:cNvPr>
          <p:cNvSpPr txBox="1"/>
          <p:nvPr/>
        </p:nvSpPr>
        <p:spPr>
          <a:xfrm>
            <a:off x="2977310" y="6173973"/>
            <a:ext cx="261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Time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时间</a:t>
            </a:r>
            <a:endParaRPr lang="en-US" sz="36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D2EA2C-477A-7F43-AD36-1F058FA1E724}"/>
              </a:ext>
            </a:extLst>
          </p:cNvPr>
          <p:cNvSpPr txBox="1"/>
          <p:nvPr/>
        </p:nvSpPr>
        <p:spPr>
          <a:xfrm rot="16200000">
            <a:off x="-857827" y="3813748"/>
            <a:ext cx="3068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Health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健康</a:t>
            </a:r>
            <a:endParaRPr lang="en-US" sz="36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FE7C5F-1E4E-A641-9AA5-88A0FC91F0CF}"/>
              </a:ext>
            </a:extLst>
          </p:cNvPr>
          <p:cNvCxnSpPr>
            <a:cxnSpLocks/>
          </p:cNvCxnSpPr>
          <p:nvPr/>
        </p:nvCxnSpPr>
        <p:spPr>
          <a:xfrm flipV="1">
            <a:off x="2354478" y="4432506"/>
            <a:ext cx="3252227" cy="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552935C5-C784-A74B-8D8A-E728C69A1100}"/>
              </a:ext>
            </a:extLst>
          </p:cNvPr>
          <p:cNvSpPr/>
          <p:nvPr/>
        </p:nvSpPr>
        <p:spPr>
          <a:xfrm>
            <a:off x="5637585" y="4336067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3D89F2-30CD-1F44-9A30-C82145853A9A}"/>
              </a:ext>
            </a:extLst>
          </p:cNvPr>
          <p:cNvSpPr txBox="1"/>
          <p:nvPr/>
        </p:nvSpPr>
        <p:spPr>
          <a:xfrm>
            <a:off x="4645722" y="3829501"/>
            <a:ext cx="4308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+mn-lt"/>
              </a:rPr>
              <a:t>Maintenance </a:t>
            </a:r>
            <a:r>
              <a:rPr lang="zh-CN" altLang="en-US" sz="3200" b="1" dirty="0">
                <a:solidFill>
                  <a:srgbClr val="FF0000"/>
                </a:solidFill>
                <a:latin typeface="+mn-lt"/>
                <a:ea typeface="PMingLiU" panose="02020500000000000000" pitchFamily="18" charset="-120"/>
                <a:cs typeface="Kaiti TC" charset="-120"/>
              </a:rPr>
              <a:t>维持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38973A-B7B7-6241-91C1-65094E6C8E39}"/>
              </a:ext>
            </a:extLst>
          </p:cNvPr>
          <p:cNvSpPr/>
          <p:nvPr/>
        </p:nvSpPr>
        <p:spPr>
          <a:xfrm>
            <a:off x="2191230" y="4323071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25B863-9420-784B-A326-806B28F82994}"/>
              </a:ext>
            </a:extLst>
          </p:cNvPr>
          <p:cNvCxnSpPr>
            <a:cxnSpLocks/>
          </p:cNvCxnSpPr>
          <p:nvPr/>
        </p:nvCxnSpPr>
        <p:spPr>
          <a:xfrm>
            <a:off x="5827018" y="4525500"/>
            <a:ext cx="406687" cy="42487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68C4C300-9D1C-834D-8785-2BB7149C9FA0}"/>
              </a:ext>
            </a:extLst>
          </p:cNvPr>
          <p:cNvSpPr/>
          <p:nvPr/>
        </p:nvSpPr>
        <p:spPr>
          <a:xfrm>
            <a:off x="6233705" y="4950377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52EDB9-04C2-214E-A01A-CE00335388C3}"/>
              </a:ext>
            </a:extLst>
          </p:cNvPr>
          <p:cNvSpPr txBox="1"/>
          <p:nvPr/>
        </p:nvSpPr>
        <p:spPr>
          <a:xfrm>
            <a:off x="6589259" y="4341152"/>
            <a:ext cx="1886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Museum</a:t>
            </a:r>
          </a:p>
          <a:p>
            <a:r>
              <a:rPr lang="zh-CN" altLang="en-US" sz="32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博物馆</a:t>
            </a:r>
            <a:endParaRPr lang="en-US" sz="3200" b="1" dirty="0">
              <a:solidFill>
                <a:srgbClr val="FF000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4878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>
          <a:xfrm>
            <a:off x="937757" y="6144980"/>
            <a:ext cx="6977440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45279" y="2414589"/>
            <a:ext cx="2930513" cy="3570022"/>
          </a:xfrm>
          <a:prstGeom prst="straightConnector1">
            <a:avLst/>
          </a:prstGeom>
          <a:ln w="76200" cmpd="sng"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938215" y="2414589"/>
            <a:ext cx="0" cy="3730391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466140" y="2779968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842504" y="5975651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5"/>
          <p:cNvSpPr txBox="1">
            <a:spLocks/>
          </p:cNvSpPr>
          <p:nvPr/>
        </p:nvSpPr>
        <p:spPr>
          <a:xfrm>
            <a:off x="178763" y="934237"/>
            <a:ext cx="8763398" cy="5607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FF00"/>
                </a:solidFill>
              </a:rPr>
              <a:t>The Life of a Church </a:t>
            </a:r>
            <a:r>
              <a:rPr lang="en-US" sz="3600" dirty="0">
                <a:solidFill>
                  <a:srgbClr val="FFFF00"/>
                </a:solidFill>
              </a:rPr>
              <a:t>(Christian, Christian org.)</a:t>
            </a:r>
          </a:p>
          <a:p>
            <a:pPr algn="l">
              <a:spcBef>
                <a:spcPts val="0"/>
              </a:spcBef>
            </a:pP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一个教会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(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或基督徒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,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或基督教机构</a:t>
            </a:r>
            <a:r>
              <a:rPr lang="en-US" altLang="zh-CN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)</a:t>
            </a:r>
            <a:r>
              <a:rPr lang="zh-CN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的生命</a:t>
            </a:r>
            <a:endParaRPr lang="en-US" sz="3600" b="1" dirty="0">
              <a:solidFill>
                <a:srgbClr val="FFFF0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E2BBCD-6DF7-E049-B24B-73727FA8D5BE}"/>
              </a:ext>
            </a:extLst>
          </p:cNvPr>
          <p:cNvSpPr txBox="1"/>
          <p:nvPr/>
        </p:nvSpPr>
        <p:spPr>
          <a:xfrm>
            <a:off x="1421313" y="5473917"/>
            <a:ext cx="289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Mission </a:t>
            </a:r>
            <a:r>
              <a:rPr lang="zh-CN" altLang="en-US" sz="3200" b="1" dirty="0">
                <a:solidFill>
                  <a:srgbClr val="92D0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使命</a:t>
            </a:r>
            <a:endParaRPr lang="en-US" sz="3200" b="1" dirty="0">
              <a:solidFill>
                <a:srgbClr val="92D05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139B21-A333-9F45-A7D3-45BC99109852}"/>
              </a:ext>
            </a:extLst>
          </p:cNvPr>
          <p:cNvSpPr txBox="1"/>
          <p:nvPr/>
        </p:nvSpPr>
        <p:spPr>
          <a:xfrm>
            <a:off x="1022433" y="3272418"/>
            <a:ext cx="2969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Maturity</a:t>
            </a:r>
          </a:p>
          <a:p>
            <a:r>
              <a:rPr lang="zh-CN" altLang="en-US" sz="3200" b="1" dirty="0">
                <a:solidFill>
                  <a:srgbClr val="92D0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成熟</a:t>
            </a:r>
            <a:endParaRPr lang="en-US" sz="3200" b="1" dirty="0">
              <a:solidFill>
                <a:srgbClr val="92D05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5E0490-DD8C-CC45-A08D-BD0A29FC4F67}"/>
              </a:ext>
            </a:extLst>
          </p:cNvPr>
          <p:cNvSpPr txBox="1"/>
          <p:nvPr/>
        </p:nvSpPr>
        <p:spPr>
          <a:xfrm>
            <a:off x="3870062" y="2546953"/>
            <a:ext cx="4063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Multiplication </a:t>
            </a:r>
            <a:r>
              <a:rPr lang="zh-CN" altLang="en-US" sz="3200" b="1" dirty="0">
                <a:solidFill>
                  <a:srgbClr val="92D0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倍增</a:t>
            </a:r>
            <a:endParaRPr lang="en-US" sz="3200" b="1" dirty="0">
              <a:solidFill>
                <a:srgbClr val="92D05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B62F75-7AD2-6B4E-A187-B6F5D4CDAC9F}"/>
              </a:ext>
            </a:extLst>
          </p:cNvPr>
          <p:cNvSpPr txBox="1"/>
          <p:nvPr/>
        </p:nvSpPr>
        <p:spPr>
          <a:xfrm>
            <a:off x="2977310" y="6173973"/>
            <a:ext cx="261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Time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时间</a:t>
            </a:r>
            <a:endParaRPr lang="en-US" sz="36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D2EA2C-477A-7F43-AD36-1F058FA1E724}"/>
              </a:ext>
            </a:extLst>
          </p:cNvPr>
          <p:cNvSpPr txBox="1"/>
          <p:nvPr/>
        </p:nvSpPr>
        <p:spPr>
          <a:xfrm rot="16200000">
            <a:off x="-857827" y="3813748"/>
            <a:ext cx="3068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Health </a:t>
            </a:r>
            <a:r>
              <a:rPr lang="zh-CN" altLang="en-US" sz="36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健康</a:t>
            </a:r>
            <a:endParaRPr lang="en-US" sz="36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FE7C5F-1E4E-A641-9AA5-88A0FC91F0CF}"/>
              </a:ext>
            </a:extLst>
          </p:cNvPr>
          <p:cNvCxnSpPr>
            <a:cxnSpLocks/>
          </p:cNvCxnSpPr>
          <p:nvPr/>
        </p:nvCxnSpPr>
        <p:spPr>
          <a:xfrm flipV="1">
            <a:off x="2354478" y="4432506"/>
            <a:ext cx="3252227" cy="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552935C5-C784-A74B-8D8A-E728C69A1100}"/>
              </a:ext>
            </a:extLst>
          </p:cNvPr>
          <p:cNvSpPr/>
          <p:nvPr/>
        </p:nvSpPr>
        <p:spPr>
          <a:xfrm>
            <a:off x="5637585" y="4336067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3D89F2-30CD-1F44-9A30-C82145853A9A}"/>
              </a:ext>
            </a:extLst>
          </p:cNvPr>
          <p:cNvSpPr txBox="1"/>
          <p:nvPr/>
        </p:nvSpPr>
        <p:spPr>
          <a:xfrm>
            <a:off x="4645722" y="3829501"/>
            <a:ext cx="4308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+mn-lt"/>
              </a:rPr>
              <a:t>Maintenance </a:t>
            </a:r>
            <a:r>
              <a:rPr lang="zh-CN" altLang="en-US" sz="3200" b="1" dirty="0">
                <a:solidFill>
                  <a:srgbClr val="FF0000"/>
                </a:solidFill>
                <a:latin typeface="+mn-lt"/>
                <a:ea typeface="PMingLiU" panose="02020500000000000000" pitchFamily="18" charset="-120"/>
                <a:cs typeface="Kaiti TC" charset="-120"/>
              </a:rPr>
              <a:t>维持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38973A-B7B7-6241-91C1-65094E6C8E39}"/>
              </a:ext>
            </a:extLst>
          </p:cNvPr>
          <p:cNvSpPr/>
          <p:nvPr/>
        </p:nvSpPr>
        <p:spPr>
          <a:xfrm>
            <a:off x="2191230" y="4323071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25B863-9420-784B-A326-806B28F82994}"/>
              </a:ext>
            </a:extLst>
          </p:cNvPr>
          <p:cNvCxnSpPr>
            <a:cxnSpLocks/>
          </p:cNvCxnSpPr>
          <p:nvPr/>
        </p:nvCxnSpPr>
        <p:spPr>
          <a:xfrm>
            <a:off x="5827018" y="4525500"/>
            <a:ext cx="406687" cy="42487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352EDB9-04C2-214E-A01A-CE00335388C3}"/>
              </a:ext>
            </a:extLst>
          </p:cNvPr>
          <p:cNvSpPr txBox="1"/>
          <p:nvPr/>
        </p:nvSpPr>
        <p:spPr>
          <a:xfrm>
            <a:off x="6589259" y="4341152"/>
            <a:ext cx="1886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Museum</a:t>
            </a:r>
          </a:p>
          <a:p>
            <a:r>
              <a:rPr lang="zh-CN" altLang="en-US" sz="32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博物馆</a:t>
            </a:r>
            <a:endParaRPr lang="en-US" sz="3200" b="1" dirty="0">
              <a:solidFill>
                <a:srgbClr val="FF000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CA72E9-60E8-4348-B29E-E0C003E0C45C}"/>
              </a:ext>
            </a:extLst>
          </p:cNvPr>
          <p:cNvSpPr txBox="1"/>
          <p:nvPr/>
        </p:nvSpPr>
        <p:spPr>
          <a:xfrm>
            <a:off x="5134926" y="6146970"/>
            <a:ext cx="385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</a:rPr>
              <a:t>Mortuary </a:t>
            </a:r>
            <a:r>
              <a:rPr lang="zh-CN" altLang="en-US" sz="32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殡仪馆</a:t>
            </a:r>
            <a:endParaRPr lang="en-US" sz="3200" b="1" dirty="0">
              <a:solidFill>
                <a:srgbClr val="FF000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552FE50-1C93-BC45-9591-C74C29C79082}"/>
              </a:ext>
            </a:extLst>
          </p:cNvPr>
          <p:cNvCxnSpPr>
            <a:cxnSpLocks/>
          </p:cNvCxnSpPr>
          <p:nvPr/>
        </p:nvCxnSpPr>
        <p:spPr>
          <a:xfrm>
            <a:off x="6423138" y="5139810"/>
            <a:ext cx="865000" cy="905449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CA6E847-3098-8A48-8815-8E01F45F10B3}"/>
              </a:ext>
            </a:extLst>
          </p:cNvPr>
          <p:cNvSpPr/>
          <p:nvPr/>
        </p:nvSpPr>
        <p:spPr>
          <a:xfrm>
            <a:off x="7263478" y="6034013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FA0371D-AFFF-B343-A9D9-00BF8DE971AB}"/>
              </a:ext>
            </a:extLst>
          </p:cNvPr>
          <p:cNvSpPr/>
          <p:nvPr/>
        </p:nvSpPr>
        <p:spPr>
          <a:xfrm>
            <a:off x="6233705" y="4950377"/>
            <a:ext cx="221934" cy="221934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03A9E1-0CB4-5448-906B-950364F8280B}"/>
              </a:ext>
            </a:extLst>
          </p:cNvPr>
          <p:cNvCxnSpPr/>
          <p:nvPr/>
        </p:nvCxnSpPr>
        <p:spPr>
          <a:xfrm flipH="1" flipV="1">
            <a:off x="3064570" y="3655401"/>
            <a:ext cx="2635686" cy="728651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561095-51E0-2F47-86E6-BB065F48B0EF}"/>
              </a:ext>
            </a:extLst>
          </p:cNvPr>
          <p:cNvCxnSpPr/>
          <p:nvPr/>
        </p:nvCxnSpPr>
        <p:spPr>
          <a:xfrm>
            <a:off x="2380663" y="4512504"/>
            <a:ext cx="4481663" cy="1449359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FD17191-FCF8-E743-8F6B-45336315B9BB}"/>
              </a:ext>
            </a:extLst>
          </p:cNvPr>
          <p:cNvSpPr txBox="1"/>
          <p:nvPr/>
        </p:nvSpPr>
        <p:spPr>
          <a:xfrm rot="1058178">
            <a:off x="2884914" y="5189327"/>
            <a:ext cx="316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Mutation </a:t>
            </a:r>
            <a:r>
              <a:rPr lang="zh-CN" altLang="en-US" sz="32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变态</a:t>
            </a:r>
            <a:endParaRPr lang="en-US" sz="3200" b="1" dirty="0">
              <a:solidFill>
                <a:srgbClr val="FF0000"/>
              </a:solidFill>
              <a:latin typeface="PMingLiU" panose="02020500000000000000" pitchFamily="18" charset="-120"/>
              <a:ea typeface="PMingLiU" panose="02020500000000000000" pitchFamily="18" charset="-120"/>
              <a:cs typeface="Kaiti TC" charset="-12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18160A-6698-4A40-9AA8-33D3E2B07B24}"/>
              </a:ext>
            </a:extLst>
          </p:cNvPr>
          <p:cNvSpPr txBox="1"/>
          <p:nvPr/>
        </p:nvSpPr>
        <p:spPr>
          <a:xfrm rot="918463">
            <a:off x="3183894" y="3464425"/>
            <a:ext cx="2779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Mirage </a:t>
            </a:r>
            <a:r>
              <a:rPr lang="zh-CN" altLang="en-US" sz="32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Kaiti TC" charset="-120"/>
              </a:rPr>
              <a:t>幻景</a:t>
            </a:r>
            <a:r>
              <a:rPr lang="en-US" sz="32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24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2" y="914400"/>
            <a:ext cx="83820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2.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現今的應用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marL="571500" indent="-571500" algn="l">
              <a:spcBef>
                <a:spcPts val="0"/>
              </a:spcBef>
              <a:buFont typeface="Arial"/>
              <a:buChar char="•"/>
            </a:pPr>
            <a:r>
              <a:rPr lang="zh-TW" altLang="en-US" sz="3600" b="1" i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神對聖城耶路撒冷的應許最終是指向主耶穌基督和祂的福音</a:t>
            </a:r>
            <a:endParaRPr lang="en-US" altLang="zh-TW" sz="3600" b="1" i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marL="571500" indent="-571500" algn="l">
              <a:spcBef>
                <a:spcPts val="0"/>
              </a:spcBef>
              <a:buFont typeface="Arial"/>
              <a:buChar char="•"/>
            </a:pPr>
            <a:r>
              <a:rPr lang="zh-TW" altLang="en-US" sz="3600" b="1" i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我們身為神的子民有福音的優先使命</a:t>
            </a:r>
            <a:endParaRPr lang="en-US" altLang="zh-TW" sz="3600" b="1" i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marL="571500" indent="-571500" algn="l">
              <a:spcBef>
                <a:spcPts val="0"/>
              </a:spcBef>
              <a:buFont typeface="Arial"/>
              <a:buChar char="•"/>
            </a:pPr>
            <a:r>
              <a:rPr lang="zh-TW" altLang="en-US" sz="3600" b="1" i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我們被神呼召去以福音搶救靈魂</a:t>
            </a:r>
            <a:r>
              <a:rPr lang="en-US" altLang="zh-TW" sz="3600" b="1" i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TW" altLang="en-US" sz="3600" b="1" i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奪回城市</a:t>
            </a:r>
            <a:r>
              <a:rPr lang="en-US" altLang="zh-TW" sz="3600" b="1" i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TW" altLang="en-US" sz="3600" b="1" i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為主發光</a:t>
            </a:r>
            <a:endParaRPr lang="en-US" altLang="zh-TW" sz="3600" b="1" i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marL="571500" indent="-571500" algn="l">
              <a:spcBef>
                <a:spcPts val="0"/>
              </a:spcBef>
              <a:buFont typeface="Arial"/>
              <a:buChar char="•"/>
            </a:pPr>
            <a:r>
              <a:rPr lang="zh-TW" altLang="en-US" sz="3600" b="1" i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我們的一生不是為了自己個人而活</a:t>
            </a:r>
            <a:endParaRPr lang="en-US" altLang="zh-TW" sz="3600" b="1" i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marL="571500" indent="-571500" algn="l">
              <a:spcBef>
                <a:spcPts val="0"/>
              </a:spcBef>
              <a:buFont typeface="Arial"/>
              <a:buChar char="•"/>
            </a:pPr>
            <a:r>
              <a:rPr lang="zh-TW" altLang="en-US" sz="3600" b="1" i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我們身為神的子民各有恩賜和角色</a:t>
            </a:r>
            <a:endParaRPr lang="en-US" altLang="zh-TW" sz="3600" b="1" i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marL="571500" indent="-571500" algn="l">
              <a:spcBef>
                <a:spcPts val="0"/>
              </a:spcBef>
              <a:buFont typeface="Arial"/>
              <a:buChar char="•"/>
            </a:pPr>
            <a:r>
              <a:rPr lang="zh-TW" altLang="en-US" sz="3600" b="1" i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我們實行神的使命時需要勇氣和力量</a:t>
            </a:r>
            <a:endParaRPr lang="en-US" altLang="zh-TW" sz="3600" b="1" i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marL="571500" indent="-571500" algn="l">
              <a:spcBef>
                <a:spcPts val="0"/>
              </a:spcBef>
              <a:buFont typeface="Arial"/>
              <a:buChar char="•"/>
            </a:pPr>
            <a:r>
              <a:rPr lang="zh-TW" altLang="en-US" sz="3600" b="1" i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神必賜順服等候祂的子民勇氣和力量</a:t>
            </a:r>
            <a:endParaRPr lang="en-US" altLang="zh-TW" sz="3600" b="1" i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marL="571500" indent="-571500" algn="l">
              <a:spcBef>
                <a:spcPts val="0"/>
              </a:spcBef>
              <a:buFont typeface="Arial"/>
              <a:buChar char="•"/>
            </a:pPr>
            <a:endParaRPr lang="en-US" altLang="zh-TW" sz="3600" b="1" i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endParaRPr lang="zh-TW" altLang="en-US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55221463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尼希米記</a:t>
            </a:r>
            <a:r>
              <a:rPr lang="zh-CN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的回顧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ct val="0"/>
              </a:spcBef>
            </a:pPr>
            <a:r>
              <a:rPr lang="zh-TW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主題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:</a:t>
            </a:r>
          </a:p>
          <a:p>
            <a:pPr algn="l" eaLnBrk="1" hangingPunct="1">
              <a:spcBef>
                <a:spcPct val="0"/>
              </a:spcBef>
            </a:pP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在以色列背叛遠離神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被神管教亡國多年後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神再次憐憫他們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TW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透過尼希米的信心和領導能力來重建祂的</a:t>
            </a: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聖城與人</a:t>
            </a:r>
            <a:r>
              <a:rPr lang="zh-TW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民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. </a:t>
            </a:r>
          </a:p>
          <a:p>
            <a:pPr algn="l" eaLnBrk="1" hangingPunct="1">
              <a:spcBef>
                <a:spcPct val="0"/>
              </a:spcBef>
            </a:pPr>
            <a:endParaRPr lang="en-US" altLang="zh-TW" sz="3600" b="1" dirty="0">
              <a:solidFill>
                <a:srgbClr val="FFFFFF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ct val="0"/>
              </a:spcBef>
            </a:pPr>
            <a:r>
              <a:rPr lang="zh-TW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大綱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: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1.</a:t>
            </a:r>
            <a:r>
              <a:rPr lang="zh-TW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重建城牆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  2. </a:t>
            </a:r>
            <a:r>
              <a:rPr lang="zh-TW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重建人民</a:t>
            </a:r>
            <a:endParaRPr lang="en-US" altLang="zh-TW" sz="3600" b="1" dirty="0">
              <a:solidFill>
                <a:srgbClr val="FFFFFF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ct val="0"/>
              </a:spcBef>
            </a:pP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ct val="0"/>
              </a:spcBef>
            </a:pPr>
            <a:endParaRPr lang="en-US" altLang="en-US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177878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 algn="l" eaLnBrk="1" hangingPunct="1">
              <a:spcBef>
                <a:spcPts val="0"/>
              </a:spcBef>
            </a:pP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尼希米記</a:t>
            </a:r>
            <a:r>
              <a:rPr lang="zh-CN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的回顧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第一章</a:t>
            </a:r>
            <a:r>
              <a:rPr lang="en-US" altLang="zh-CN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:		</a:t>
            </a: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使命的誕生和禱告</a:t>
            </a:r>
            <a:endParaRPr lang="en-US" altLang="zh-CN" sz="3600" b="1" dirty="0">
              <a:solidFill>
                <a:srgbClr val="FFFFFF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第二章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: 		</a:t>
            </a: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重建的計劃和供應</a:t>
            </a:r>
            <a:endParaRPr lang="en-US" altLang="zh-TW" sz="3600" b="1" dirty="0">
              <a:solidFill>
                <a:srgbClr val="FFFFFF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第三章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: 		</a:t>
            </a: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重建的分工合作</a:t>
            </a:r>
            <a:endParaRPr lang="en-US" altLang="zh-CN" sz="3600" b="1" dirty="0">
              <a:solidFill>
                <a:srgbClr val="FFFFFF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第四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-</a:t>
            </a: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六章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:	</a:t>
            </a: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勝過外患</a:t>
            </a:r>
            <a:r>
              <a:rPr lang="en-US" altLang="zh-CN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克服內亂</a:t>
            </a:r>
            <a:endParaRPr lang="en-US" altLang="zh-TW" sz="3600" b="1" dirty="0">
              <a:solidFill>
                <a:srgbClr val="FFFFFF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第七章</a:t>
            </a:r>
            <a:r>
              <a:rPr lang="en-US" altLang="zh-TW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: 		</a:t>
            </a: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城牆完工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肯定屬神的身份</a:t>
            </a: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第八章</a:t>
            </a:r>
            <a:r>
              <a:rPr lang="en-US" altLang="zh-CN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:</a:t>
            </a:r>
            <a:r>
              <a:rPr lang="zh-TW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 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		</a:t>
            </a: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真理帶來的復興</a:t>
            </a:r>
            <a:endParaRPr lang="en-US" altLang="zh-TW" sz="3600" b="1" dirty="0">
              <a:solidFill>
                <a:srgbClr val="FFFFFF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第九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-</a:t>
            </a: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十章</a:t>
            </a:r>
            <a:r>
              <a:rPr lang="en-US" altLang="zh-CN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:</a:t>
            </a:r>
            <a:r>
              <a:rPr lang="en-US" altLang="zh-TW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	</a:t>
            </a:r>
            <a:r>
              <a:rPr lang="zh-CN" altLang="en-US" sz="3600" b="1" dirty="0">
                <a:solidFill>
                  <a:srgbClr val="FFFFFF"/>
                </a:solidFill>
                <a:latin typeface="新細明體"/>
                <a:ea typeface="新細明體"/>
                <a:cs typeface="新細明體"/>
              </a:rPr>
              <a:t>悔改的禱告與立約</a:t>
            </a:r>
            <a:endParaRPr lang="en-US" altLang="zh-CN" sz="3600" b="1" dirty="0">
              <a:solidFill>
                <a:srgbClr val="FFFFFF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r>
              <a:rPr lang="zh-CN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第十一</a:t>
            </a:r>
            <a:r>
              <a:rPr lang="en-US" altLang="zh-CN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-</a:t>
            </a:r>
            <a:r>
              <a:rPr lang="zh-CN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十二章</a:t>
            </a: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: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委身</a:t>
            </a:r>
            <a:r>
              <a:rPr lang="zh-CN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回住聖城</a:t>
            </a:r>
            <a:endParaRPr lang="en-US" altLang="zh-CN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63513823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 algn="l" eaLnBrk="1" hangingPunct="1">
              <a:spcBef>
                <a:spcPts val="0"/>
              </a:spcBef>
            </a:pPr>
            <a:r>
              <a:rPr lang="zh-CN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回住聖城</a:t>
            </a:r>
            <a:r>
              <a:rPr lang="en-US" altLang="zh-CN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N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更新聖城</a:t>
            </a:r>
            <a:r>
              <a:rPr lang="en-US" altLang="zh-CN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:</a:t>
            </a:r>
          </a:p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1. </a:t>
            </a:r>
            <a:r>
              <a:rPr lang="zh-TW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當時的情況 </a:t>
            </a:r>
            <a:r>
              <a:rPr lang="en-US" altLang="zh-TW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(</a:t>
            </a: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神的使命</a:t>
            </a:r>
            <a:r>
              <a:rPr lang="zh-TW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呼召他们委身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)</a:t>
            </a:r>
            <a:endParaRPr lang="zh-TW" altLang="en-US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2. </a:t>
            </a:r>
            <a:r>
              <a:rPr lang="zh-TW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現今的應用</a:t>
            </a:r>
            <a:r>
              <a:rPr lang="en-US" altLang="zh-TW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(</a:t>
            </a: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神的使命</a:t>
            </a:r>
            <a:r>
              <a:rPr lang="zh-TW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呼召我们委身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)</a:t>
            </a:r>
            <a:endParaRPr lang="zh-TW" altLang="en-US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endParaRPr lang="en-US" altLang="zh-CN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0721081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1. </a:t>
            </a:r>
            <a:r>
              <a:rPr lang="zh-TW" altLang="en-US" sz="36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當時的情況</a:t>
            </a:r>
            <a:endParaRPr lang="en-US" altLang="zh-TW" sz="3600" b="1" dirty="0">
              <a:solidFill>
                <a:srgbClr val="FFFF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>
              <a:spcBef>
                <a:spcPts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尼希米記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7:1-4</a:t>
            </a:r>
          </a:p>
          <a:p>
            <a:pPr algn="l">
              <a:spcBef>
                <a:spcPts val="0"/>
              </a:spcBef>
            </a:pP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城牆修完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我安了門扇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守門的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歌唱的和利未人都已派定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我就派我的弟兄哈拿尼和營樓的宰官哈拿尼雅管理耶路撒冷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因為哈拿尼雅是忠信的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又敬畏神過於眾人</a:t>
            </a:r>
            <a:r>
              <a:rPr lang="mr-IN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…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城是廣大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其中的民卻稀少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房屋還沒有建造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</a:t>
            </a:r>
            <a:endParaRPr lang="en-US" altLang="zh-CN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endParaRPr lang="zh-TW" altLang="en-US" sz="3600" b="1" dirty="0">
              <a:solidFill>
                <a:srgbClr val="FFFF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 eaLnBrk="1" hangingPunct="1">
              <a:spcBef>
                <a:spcPts val="0"/>
              </a:spcBef>
            </a:pPr>
            <a:endParaRPr lang="en-US" altLang="zh-CN" sz="3600" b="1" dirty="0">
              <a:solidFill>
                <a:srgbClr val="FFFF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795730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1.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當時的情況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尼希米記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11:1-2</a:t>
            </a: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 </a:t>
            </a:r>
            <a:endParaRPr lang="en-US" altLang="zh-CN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N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百姓的首領住在耶路撒冷</a:t>
            </a:r>
            <a:r>
              <a:rPr lang="en-US" altLang="zh-CN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N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其餘的百姓掣籤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每十人中使一人來住在聖城</a:t>
            </a:r>
            <a:r>
              <a:rPr lang="zh-CN" altLang="en-US" sz="3600" b="1" u="sng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耶路撒冷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那九人住在別的城邑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 </a:t>
            </a:r>
            <a:r>
              <a:rPr lang="zh-CN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凡甘心樂意住在耶路撒冷的</a:t>
            </a:r>
            <a:r>
              <a:rPr lang="en-US" altLang="zh-CN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N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百姓都為他們祝福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</a:t>
            </a:r>
          </a:p>
          <a:p>
            <a:pPr algn="l">
              <a:spcBef>
                <a:spcPts val="0"/>
              </a:spcBef>
            </a:pPr>
            <a:endParaRPr lang="en-US" altLang="zh-TW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TW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聖城需要被神的子民回住</a:t>
            </a:r>
            <a:r>
              <a:rPr lang="en-US" altLang="zh-TW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TW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建造</a:t>
            </a:r>
            <a:r>
              <a:rPr lang="en-US" altLang="zh-TW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TW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見證</a:t>
            </a:r>
            <a:r>
              <a:rPr lang="en-US" altLang="zh-TW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!</a:t>
            </a:r>
            <a:endParaRPr lang="en-US" altLang="zh-CN" sz="3600" b="1" i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TW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回住</a:t>
            </a:r>
            <a:r>
              <a:rPr lang="en-US" altLang="zh-TW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TW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建造</a:t>
            </a:r>
            <a:r>
              <a:rPr lang="en-US" altLang="zh-TW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TW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和見證是群體性的</a:t>
            </a:r>
            <a:r>
              <a:rPr lang="en-US" altLang="zh-TW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.</a:t>
            </a:r>
          </a:p>
          <a:p>
            <a:pPr algn="l">
              <a:spcBef>
                <a:spcPts val="0"/>
              </a:spcBef>
            </a:pPr>
            <a:r>
              <a:rPr lang="zh-CN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甘心樂意</a:t>
            </a:r>
            <a:r>
              <a:rPr lang="en-US" altLang="zh-CN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- </a:t>
            </a:r>
            <a:r>
              <a:rPr lang="zh-CN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激情自願的奉獻</a:t>
            </a:r>
            <a:r>
              <a:rPr lang="en-US" altLang="zh-CN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!</a:t>
            </a:r>
            <a:endParaRPr lang="en-US" altLang="zh-TW" sz="3600" b="1" i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endParaRPr lang="zh-TW" altLang="en-US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endParaRPr lang="en-US" altLang="zh-CN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98287799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1.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當時的情況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尼希米記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11:3-14</a:t>
            </a: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 </a:t>
            </a:r>
            <a:endParaRPr lang="en-US" altLang="zh-CN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mr-IN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…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本省的首領住在耶路撒冷的記在下面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: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其中有些猶大人和便雅憫人</a:t>
            </a:r>
            <a:r>
              <a:rPr lang="mr-IN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…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都是勇士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 </a:t>
            </a:r>
            <a:r>
              <a:rPr lang="mr-IN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…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還有他們弟兄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大能的勇士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共一百二十八名</a:t>
            </a:r>
            <a:r>
              <a:rPr lang="mr-IN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…</a:t>
            </a: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endParaRPr lang="en-US" altLang="zh-TW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N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有人因是勇士所以做勇敢的事</a:t>
            </a:r>
            <a:r>
              <a:rPr lang="en-US" altLang="zh-TW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N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有人因做了勇敢的事所以被稱為勇士</a:t>
            </a:r>
            <a:r>
              <a:rPr lang="en-US" altLang="zh-TW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. </a:t>
            </a:r>
            <a:r>
              <a:rPr lang="zh-TW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回住聖城需要有勇氣和力量去面對困難和敵</a:t>
            </a:r>
            <a:r>
              <a:rPr lang="zh-CN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對</a:t>
            </a:r>
            <a:r>
              <a:rPr lang="en-US" altLang="zh-TW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.</a:t>
            </a:r>
            <a:endParaRPr lang="zh-TW" altLang="en-US" sz="3600" b="1" i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endParaRPr lang="en-US" altLang="zh-CN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33570490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>
            <a:extLst>
              <a:ext uri="{FF2B5EF4-FFF2-40B4-BE49-F238E27FC236}">
                <a16:creationId xmlns:a16="http://schemas.microsoft.com/office/drawing/2014/main" id="{C6A0A0EE-DB76-1B4A-A5DC-AE8FBE72C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1. </a:t>
            </a:r>
            <a:r>
              <a:rPr lang="zh-TW" altLang="en-US" sz="3600" b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當時的情況</a:t>
            </a:r>
            <a:endParaRPr lang="en-US" altLang="zh-TW" sz="3600" b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以賽亞書 </a:t>
            </a:r>
            <a:r>
              <a:rPr lang="zh-CN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 </a:t>
            </a:r>
            <a:r>
              <a:rPr lang="en-US" altLang="zh-CN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40:29-31</a:t>
            </a:r>
          </a:p>
          <a:p>
            <a:pPr algn="l">
              <a:spcBef>
                <a:spcPts val="0"/>
              </a:spcBef>
            </a:pP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疲乏的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他賜能力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;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軟弱的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他加力量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就是少年人也要疲乏困倦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強壯的也必全然跌倒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但那等候耶和華的</a:t>
            </a:r>
            <a:r>
              <a:rPr lang="en-US" altLang="zh-CHT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u="sng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必重新得力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他們必如鷹展翅上騰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他們奔跑卻不困倦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, </a:t>
            </a:r>
            <a:r>
              <a:rPr lang="zh-CHT" altLang="en-US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行走卻不疲乏</a:t>
            </a:r>
            <a:r>
              <a:rPr lang="en-US" altLang="zh-CHT" sz="3600" b="1" dirty="0">
                <a:solidFill>
                  <a:schemeClr val="bg1"/>
                </a:solidFill>
                <a:latin typeface="新細明體"/>
                <a:ea typeface="新細明體"/>
                <a:cs typeface="新細明體"/>
              </a:rPr>
              <a:t>.</a:t>
            </a:r>
          </a:p>
          <a:p>
            <a:pPr algn="l">
              <a:spcBef>
                <a:spcPts val="0"/>
              </a:spcBef>
            </a:pPr>
            <a:endParaRPr lang="en-US" altLang="zh-CHT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  <a:p>
            <a:pPr algn="l">
              <a:spcBef>
                <a:spcPts val="0"/>
              </a:spcBef>
            </a:pPr>
            <a:r>
              <a:rPr lang="zh-TW" altLang="en-US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等侯順服神的人必經歷祂賜的能力</a:t>
            </a:r>
            <a:r>
              <a:rPr lang="en-US" altLang="zh-TW" sz="3600" b="1" i="1" dirty="0">
                <a:solidFill>
                  <a:srgbClr val="FFFF00"/>
                </a:solidFill>
                <a:latin typeface="新細明體"/>
                <a:ea typeface="新細明體"/>
                <a:cs typeface="新細明體"/>
              </a:rPr>
              <a:t>!</a:t>
            </a:r>
            <a:endParaRPr lang="en-US" altLang="zh-CHT" sz="3600" b="1" i="1" dirty="0">
              <a:solidFill>
                <a:srgbClr val="FFFF00"/>
              </a:solidFill>
              <a:latin typeface="新細明體"/>
              <a:ea typeface="新細明體"/>
              <a:cs typeface="新細明體"/>
            </a:endParaRPr>
          </a:p>
          <a:p>
            <a:pPr algn="l" eaLnBrk="1" hangingPunct="1">
              <a:spcBef>
                <a:spcPts val="0"/>
              </a:spcBef>
            </a:pPr>
            <a:endParaRPr lang="en-US" altLang="zh-CN" sz="3600" b="1" dirty="0">
              <a:solidFill>
                <a:schemeClr val="bg1"/>
              </a:solidFill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4227233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4475</TotalTime>
  <Words>1394</Words>
  <Application>Microsoft Macintosh PowerPoint</Application>
  <PresentationFormat>On-screen Show (4:3)</PresentationFormat>
  <Paragraphs>175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PMingLiU</vt:lpstr>
      <vt:lpstr>PMingLiU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hugo Cheng</dc:creator>
  <cp:lastModifiedBy>Hugo Cheng</cp:lastModifiedBy>
  <cp:revision>153</cp:revision>
  <cp:lastPrinted>2019-02-02T23:25:16Z</cp:lastPrinted>
  <dcterms:created xsi:type="dcterms:W3CDTF">2010-08-29T05:48:39Z</dcterms:created>
  <dcterms:modified xsi:type="dcterms:W3CDTF">2019-09-02T04:13:29Z</dcterms:modified>
</cp:coreProperties>
</file>