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7" r:id="rId9"/>
    <p:sldId id="271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4"/>
    <p:restoredTop sz="84154" autoAdjust="0"/>
  </p:normalViewPr>
  <p:slideViewPr>
    <p:cSldViewPr snapToGrid="0" snapToObjects="1">
      <p:cViewPr varScale="1">
        <p:scale>
          <a:sx n="71" d="100"/>
          <a:sy n="71" d="100"/>
        </p:scale>
        <p:origin x="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7BBF-0C06-DB42-A226-CB14FD2C5530}" type="datetimeFigureOut">
              <a:rPr lang="en-US" smtClean="0"/>
              <a:t>8/31/19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97F88-A756-F440-BEA3-F8AA3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1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97F88-A756-F440-BEA3-F8AA3FFDF4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2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3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0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4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1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7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1093-1107-A349-8C38-58BB451DADD4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1"/>
          <a:stretch/>
        </p:blipFill>
        <p:spPr>
          <a:xfrm>
            <a:off x="0" y="0"/>
            <a:ext cx="2152591" cy="8967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1"/>
          <a:stretch/>
        </p:blipFill>
        <p:spPr>
          <a:xfrm>
            <a:off x="2152591" y="-1"/>
            <a:ext cx="2152591" cy="8967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1"/>
          <a:stretch/>
        </p:blipFill>
        <p:spPr>
          <a:xfrm>
            <a:off x="4793809" y="20988"/>
            <a:ext cx="2152591" cy="8967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1"/>
          <a:stretch/>
        </p:blipFill>
        <p:spPr>
          <a:xfrm>
            <a:off x="6946400" y="20987"/>
            <a:ext cx="2152591" cy="896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48" y="64393"/>
            <a:ext cx="776069" cy="77606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8967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115910" y="210342"/>
            <a:ext cx="8886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我們的傳承是什麼？</a:t>
            </a:r>
            <a:r>
              <a:rPr lang="en-US" altLang="zh-TW" sz="3200" b="1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 </a:t>
            </a:r>
            <a:r>
              <a:rPr lang="en-US" altLang="zh-TW" sz="3200" b="1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j-lt"/>
                <a:ea typeface="ＭＳ 明朝"/>
                <a:cs typeface="ＭＳ 明朝"/>
              </a:rPr>
              <a:t>What is Our</a:t>
            </a:r>
            <a:r>
              <a:rPr lang="en-US" altLang="zh-TW" sz="3200" b="1" baseline="0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j-lt"/>
                <a:ea typeface="ＭＳ 明朝"/>
                <a:cs typeface="ＭＳ 明朝"/>
              </a:rPr>
              <a:t> Legacy?</a:t>
            </a:r>
            <a:endParaRPr lang="en-US" sz="3200" b="1" dirty="0">
              <a:effectLst>
                <a:glow rad="127000">
                  <a:schemeClr val="bg1">
                    <a:alpha val="75000"/>
                  </a:schemeClr>
                </a:glow>
              </a:effectLst>
              <a:latin typeface="+mj-lt"/>
              <a:ea typeface="ＭＳ 明朝"/>
              <a:cs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409618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8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2" y="35257"/>
            <a:ext cx="6968836" cy="6829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1925987"/>
            <a:ext cx="3048000" cy="304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373660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我們的</a:t>
            </a:r>
            <a:r>
              <a:rPr lang="zh-TW" altLang="en-US" sz="5400" b="1" dirty="0">
                <a:solidFill>
                  <a:srgbClr val="C00000"/>
                </a:solidFill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傳承</a:t>
            </a:r>
            <a:r>
              <a:rPr lang="zh-TW" altLang="en-US" sz="5400" b="1" dirty="0"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是什麼？</a:t>
            </a:r>
            <a:r>
              <a:rPr lang="en-US" altLang="zh-TW" sz="5400" b="1" dirty="0"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 </a:t>
            </a:r>
          </a:p>
          <a:p>
            <a:pPr algn="ctr"/>
            <a:r>
              <a:rPr lang="en-US" altLang="zh-TW" sz="5400" b="1" dirty="0"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+mj-lt"/>
                <a:ea typeface="ＭＳ 明朝"/>
                <a:cs typeface="ＭＳ 明朝"/>
              </a:rPr>
              <a:t>What is Our</a:t>
            </a:r>
            <a:r>
              <a:rPr lang="en-US" altLang="zh-TW" sz="5400" b="1" baseline="0" dirty="0"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+mj-lt"/>
                <a:ea typeface="ＭＳ 明朝"/>
                <a:cs typeface="ＭＳ 明朝"/>
              </a:rPr>
              <a:t> </a:t>
            </a:r>
            <a:r>
              <a:rPr lang="en-US" altLang="zh-TW" sz="5400" b="1" baseline="0" dirty="0">
                <a:solidFill>
                  <a:srgbClr val="C00000"/>
                </a:solidFill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+mj-lt"/>
                <a:ea typeface="ＭＳ 明朝"/>
                <a:cs typeface="ＭＳ 明朝"/>
              </a:rPr>
              <a:t>Legacy</a:t>
            </a:r>
            <a:r>
              <a:rPr lang="en-US" altLang="zh-TW" sz="5400" b="1" baseline="0" dirty="0"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+mj-lt"/>
                <a:ea typeface="ＭＳ 明朝"/>
                <a:cs typeface="ＭＳ 明朝"/>
              </a:rPr>
              <a:t>?</a:t>
            </a:r>
            <a:endParaRPr lang="en-US" sz="5400" b="1" dirty="0">
              <a:effectLst>
                <a:glow rad="241300">
                  <a:schemeClr val="bg1">
                    <a:alpha val="97000"/>
                  </a:schemeClr>
                </a:glow>
              </a:effectLst>
              <a:latin typeface="+mj-lt"/>
              <a:ea typeface="ＭＳ 明朝"/>
              <a:cs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29202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5618D-94F1-574E-BF42-B841821BF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5" t="14203" b="8116"/>
          <a:stretch/>
        </p:blipFill>
        <p:spPr>
          <a:xfrm>
            <a:off x="337930" y="1038910"/>
            <a:ext cx="8468139" cy="57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2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370" y="1004786"/>
            <a:ext cx="876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超級好的補習班</a:t>
            </a:r>
            <a:r>
              <a:rPr lang="en-US" altLang="zh-TW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?! Super Tutoring Class!?</a:t>
            </a:r>
            <a:endParaRPr lang="zh-TW" altLang="en-US" sz="3600" b="1" dirty="0">
              <a:solidFill>
                <a:srgbClr val="C00000"/>
              </a:solidFill>
              <a:latin typeface="MS PMincho" charset="-128"/>
              <a:ea typeface="MS PMincho" charset="-128"/>
              <a:cs typeface="MS PMincho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1782631"/>
            <a:ext cx="7010400" cy="46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5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0" y="1521231"/>
            <a:ext cx="2299522" cy="24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1" y="4281432"/>
            <a:ext cx="3492758" cy="2058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t="7794" r="12667" b="12079"/>
          <a:stretch/>
        </p:blipFill>
        <p:spPr>
          <a:xfrm>
            <a:off x="4142509" y="3541993"/>
            <a:ext cx="4181003" cy="3100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10" y="1674628"/>
            <a:ext cx="3829957" cy="2437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28" y="2326787"/>
            <a:ext cx="2738382" cy="19546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370" y="1004786"/>
            <a:ext cx="876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超級好的補習班</a:t>
            </a:r>
            <a:r>
              <a:rPr lang="en-US" altLang="zh-TW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?! </a:t>
            </a:r>
            <a:r>
              <a:rPr lang="en-US" altLang="zh-TW" sz="3600" b="1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Super Tutoring Class!?</a:t>
            </a:r>
            <a:endParaRPr lang="zh-TW" altLang="en-US" sz="3600" b="1" dirty="0">
              <a:solidFill>
                <a:srgbClr val="C00000"/>
              </a:solidFill>
              <a:latin typeface="MS PMincho" charset="-128"/>
              <a:ea typeface="MS PMincho" charset="-128"/>
              <a:cs typeface="MS PMinch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93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96" y="2188729"/>
            <a:ext cx="6470073" cy="3639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7359" y="443345"/>
            <a:ext cx="21197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370" y="1004786"/>
            <a:ext cx="876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超級好的補習班</a:t>
            </a:r>
            <a:r>
              <a:rPr lang="en-US" altLang="zh-TW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?! </a:t>
            </a:r>
            <a:r>
              <a:rPr lang="en-US" altLang="zh-TW" sz="3600" b="1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Super Tutoring Class!?</a:t>
            </a:r>
            <a:endParaRPr lang="zh-TW" altLang="en-US" sz="3600" b="1" dirty="0">
              <a:solidFill>
                <a:srgbClr val="C00000"/>
              </a:solidFill>
              <a:latin typeface="MS PMincho" charset="-128"/>
              <a:ea typeface="MS PMincho" charset="-128"/>
              <a:cs typeface="MS PMinch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13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96" y="2188729"/>
            <a:ext cx="6470073" cy="3639416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2226093" y="1795232"/>
            <a:ext cx="4702278" cy="442641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70" y="1004786"/>
            <a:ext cx="876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超級好的補習班</a:t>
            </a:r>
            <a:r>
              <a:rPr lang="en-US" altLang="zh-TW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?! </a:t>
            </a:r>
            <a:r>
              <a:rPr lang="en-US" altLang="zh-TW" sz="3600" b="1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Super Tutoring Class!?</a:t>
            </a:r>
            <a:endParaRPr lang="zh-TW" altLang="en-US" sz="3600" b="1" dirty="0">
              <a:solidFill>
                <a:srgbClr val="C00000"/>
              </a:solidFill>
              <a:latin typeface="MS PMincho" charset="-128"/>
              <a:ea typeface="MS PMincho" charset="-128"/>
              <a:cs typeface="MS PMinch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51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370" y="1004786"/>
            <a:ext cx="8763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路加福音 Luke 9:25 </a:t>
            </a:r>
            <a:endParaRPr lang="en-US" sz="3600" b="1" dirty="0">
              <a:latin typeface="MS PMincho" charset="-128"/>
              <a:ea typeface="MS PMincho" charset="-128"/>
              <a:cs typeface="MS PMincho" charset="-128"/>
            </a:endParaRPr>
          </a:p>
          <a:p>
            <a:r>
              <a:rPr lang="en-US" sz="3600" b="1" dirty="0">
                <a:latin typeface="MS PMincho" charset="-128"/>
                <a:ea typeface="MS PMincho" charset="-128"/>
                <a:cs typeface="MS PMincho" charset="-128"/>
              </a:rPr>
              <a:t>人若賺得全世界, </a:t>
            </a:r>
            <a:r>
              <a:rPr lang="en-US" sz="3600" b="1" u="sng" dirty="0">
                <a:solidFill>
                  <a:srgbClr val="FF0000"/>
                </a:solidFill>
                <a:latin typeface="MS PMincho" charset="-128"/>
                <a:ea typeface="MS PMincho" charset="-128"/>
                <a:cs typeface="MS PMincho" charset="-128"/>
              </a:rPr>
              <a:t>卻喪了自己, </a:t>
            </a:r>
          </a:p>
          <a:p>
            <a:r>
              <a:rPr lang="en-US" sz="3600" b="1" u="sng" dirty="0">
                <a:solidFill>
                  <a:srgbClr val="FF0000"/>
                </a:solidFill>
                <a:latin typeface="MS PMincho" charset="-128"/>
                <a:ea typeface="MS PMincho" charset="-128"/>
                <a:cs typeface="MS PMincho" charset="-128"/>
              </a:rPr>
              <a:t>賠上自己</a:t>
            </a:r>
            <a:r>
              <a:rPr lang="en-US" sz="3600" b="1" dirty="0">
                <a:latin typeface="MS PMincho" charset="-128"/>
                <a:ea typeface="MS PMincho" charset="-128"/>
                <a:cs typeface="MS PMincho" charset="-128"/>
              </a:rPr>
              <a:t>, 有什麼益處呢？</a:t>
            </a:r>
          </a:p>
          <a:p>
            <a:endParaRPr lang="en-US" sz="3600" dirty="0"/>
          </a:p>
          <a:p>
            <a:r>
              <a:rPr lang="en-US" sz="3600" dirty="0"/>
              <a:t>For what does it profit a man if he gains the whole world and </a:t>
            </a:r>
            <a:r>
              <a:rPr lang="en-US" sz="3600" u="sng" dirty="0">
                <a:solidFill>
                  <a:srgbClr val="FF0000"/>
                </a:solidFill>
              </a:rPr>
              <a:t>loses or forfeits himself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671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370" y="1004786"/>
            <a:ext cx="8763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馬太福音</a:t>
            </a:r>
            <a:r>
              <a:rPr lang="en-US" altLang="ja-JP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 5:13-16</a:t>
            </a:r>
            <a:endParaRPr lang="ja-JP" altLang="en-US" sz="3600" b="1" dirty="0">
              <a:solidFill>
                <a:srgbClr val="C00000"/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“</a:t>
            </a:r>
            <a:r>
              <a:rPr lang="ja-JP" altLang="en-US" sz="3600" b="1" u="sng" dirty="0">
                <a:solidFill>
                  <a:srgbClr val="FF0000"/>
                </a:solidFill>
                <a:latin typeface="MS PMincho" charset="-128"/>
                <a:ea typeface="MS PMincho" charset="-128"/>
                <a:cs typeface="MS PMincho" charset="-128"/>
              </a:rPr>
              <a:t>你們是世上的鹽</a:t>
            </a:r>
            <a:r>
              <a:rPr lang="en-US" altLang="ja-JP" sz="3600" b="1" dirty="0">
                <a:solidFill>
                  <a:srgbClr val="FF0000"/>
                </a:solidFill>
                <a:latin typeface="MS PMincho" charset="-128"/>
                <a:ea typeface="MS PMincho" charset="-128"/>
                <a:cs typeface="MS PMincho" charset="-128"/>
              </a:rPr>
              <a:t>. </a:t>
            </a:r>
            <a:r>
              <a:rPr lang="ja-JP" altLang="en-US" sz="3600" b="1" dirty="0">
                <a:latin typeface="MS PMincho" charset="-128"/>
                <a:ea typeface="MS PMincho" charset="-128"/>
                <a:cs typeface="MS PMincho" charset="-128"/>
              </a:rPr>
              <a:t>鹽若失了味</a:t>
            </a:r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, </a:t>
            </a:r>
            <a:r>
              <a:rPr lang="ja-JP" altLang="en-US" sz="3600" b="1" dirty="0">
                <a:latin typeface="MS PMincho" charset="-128"/>
                <a:ea typeface="MS PMincho" charset="-128"/>
                <a:cs typeface="MS PMincho" charset="-128"/>
              </a:rPr>
              <a:t>怎能叫它再鹹呢</a:t>
            </a:r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? </a:t>
            </a:r>
            <a:r>
              <a:rPr lang="ja-JP" altLang="en-US" sz="3600" b="1" dirty="0">
                <a:latin typeface="MS PMincho" charset="-128"/>
                <a:ea typeface="MS PMincho" charset="-128"/>
                <a:cs typeface="MS PMincho" charset="-128"/>
              </a:rPr>
              <a:t>以後無用</a:t>
            </a:r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, </a:t>
            </a:r>
            <a:r>
              <a:rPr lang="ja-JP" altLang="en-US" sz="3600" b="1" dirty="0">
                <a:latin typeface="MS PMincho" charset="-128"/>
                <a:ea typeface="MS PMincho" charset="-128"/>
                <a:cs typeface="MS PMincho" charset="-128"/>
              </a:rPr>
              <a:t>不過丟在外面</a:t>
            </a:r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, </a:t>
            </a:r>
            <a:r>
              <a:rPr lang="ja-JP" altLang="en-US" sz="3600" b="1" dirty="0">
                <a:latin typeface="MS PMincho" charset="-128"/>
                <a:ea typeface="MS PMincho" charset="-128"/>
                <a:cs typeface="MS PMincho" charset="-128"/>
              </a:rPr>
              <a:t>被人踐踏了</a:t>
            </a:r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. </a:t>
            </a:r>
            <a:r>
              <a:rPr lang="ja-JP" altLang="en-US" sz="3600" b="1" u="sng" dirty="0">
                <a:solidFill>
                  <a:srgbClr val="FF0000"/>
                </a:solidFill>
                <a:latin typeface="MS PMincho" charset="-128"/>
                <a:ea typeface="MS PMincho" charset="-128"/>
                <a:cs typeface="MS PMincho" charset="-128"/>
              </a:rPr>
              <a:t>你們是世上的光</a:t>
            </a:r>
            <a:r>
              <a:rPr lang="ja-JP" altLang="en-US" sz="3600" b="1" dirty="0">
                <a:latin typeface="MS PMincho" charset="-128"/>
                <a:ea typeface="MS PMincho" charset="-128"/>
                <a:cs typeface="MS PMincho" charset="-128"/>
              </a:rPr>
              <a:t>。城造在山上</a:t>
            </a:r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, </a:t>
            </a:r>
            <a:r>
              <a:rPr lang="ja-JP" altLang="en-US" sz="3600" b="1" dirty="0">
                <a:latin typeface="MS PMincho" charset="-128"/>
                <a:ea typeface="MS PMincho" charset="-128"/>
                <a:cs typeface="MS PMincho" charset="-128"/>
              </a:rPr>
              <a:t>是不能隱藏的</a:t>
            </a:r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. </a:t>
            </a:r>
            <a:r>
              <a:rPr lang="ja-JP" altLang="en-US" sz="3600" b="1" dirty="0">
                <a:latin typeface="MS PMincho" charset="-128"/>
                <a:ea typeface="MS PMincho" charset="-128"/>
                <a:cs typeface="MS PMincho" charset="-128"/>
              </a:rPr>
              <a:t>人點燈，不放在斗底下</a:t>
            </a:r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, </a:t>
            </a:r>
            <a:r>
              <a:rPr lang="ja-JP" altLang="en-US" sz="3600" b="1" dirty="0">
                <a:latin typeface="MS PMincho" charset="-128"/>
                <a:ea typeface="MS PMincho" charset="-128"/>
                <a:cs typeface="MS PMincho" charset="-128"/>
              </a:rPr>
              <a:t>是放在燈臺上</a:t>
            </a:r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, </a:t>
            </a:r>
            <a:r>
              <a:rPr lang="ja-JP" altLang="en-US" sz="3600" b="1" dirty="0">
                <a:latin typeface="MS PMincho" charset="-128"/>
                <a:ea typeface="MS PMincho" charset="-128"/>
                <a:cs typeface="MS PMincho" charset="-128"/>
              </a:rPr>
              <a:t>就照亮一家的人</a:t>
            </a:r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. </a:t>
            </a:r>
            <a:r>
              <a:rPr lang="ja-JP" altLang="en-US" sz="3600" b="1" u="sng" dirty="0">
                <a:solidFill>
                  <a:srgbClr val="FF0000"/>
                </a:solidFill>
                <a:latin typeface="MS PMincho" charset="-128"/>
                <a:ea typeface="MS PMincho" charset="-128"/>
                <a:cs typeface="MS PMincho" charset="-128"/>
              </a:rPr>
              <a:t>你們的光也當這樣照在人前</a:t>
            </a:r>
            <a:r>
              <a:rPr lang="en-US" altLang="ja-JP" sz="3600" b="1" u="sng" dirty="0">
                <a:solidFill>
                  <a:srgbClr val="FF0000"/>
                </a:solidFill>
                <a:latin typeface="MS PMincho" charset="-128"/>
                <a:ea typeface="MS PMincho" charset="-128"/>
                <a:cs typeface="MS PMincho" charset="-128"/>
              </a:rPr>
              <a:t>, </a:t>
            </a:r>
            <a:r>
              <a:rPr lang="ja-JP" altLang="en-US" sz="3600" b="1" u="sng" dirty="0">
                <a:solidFill>
                  <a:srgbClr val="FF0000"/>
                </a:solidFill>
                <a:latin typeface="MS PMincho" charset="-128"/>
                <a:ea typeface="MS PMincho" charset="-128"/>
                <a:cs typeface="MS PMincho" charset="-128"/>
              </a:rPr>
              <a:t>叫他們看見你們的好行為</a:t>
            </a:r>
            <a:r>
              <a:rPr lang="en-US" altLang="ja-JP" sz="3600" b="1" u="sng" dirty="0">
                <a:solidFill>
                  <a:srgbClr val="FF0000"/>
                </a:solidFill>
                <a:latin typeface="MS PMincho" charset="-128"/>
                <a:ea typeface="MS PMincho" charset="-128"/>
                <a:cs typeface="MS PMincho" charset="-128"/>
              </a:rPr>
              <a:t>, </a:t>
            </a:r>
            <a:r>
              <a:rPr lang="ja-JP" altLang="en-US" sz="3600" b="1" u="sng" dirty="0">
                <a:solidFill>
                  <a:srgbClr val="FF0000"/>
                </a:solidFill>
                <a:latin typeface="MS PMincho" charset="-128"/>
                <a:ea typeface="MS PMincho" charset="-128"/>
                <a:cs typeface="MS PMincho" charset="-128"/>
              </a:rPr>
              <a:t>便將榮耀歸給你們在天上的父</a:t>
            </a:r>
            <a:r>
              <a:rPr lang="ja-JP" altLang="en-US" sz="3600" b="1" dirty="0">
                <a:latin typeface="MS PMincho" charset="-128"/>
                <a:ea typeface="MS PMincho" charset="-128"/>
                <a:cs typeface="MS PMincho" charset="-128"/>
              </a:rPr>
              <a:t>。</a:t>
            </a:r>
            <a:r>
              <a:rPr lang="en-US" altLang="ja-JP" sz="3600" b="1" dirty="0">
                <a:latin typeface="MS PMincho" charset="-128"/>
                <a:ea typeface="MS PMincho" charset="-128"/>
                <a:cs typeface="MS PMincho" charset="-128"/>
              </a:rPr>
              <a:t>”</a:t>
            </a:r>
            <a:endParaRPr lang="en-US" sz="3600" b="1" dirty="0">
              <a:latin typeface="MS PMincho" charset="-128"/>
              <a:ea typeface="MS PMincho" charset="-128"/>
              <a:cs typeface="MS PMinch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91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95" y="3823854"/>
            <a:ext cx="3041816" cy="2978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452"/>
            <a:ext cx="2968337" cy="296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77" y="2175164"/>
            <a:ext cx="3951157" cy="3872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8" y="3261016"/>
            <a:ext cx="1728140" cy="1728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5855"/>
            <a:ext cx="3505578" cy="2289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370" y="1004786"/>
            <a:ext cx="876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榮神益人的傳承！</a:t>
            </a:r>
            <a:endParaRPr lang="en-US" sz="3600" b="1" dirty="0">
              <a:latin typeface="MS PMincho" charset="-128"/>
              <a:ea typeface="MS PMincho" charset="-128"/>
              <a:cs typeface="MS PMincho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82" y="1614751"/>
            <a:ext cx="3060918" cy="20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9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370" y="1004786"/>
            <a:ext cx="87637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tx2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養育孩子的重要工具</a:t>
            </a:r>
            <a:r>
              <a:rPr lang="en-US" altLang="zh-TW" sz="3600" b="1" dirty="0">
                <a:solidFill>
                  <a:schemeClr val="tx2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父母的身教与言教</a:t>
            </a:r>
            <a:r>
              <a:rPr lang="en-US" altLang="zh-TW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按年龄季节</a:t>
            </a:r>
            <a:r>
              <a:rPr lang="en-US" altLang="zh-TW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设立一个有恩典与接纳的环境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设立明确一致的范围与合理有效的结果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花时间用合适的方式与子女在一起沟通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常找机会将神的話語活化实际的教导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神的教会群体的支住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将他们以祷告交托于神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父母的婚姻優先關係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父母與主耶穌優先的關係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8234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276</Words>
  <Application>Microsoft Macintosh PowerPoint</Application>
  <PresentationFormat>On-screen Show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MS PMincho</vt:lpstr>
      <vt:lpstr>PMingLiU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Cheng</dc:creator>
  <cp:lastModifiedBy>Hugo Cheng</cp:lastModifiedBy>
  <cp:revision>72</cp:revision>
  <dcterms:created xsi:type="dcterms:W3CDTF">2017-06-03T20:53:01Z</dcterms:created>
  <dcterms:modified xsi:type="dcterms:W3CDTF">2019-09-01T03:40:36Z</dcterms:modified>
</cp:coreProperties>
</file>