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69" r:id="rId4"/>
    <p:sldId id="257" r:id="rId5"/>
    <p:sldId id="258" r:id="rId6"/>
    <p:sldId id="268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1859" autoAdjust="0"/>
  </p:normalViewPr>
  <p:slideViewPr>
    <p:cSldViewPr snapToGrid="0">
      <p:cViewPr varScale="1">
        <p:scale>
          <a:sx n="68" d="100"/>
          <a:sy n="68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E2CCD-CCA3-463E-B7D0-02E21B4122BA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CAD7-0BA1-49A7-BDDC-ACA744FC2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作基督徒的挑战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07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6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3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CAD7-0BA1-49A7-BDDC-ACA744FC26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ADE9-5D8E-43C3-9542-E8A41B10A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B78A4-827C-4D15-9BB2-32136C54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D5B4-8733-4EDD-A0C0-0E223638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C77E-7432-413D-95D8-30E74F89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23C5B-1FA6-4703-9CEA-2AEDD2E53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C78A-4B6C-420D-9EC8-DF2D342B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6F008-2A5D-45AD-B99F-00D0F4E39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6A11-CA5D-4C25-B02C-B406AE64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9ED2-DBDB-4DA1-BCFE-39A33971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9374-475E-4B52-A167-18C5D6BA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0035A-6B70-4E1F-A534-91EFB5643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C769C-F573-4F6D-8E8E-F7BF398E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68185-A2D0-41C5-B9FA-61978A78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06EB5-B23C-4CDD-ABD7-E7424EA9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38BD6-0BC0-449D-9280-0CF987AF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C9FB-E968-451B-8B0A-3AC7D9C5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069E-42C0-4BD2-94FA-A849DB4D6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99DD4-49ED-4DC1-A8F4-F3D9A780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04E7-D4C4-4CE6-8316-F9495CA0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74A-4033-4A0E-8EE1-6B86A0ED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8C20-8ACC-4811-9AF8-875159CE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CEE1-5EC3-42FC-AC71-656DDF5AE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34859-32BA-4E47-966D-71211C4F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4470-7C19-4EDD-8175-B84406D8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D5D2-1624-4D61-B823-D84B7A50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6192-AE61-48D0-9445-B988CCDC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895D2-01AE-48E4-99EB-72E51014B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6117F-1CB4-4FAF-949F-2C2544CF1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79390-8F2D-46D8-AFAD-39791BA5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0F2A-EA24-47E3-9D1E-695ACACC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364AE-7283-4525-8AE1-D4E37B1A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7CE-0640-42BB-A71A-B07F2CB6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66CB8-6733-4428-8AFB-45082D771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894C8-BAC4-47C8-8FDC-166504799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F6B7F-8F67-4C5E-A03A-BF83F1677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2EE30-45CE-49E8-A4E7-325613F73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31405-EF23-4151-9062-BE580D38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AB332-CC6E-400B-9766-7CE7B07D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2478B-DEFD-4EC6-A6AE-660752E5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29E6-782B-4616-9BEB-46E92714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EF158-DBCA-4DF2-B1B1-C515C06E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124F7-4BE0-46F2-B3FB-00FB6896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96462-9E2C-491D-963A-4240644C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402C2-FC79-4FE2-B495-7FF7065C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7EC96-F421-4437-9813-013DD12E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D4FA6-CC76-4D79-826D-D31D94A6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573C-CA4F-4F91-9EAB-809E6CEE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5389-562B-4679-86B0-DC66A8D2C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FD80B-015C-47AD-A17E-16266B248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29EF6-B17A-4210-B00C-FFBEB18E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3AADC-32E6-495E-BEAB-CF3B5A37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27CE2-75A5-4951-B828-C9586B0B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FDF7-C584-4B4B-B202-4D9E5BD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5D1A1-50BE-4550-A296-36C40428F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C9314-67A7-40BE-ABEB-5A29388A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6C327-BD40-4A83-8280-1B65DCEA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6CD9D-A599-4FAF-82F7-8D29A4A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38E4B-B636-43E6-A4D7-B9239607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A73E9-B7BC-4DE4-B712-002E619F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5B336-19DD-4B11-BCC0-4601FE0A2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6975-9E3B-438E-843C-0C25785E6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6E75-678B-4D66-AB4E-92798508CC0E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E6BB-9A56-4A0A-B28C-96929DC8A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EBDC5-EB14-4E00-8D21-CFC8A118A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2627-190C-459A-8AED-CF6B36E9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3D9E-1DFD-404A-85F2-59F9F2788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b="1" dirty="0">
                <a:latin typeface="+mn-ea"/>
                <a:ea typeface="+mn-ea"/>
              </a:rPr>
              <a:t>都是有钱惹得祸？</a:t>
            </a:r>
            <a:endParaRPr lang="en-US" b="1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6CB28-DBC0-4568-8C6B-124715F61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zh-CN" altLang="en-US" sz="2000" b="1"/>
              <a:t>雅各书</a:t>
            </a:r>
            <a:r>
              <a:rPr lang="en-US" altLang="zh-CN" sz="2000" b="1"/>
              <a:t>5</a:t>
            </a:r>
            <a:r>
              <a:rPr lang="zh-CN" altLang="en-US" sz="2000" b="1"/>
              <a:t>：</a:t>
            </a:r>
            <a:r>
              <a:rPr lang="en-US" altLang="zh-CN" sz="2000" b="1"/>
              <a:t>1</a:t>
            </a:r>
            <a:r>
              <a:rPr lang="zh-CN" altLang="en-US" sz="2000" b="1"/>
              <a:t>～</a:t>
            </a:r>
            <a:r>
              <a:rPr lang="en-US" altLang="zh-CN" sz="2000" b="1"/>
              <a:t>6</a:t>
            </a:r>
            <a:endParaRPr lang="en-US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632D0-C167-41F6-B1B3-8F0C244D0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7" b="2369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7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4317-98CF-4766-9A98-C9F7E9B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392" cy="824697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对待工人（当工人不再是弟兄）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F1B6-2F2C-4B99-88D8-5B0F00BA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755"/>
            <a:ext cx="10515600" cy="4824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/>
              <a:t>“</a:t>
            </a:r>
            <a:r>
              <a:rPr lang="en-US" altLang="zh-CN" sz="2200" b="1" dirty="0"/>
              <a:t>4a. </a:t>
            </a:r>
            <a:r>
              <a:rPr lang="zh-CN" altLang="en-US" sz="2200" b="1" dirty="0"/>
              <a:t>工人给你们收割庄稼，你们亏欠他们的工钱。”</a:t>
            </a:r>
            <a:endParaRPr lang="en-US" altLang="zh-CN" sz="2200" b="1" dirty="0"/>
          </a:p>
          <a:p>
            <a:r>
              <a:rPr lang="zh-CN" altLang="en-US" sz="3600" b="1" dirty="0"/>
              <a:t>富有使人更加贪婪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私欲却让人不择手段：罪让人产生腐败</a:t>
            </a:r>
            <a:endParaRPr lang="en-US" altLang="zh-CN" sz="3200" b="1" dirty="0"/>
          </a:p>
          <a:p>
            <a:r>
              <a:rPr lang="zh-CN" altLang="en-US" sz="3600" b="1" dirty="0"/>
              <a:t>为谋取私利而亏欠他人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本应成为平等的关系：罪让人眼光扭曲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亏欠工价成为理所应当：人不为己，天诛地灭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B43B-EBF2-4BCC-8AB0-E80099E40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130" y="363538"/>
            <a:ext cx="2886562" cy="299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1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4FE6-59AC-41A1-A197-5EB76701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77135" cy="846730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对待工人（当工人不再是弟兄）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5F50-3F44-42C8-860B-810F8129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888"/>
            <a:ext cx="10515600" cy="535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“</a:t>
            </a:r>
            <a:r>
              <a:rPr lang="en-US" altLang="zh-CN" sz="2200" b="1" dirty="0"/>
              <a:t>4b. </a:t>
            </a:r>
            <a:r>
              <a:rPr lang="zh-CN" altLang="en-US" sz="2200" b="1" dirty="0"/>
              <a:t>这工钱有声音呼叫。并且那收割之人的冤声，已经入了万军之主的耳了。”</a:t>
            </a:r>
          </a:p>
          <a:p>
            <a:r>
              <a:rPr lang="zh-CN" altLang="en-US" sz="3600" b="1" dirty="0"/>
              <a:t>对着人良心和灵魂的呼叫</a:t>
            </a:r>
            <a:endParaRPr lang="en-US" altLang="zh-CN" sz="3600" b="1" dirty="0"/>
          </a:p>
          <a:p>
            <a:r>
              <a:rPr lang="zh-CN" altLang="en-US" sz="3600" b="1" dirty="0"/>
              <a:t>对着人没有神怜悯之心的控诉</a:t>
            </a:r>
            <a:endParaRPr lang="en-US" altLang="zh-CN" sz="3600" b="1" dirty="0"/>
          </a:p>
          <a:p>
            <a:r>
              <a:rPr lang="zh-CN" altLang="en-US" sz="3600" b="1" dirty="0"/>
              <a:t>公平公义的主有绝对的主权</a:t>
            </a:r>
            <a:endParaRPr lang="en-US" altLang="zh-CN" sz="3600" b="1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4EB4E2F-ED5E-4A0E-9A8E-C8FF1D917E19}"/>
              </a:ext>
            </a:extLst>
          </p:cNvPr>
          <p:cNvSpPr/>
          <p:nvPr/>
        </p:nvSpPr>
        <p:spPr>
          <a:xfrm>
            <a:off x="6613916" y="826789"/>
            <a:ext cx="4322618" cy="174567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6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“神却对他说，无知的人哪，今夜必要你的灵魂。你所预备的，要归谁呢？</a:t>
            </a: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路</a:t>
            </a:r>
            <a:r>
              <a:rPr lang="en-US" altLang="zh-CN" sz="2800" b="1" dirty="0">
                <a:solidFill>
                  <a:srgbClr val="FF0000"/>
                </a:solidFill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20)</a:t>
            </a:r>
            <a:r>
              <a:rPr lang="zh-CN" altLang="en-US" sz="2800" b="1" dirty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55D821CD-86FF-4687-B2A4-67AF868CC0B8}"/>
              </a:ext>
            </a:extLst>
          </p:cNvPr>
          <p:cNvSpPr/>
          <p:nvPr/>
        </p:nvSpPr>
        <p:spPr>
          <a:xfrm>
            <a:off x="6790765" y="2581834"/>
            <a:ext cx="4455866" cy="123712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我们是泥，你是窑匠。我们都是你手的工作。</a:t>
            </a:r>
            <a:r>
              <a:rPr lang="en-US" altLang="zh-CN" sz="2800" b="1" dirty="0">
                <a:solidFill>
                  <a:srgbClr val="FF0000"/>
                </a:solidFill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</a:rPr>
              <a:t>赛</a:t>
            </a:r>
            <a:r>
              <a:rPr lang="en-US" altLang="zh-CN" sz="2800" b="1" dirty="0">
                <a:solidFill>
                  <a:srgbClr val="FF0000"/>
                </a:solidFill>
              </a:rPr>
              <a:t>64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8)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3324-226A-41F1-9675-EAD2FE79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458" cy="879781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对待享乐（当享乐不再有安息）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72187-1B7F-4FBB-97E5-15F615DA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288"/>
            <a:ext cx="10515600" cy="501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“</a:t>
            </a:r>
            <a:r>
              <a:rPr lang="en-US" altLang="zh-CN" sz="2200" b="1" dirty="0"/>
              <a:t>5a. </a:t>
            </a:r>
            <a:r>
              <a:rPr lang="zh-CN" altLang="en-US" sz="2200" b="1" dirty="0"/>
              <a:t>你们在世上享美福，好宴乐，”</a:t>
            </a:r>
            <a:endParaRPr lang="en-US" sz="2200" b="1" dirty="0"/>
          </a:p>
          <a:p>
            <a:r>
              <a:rPr lang="zh-CN" altLang="en-US" sz="3600" b="1" dirty="0"/>
              <a:t>人的眼光要往哪里看：世上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人生苦短， 及时行乐？</a:t>
            </a:r>
            <a:endParaRPr lang="en-US" altLang="zh-CN" sz="3200" b="1" dirty="0"/>
          </a:p>
          <a:p>
            <a:r>
              <a:rPr lang="zh-CN" altLang="en-US" sz="3600" b="1" dirty="0"/>
              <a:t>享美福，好宴乐：人们所羡慕的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放不下肉体上的安逸、奢华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追求美名的颂扬</a:t>
            </a:r>
            <a:endParaRPr lang="en-US" altLang="zh-CN" sz="3200" b="1" dirty="0"/>
          </a:p>
          <a:p>
            <a:r>
              <a:rPr lang="zh-CN" altLang="en-US" sz="3200" b="1" dirty="0"/>
              <a:t>享受地上的生活，但里面全然没有安全感</a:t>
            </a:r>
            <a:endParaRPr lang="en-US" altLang="zh-CN" sz="3600" b="1" dirty="0"/>
          </a:p>
          <a:p>
            <a:pPr lvl="1"/>
            <a:endParaRPr lang="en-US" altLang="zh-CN" dirty="0"/>
          </a:p>
        </p:txBody>
      </p:sp>
      <p:pic>
        <p:nvPicPr>
          <p:cNvPr id="1026" name="Picture 2" descr="Image result for å¯æçå°å¹´å®">
            <a:extLst>
              <a:ext uri="{FF2B5EF4-FFF2-40B4-BE49-F238E27FC236}">
                <a16:creationId xmlns:a16="http://schemas.microsoft.com/office/drawing/2014/main" id="{3B027301-B8C0-435C-86B2-EB43C198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90" y="1559859"/>
            <a:ext cx="3237183" cy="26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5BCE-322C-42F7-927C-CFC3DA10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4594" cy="857747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对待享乐（当享乐不再有安息） 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8CA3-7F93-42AB-B760-87898738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923"/>
            <a:ext cx="10515600" cy="492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“</a:t>
            </a:r>
            <a:r>
              <a:rPr lang="en-US" altLang="zh-CN" sz="2200" b="1" dirty="0"/>
              <a:t>5b. </a:t>
            </a:r>
            <a:r>
              <a:rPr lang="zh-CN" altLang="en-US" sz="2200" b="1" dirty="0"/>
              <a:t>当宰杀的日子竟娇养你们的心”</a:t>
            </a:r>
            <a:endParaRPr lang="en-US" sz="2200" b="1" dirty="0"/>
          </a:p>
          <a:p>
            <a:r>
              <a:rPr lang="zh-CN" altLang="en-US" sz="3600" b="1" dirty="0"/>
              <a:t>何为“当宰杀的日子”？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对恶人审判的日子：</a:t>
            </a:r>
            <a:endParaRPr lang="en-US" altLang="zh-CN" sz="3200" b="1" dirty="0"/>
          </a:p>
          <a:p>
            <a:r>
              <a:rPr lang="zh-CN" altLang="en-US" sz="3600" b="1" dirty="0"/>
              <a:t>我们的心如何被娇养？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放纵私欲，毫无节制，被养肥（</a:t>
            </a:r>
            <a:r>
              <a:rPr lang="en-US" altLang="zh-CN" sz="3200" b="1" dirty="0"/>
              <a:t>Fatten</a:t>
            </a:r>
            <a:r>
              <a:rPr lang="zh-CN" altLang="en-US" sz="3200" b="1" dirty="0"/>
              <a:t>）等待被杀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在末日审判中加增了定罪的筹码</a:t>
            </a:r>
            <a:endParaRPr lang="en-US" altLang="zh-CN" sz="3200" b="1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1347C6B0-8DF7-4D4D-A716-54CF8506815E}"/>
              </a:ext>
            </a:extLst>
          </p:cNvPr>
          <p:cNvSpPr/>
          <p:nvPr/>
        </p:nvSpPr>
        <p:spPr>
          <a:xfrm>
            <a:off x="6442363" y="1722448"/>
            <a:ext cx="4821381" cy="133003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7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求你将他们拉出来，好像将宰的羊，叫他们等候杀戮的日子（耶</a:t>
            </a:r>
            <a:r>
              <a:rPr lang="en-US" altLang="zh-CN" sz="2800" b="1" dirty="0">
                <a:solidFill>
                  <a:srgbClr val="FF0000"/>
                </a:solidFill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ç´¢å¤çè¢«ç">
            <a:extLst>
              <a:ext uri="{FF2B5EF4-FFF2-40B4-BE49-F238E27FC236}">
                <a16:creationId xmlns:a16="http://schemas.microsoft.com/office/drawing/2014/main" id="{43C5820C-DC75-46C2-8F10-760D0159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31" y="3901277"/>
            <a:ext cx="3302322" cy="24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D1A0-C96F-41E6-9DB5-28DB0867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3" y="210382"/>
            <a:ext cx="11535507" cy="890798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对待义人（当义不再成为追求）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B476-5E1A-4D25-8A84-B13176342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138"/>
            <a:ext cx="10515600" cy="541083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200" b="1" dirty="0"/>
              <a:t>“</a:t>
            </a:r>
            <a:r>
              <a:rPr lang="en-US" altLang="zh-CN" sz="2200" b="1" dirty="0"/>
              <a:t>6. </a:t>
            </a:r>
            <a:r>
              <a:rPr lang="zh-CN" altLang="en-US" sz="2200" b="1" dirty="0"/>
              <a:t>你们定了义人的罪，把他杀害，他也不抵挡你们。”</a:t>
            </a:r>
            <a:endParaRPr lang="en-US" sz="2200" b="1" dirty="0"/>
          </a:p>
          <a:p>
            <a:r>
              <a:rPr lang="zh-CN" altLang="en-US" sz="3600" b="1" dirty="0"/>
              <a:t>神借着义人让我们悔改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这里的义人指着主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圣灵提醒我们要悔改</a:t>
            </a:r>
            <a:endParaRPr lang="en-US" altLang="zh-CN" sz="3200" b="1" dirty="0"/>
          </a:p>
          <a:p>
            <a:r>
              <a:rPr lang="zh-CN" altLang="en-US" sz="3600" b="1" dirty="0"/>
              <a:t>我们的拒绝就是“杀害”他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我们拒绝和不顺服，或听了不从</a:t>
            </a:r>
            <a:endParaRPr lang="en-US" altLang="zh-CN" sz="3200" b="1" dirty="0"/>
          </a:p>
          <a:p>
            <a:r>
              <a:rPr lang="zh-CN" altLang="en-US" sz="3600" b="1" dirty="0"/>
              <a:t>无论今天是否得到报应，末日都将受到审判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“不抵挡”： 不是不能，乃是神的任凭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22651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F9AC-04B6-4DB3-AD40-F195AE9C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对基督徒的教训：都是有钱财惹得祸？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5E6B-CCBF-4039-B899-CDEA3415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8574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基督徒要用神的眼光看待财富</a:t>
            </a:r>
            <a:endParaRPr lang="en-US" altLang="zh-CN" sz="3600" b="1" dirty="0"/>
          </a:p>
          <a:p>
            <a:r>
              <a:rPr lang="zh-CN" altLang="en-US" sz="3600" b="1" dirty="0"/>
              <a:t>基督徒如何对待别人的劳动</a:t>
            </a:r>
            <a:endParaRPr lang="en-US" altLang="zh-CN" sz="3600" b="1" dirty="0"/>
          </a:p>
          <a:p>
            <a:r>
              <a:rPr lang="zh-CN" altLang="en-US" sz="3600" b="1" dirty="0"/>
              <a:t>基督徒要对付自己的情欲</a:t>
            </a:r>
            <a:endParaRPr lang="en-US" altLang="zh-CN" sz="3600" b="1" dirty="0"/>
          </a:p>
          <a:p>
            <a:r>
              <a:rPr lang="zh-CN" altLang="en-US" sz="3600" b="1" dirty="0"/>
              <a:t>基督徒当思想和看重“义人”的警告</a:t>
            </a:r>
            <a:endParaRPr lang="en-US" altLang="zh-CN" sz="3600" b="1" dirty="0"/>
          </a:p>
          <a:p>
            <a:r>
              <a:rPr lang="zh-CN" altLang="en-US" sz="3600" b="1" dirty="0"/>
              <a:t>基督徒要作忠心又良善的好管家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对于基督徒，我们是金钱的管家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基督徒需要好好认识主</a:t>
            </a:r>
            <a:endParaRPr lang="en-US" altLang="zh-CN" sz="2800" b="1" dirty="0"/>
          </a:p>
          <a:p>
            <a:pPr lvl="1"/>
            <a:r>
              <a:rPr lang="zh-CN" altLang="en-US" sz="2800" b="1" dirty="0"/>
              <a:t>靠着主胜过金钱的诱惑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EB359-5C01-48AC-BCB4-B7AA1569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964" y="1117022"/>
            <a:ext cx="2133600" cy="110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CA4AC-BC97-4490-8BC1-E63ECE215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821" y="3925701"/>
            <a:ext cx="2976254" cy="2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9E6CB8-74A3-42CA-8114-8BA7CF3717A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991BFE-2E28-42F0-ABB2-4AA49562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C0EE58-03C5-4F12-B506-4A7BE7B39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0" y="-1"/>
            <a:ext cx="5516880" cy="5133703"/>
          </a:xfrm>
        </p:spPr>
        <p:txBody>
          <a:bodyPr anchor="t">
            <a:normAutofit/>
          </a:bodyPr>
          <a:lstStyle/>
          <a:p>
            <a:r>
              <a:rPr lang="zh-CN" altLang="en-US" b="1" dirty="0"/>
              <a:t>看门人中乐透一夜暴富</a:t>
            </a:r>
            <a:r>
              <a:rPr lang="en-US" b="1" dirty="0"/>
              <a:t> 6</a:t>
            </a:r>
            <a:r>
              <a:rPr lang="zh-CN" altLang="en-US" b="1" dirty="0"/>
              <a:t>年后黯淡告别人世</a:t>
            </a:r>
            <a:endParaRPr lang="en-US" altLang="zh-CN" b="1" dirty="0"/>
          </a:p>
          <a:p>
            <a:pPr lvl="1"/>
            <a:r>
              <a:rPr lang="zh-CN" altLang="en-US" dirty="0"/>
              <a:t>里奇</a:t>
            </a:r>
            <a:r>
              <a:rPr lang="en-US" dirty="0"/>
              <a:t>2008</a:t>
            </a:r>
            <a:r>
              <a:rPr lang="zh-CN" altLang="en-US" dirty="0"/>
              <a:t>年</a:t>
            </a:r>
            <a:r>
              <a:rPr lang="en-US" dirty="0"/>
              <a:t>5</a:t>
            </a:r>
            <a:r>
              <a:rPr lang="zh-CN" altLang="en-US" dirty="0"/>
              <a:t>月他凭藉</a:t>
            </a:r>
            <a:r>
              <a:rPr lang="en-US" dirty="0"/>
              <a:t>10</a:t>
            </a:r>
            <a:r>
              <a:rPr lang="zh-CN" altLang="en-US" dirty="0"/>
              <a:t>美元的彩票，一举囊获</a:t>
            </a:r>
            <a:r>
              <a:rPr lang="en-US" dirty="0"/>
              <a:t>500</a:t>
            </a:r>
            <a:r>
              <a:rPr lang="zh-CN" altLang="en-US" dirty="0"/>
              <a:t>万美元大奖。</a:t>
            </a:r>
            <a:endParaRPr lang="en-US" altLang="zh-CN" dirty="0"/>
          </a:p>
          <a:p>
            <a:r>
              <a:rPr lang="zh-CN" altLang="en-US" b="1" dirty="0"/>
              <a:t>世界上那些彩票中巨奖的人最后都怎样了？</a:t>
            </a:r>
          </a:p>
          <a:p>
            <a:pPr lvl="1"/>
            <a:r>
              <a:rPr lang="zh-CN" altLang="en-US" dirty="0"/>
              <a:t>挥霍、吸毒、被骗、家散、暴毙</a:t>
            </a:r>
            <a:endParaRPr lang="en-US" altLang="zh-CN" dirty="0"/>
          </a:p>
          <a:p>
            <a:pPr lvl="1"/>
            <a:r>
              <a:rPr lang="en-US" altLang="zh-CN" dirty="0"/>
              <a:t>1/3</a:t>
            </a:r>
            <a:r>
              <a:rPr lang="zh-CN" altLang="en-US" dirty="0"/>
              <a:t>中奖的人</a:t>
            </a:r>
            <a:r>
              <a:rPr lang="en-US" altLang="zh-CN" dirty="0"/>
              <a:t>3</a:t>
            </a:r>
            <a:r>
              <a:rPr lang="zh-CN" altLang="en-US" dirty="0"/>
              <a:t>～</a:t>
            </a:r>
            <a:r>
              <a:rPr lang="en-US" altLang="zh-CN" dirty="0"/>
              <a:t>5</a:t>
            </a:r>
            <a:r>
              <a:rPr lang="zh-CN" altLang="en-US" dirty="0"/>
              <a:t>年内宣布破产</a:t>
            </a:r>
            <a:endParaRPr lang="en-US" altLang="zh-CN" dirty="0"/>
          </a:p>
          <a:p>
            <a:pPr lvl="1"/>
            <a:r>
              <a:rPr lang="en-US" altLang="zh-CN" dirty="0"/>
              <a:t>2/3</a:t>
            </a:r>
            <a:r>
              <a:rPr lang="zh-CN" altLang="en-US" dirty="0"/>
              <a:t>以上的人巴不得当初没有中奖</a:t>
            </a:r>
            <a:endParaRPr lang="en-US" altLang="zh-CN" dirty="0"/>
          </a:p>
          <a:p>
            <a:r>
              <a:rPr lang="zh-CN" altLang="en-US" dirty="0"/>
              <a:t>挡不住一夜暴富的想法</a:t>
            </a:r>
            <a:endParaRPr lang="en-US" altLang="zh-CN" dirty="0"/>
          </a:p>
          <a:p>
            <a:pPr lvl="1"/>
            <a:r>
              <a:rPr lang="en-US" altLang="zh-CN" dirty="0"/>
              <a:t>I have been rich; I have been poor. Believe me, 	 is better!</a:t>
            </a:r>
          </a:p>
          <a:p>
            <a:pPr lvl="1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58DBF-22B8-4D3D-B9F9-0E7CD30ADE21}"/>
              </a:ext>
            </a:extLst>
          </p:cNvPr>
          <p:cNvSpPr/>
          <p:nvPr/>
        </p:nvSpPr>
        <p:spPr>
          <a:xfrm>
            <a:off x="8942293" y="4519749"/>
            <a:ext cx="605119" cy="3265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Rich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E1A59-82FF-4539-BC24-CCAA918C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5" y="499730"/>
            <a:ext cx="10515600" cy="6049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/>
              <a:t>基督徒的挑战</a:t>
            </a:r>
            <a:endParaRPr lang="en-US" sz="3600" b="1" dirty="0"/>
          </a:p>
          <a:p>
            <a:pPr marL="0" indent="0">
              <a:buNone/>
            </a:pPr>
            <a:endParaRPr lang="en-US" altLang="zh-CN" sz="3600" b="1" dirty="0"/>
          </a:p>
          <a:p>
            <a:r>
              <a:rPr lang="zh-CN" altLang="en-US" sz="3600" b="1" dirty="0"/>
              <a:t>生命出了问题（雅</a:t>
            </a:r>
            <a:r>
              <a:rPr lang="en-US" altLang="zh-CN" sz="3600" b="1" dirty="0"/>
              <a:t>4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～</a:t>
            </a:r>
            <a:r>
              <a:rPr lang="en-US" altLang="zh-CN" sz="3600" b="1" dirty="0"/>
              <a:t>12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表现：人的欲望得不到满足而争战斗殴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医治：谦卑、顺服、亲近神，就会看到神的恩典</a:t>
            </a:r>
            <a:endParaRPr lang="en-US" altLang="zh-CN" sz="3200" b="1" dirty="0"/>
          </a:p>
          <a:p>
            <a:r>
              <a:rPr lang="zh-CN" altLang="en-US" sz="3600" b="1" dirty="0"/>
              <a:t>计划出了问题（雅</a:t>
            </a:r>
            <a:r>
              <a:rPr lang="en-US" altLang="zh-CN" sz="3600" b="1" dirty="0"/>
              <a:t>4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13</a:t>
            </a:r>
            <a:r>
              <a:rPr lang="zh-CN" altLang="en-US" sz="3600" b="1" dirty="0"/>
              <a:t>～</a:t>
            </a:r>
            <a:r>
              <a:rPr lang="en-US" altLang="zh-CN" sz="3600" b="1" dirty="0"/>
              <a:t>17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表现：人以自我为中心的计划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医治：交出主权，顺服神的计划</a:t>
            </a:r>
            <a:endParaRPr lang="en-US" altLang="zh-CN" sz="3200" b="1" dirty="0"/>
          </a:p>
          <a:p>
            <a:r>
              <a:rPr lang="zh-CN" altLang="en-US" sz="3600" b="1" dirty="0"/>
              <a:t>建立基督徒的金钱观（雅</a:t>
            </a:r>
            <a:r>
              <a:rPr lang="en-US" altLang="zh-CN" sz="3600" b="1" dirty="0"/>
              <a:t>5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～</a:t>
            </a:r>
            <a:r>
              <a:rPr lang="en-US" altLang="zh-CN" sz="3600" b="1" dirty="0"/>
              <a:t>6</a:t>
            </a:r>
            <a:r>
              <a:rPr lang="zh-CN" altLang="en-US" sz="3600" b="1" dirty="0"/>
              <a:t>）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35342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57C6-653B-4512-95C6-2C4E6FBC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经文（雅</a:t>
            </a:r>
            <a:r>
              <a:rPr lang="en-US" altLang="zh-CN" b="1" dirty="0">
                <a:latin typeface="+mn-ea"/>
                <a:ea typeface="+mn-ea"/>
              </a:rPr>
              <a:t>5</a:t>
            </a:r>
            <a:r>
              <a:rPr lang="zh-CN" altLang="en-US" b="1" dirty="0">
                <a:latin typeface="+mn-ea"/>
                <a:ea typeface="+mn-ea"/>
              </a:rPr>
              <a:t>：</a:t>
            </a:r>
            <a:r>
              <a:rPr lang="en-US" altLang="zh-CN" b="1" dirty="0">
                <a:latin typeface="+mn-ea"/>
                <a:ea typeface="+mn-ea"/>
              </a:rPr>
              <a:t>1</a:t>
            </a:r>
            <a:r>
              <a:rPr lang="zh-CN" altLang="en-US" b="1" dirty="0">
                <a:latin typeface="+mn-ea"/>
                <a:ea typeface="+mn-ea"/>
              </a:rPr>
              <a:t>～</a:t>
            </a:r>
            <a:r>
              <a:rPr lang="en-US" altLang="zh-CN" b="1" dirty="0">
                <a:latin typeface="+mn-ea"/>
                <a:ea typeface="+mn-ea"/>
              </a:rPr>
              <a:t>6</a:t>
            </a:r>
            <a:r>
              <a:rPr lang="zh-CN" altLang="en-US" b="1" dirty="0">
                <a:latin typeface="+mn-ea"/>
                <a:ea typeface="+mn-ea"/>
              </a:rPr>
              <a:t>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EC42-7A6C-495F-A8EF-2FD30489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1. </a:t>
            </a:r>
            <a:r>
              <a:rPr lang="zh-CN" altLang="en-US" sz="3600" b="1" dirty="0"/>
              <a:t>吓，你们这些富足人哪，应当哭泣，号啕，因为将有苦难临到你们身上。</a:t>
            </a:r>
            <a:r>
              <a:rPr lang="en-US" altLang="zh-CN" sz="3600" b="1" dirty="0"/>
              <a:t>2.</a:t>
            </a:r>
            <a:r>
              <a:rPr lang="zh-CN" altLang="en-US" sz="3600" b="1" dirty="0"/>
              <a:t> 你们的财物坏了，衣服也被虫子咬了。</a:t>
            </a:r>
            <a:r>
              <a:rPr lang="en-US" altLang="zh-CN" sz="3600" b="1" dirty="0"/>
              <a:t>3.</a:t>
            </a:r>
            <a:r>
              <a:rPr lang="zh-CN" altLang="en-US" sz="3600" b="1" dirty="0"/>
              <a:t> 你们的金银都长了锈。那锈要证明你们的不是，又要吃你们的肉，如同火烧。你们在这末世，只知积攒钱财。 </a:t>
            </a:r>
            <a:r>
              <a:rPr lang="en-US" altLang="zh-CN" sz="3600" b="1" dirty="0"/>
              <a:t>4.</a:t>
            </a:r>
            <a:r>
              <a:rPr lang="zh-CN" altLang="en-US" sz="3600" b="1" dirty="0"/>
              <a:t>工人给你们收割庄稼，你们亏欠他们的工钱。这工钱有声音呼叫。并且那收割之人的冤声，已经入了万军之主的耳了。</a:t>
            </a:r>
            <a:r>
              <a:rPr lang="en-US" altLang="zh-CN" sz="3600" b="1" dirty="0"/>
              <a:t>5.</a:t>
            </a:r>
            <a:r>
              <a:rPr lang="zh-CN" altLang="en-US" sz="3600" b="1" dirty="0"/>
              <a:t> 你们在世上享美福，好宴乐，当宰杀的日子竟娇养你们的心。</a:t>
            </a:r>
            <a:r>
              <a:rPr lang="en-US" altLang="zh-CN" sz="3600" b="1" dirty="0"/>
              <a:t>6.</a:t>
            </a:r>
            <a:r>
              <a:rPr lang="zh-CN" altLang="en-US" sz="3600" b="1" dirty="0"/>
              <a:t> 你们定了义人的罪，把他杀害，他也不抵挡你们。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3441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2940-119D-45EA-BD31-397472DF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讲道大纲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9584-4DDD-4D09-AC52-2EB4A4A0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/>
          <a:lstStyle/>
          <a:p>
            <a:r>
              <a:rPr lang="zh-CN" altLang="en-US" sz="3600" b="1" dirty="0"/>
              <a:t>对待财富：当财富不再是祝福（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～</a:t>
            </a:r>
            <a:r>
              <a:rPr lang="en-US" altLang="zh-CN" sz="3600" b="1" dirty="0"/>
              <a:t>3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zh-CN" altLang="en-US" sz="3600" b="1" dirty="0"/>
              <a:t>对待工人：当工人不再是弟兄（</a:t>
            </a:r>
            <a:r>
              <a:rPr lang="en-US" altLang="zh-CN" sz="3600" b="1" dirty="0"/>
              <a:t>4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zh-CN" altLang="en-US" sz="3600" b="1" dirty="0"/>
              <a:t>对待享乐：当享乐不再有安息（</a:t>
            </a:r>
            <a:r>
              <a:rPr lang="en-US" altLang="zh-CN" sz="3600" b="1" dirty="0"/>
              <a:t>5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zh-CN" altLang="en-US" sz="3600" b="1" dirty="0"/>
              <a:t>对待义人：当义不再成为追求（</a:t>
            </a:r>
            <a:r>
              <a:rPr lang="en-US" altLang="zh-CN" sz="3600" b="1" dirty="0"/>
              <a:t>6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zh-CN" altLang="en-US" sz="3600" b="1" dirty="0">
                <a:latin typeface="+mn-ea"/>
              </a:rPr>
              <a:t>对基督徒的教训：都是有钱惹得祸？</a:t>
            </a:r>
            <a:endParaRPr lang="en-US" altLang="zh-CN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D9A1-27FE-4EEB-9A3D-028FBF6E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基督徒不可以有钱吗？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74E26-2E6E-4BBE-BFD9-D98DE90E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274"/>
            <a:ext cx="10515600" cy="4905375"/>
          </a:xfrm>
        </p:spPr>
        <p:txBody>
          <a:bodyPr/>
          <a:lstStyle/>
          <a:p>
            <a:r>
              <a:rPr lang="zh-CN" altLang="en-US" sz="3600" b="1" dirty="0"/>
              <a:t>人的羡慕</a:t>
            </a:r>
            <a:endParaRPr lang="en-US" altLang="zh-CN" sz="3600" b="1" dirty="0"/>
          </a:p>
          <a:p>
            <a:r>
              <a:rPr lang="zh-CN" altLang="en-US" sz="3600" b="1" dirty="0"/>
              <a:t>梦的追求</a:t>
            </a:r>
            <a:endParaRPr lang="en-US" altLang="zh-CN" sz="3600" b="1" dirty="0"/>
          </a:p>
          <a:p>
            <a:r>
              <a:rPr lang="zh-CN" altLang="en-US" sz="3600" b="1" dirty="0"/>
              <a:t>教会到底需要什么？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金钱</a:t>
            </a:r>
            <a:endParaRPr lang="en-US" altLang="zh-CN" sz="3200" b="1" dirty="0"/>
          </a:p>
          <a:p>
            <a:pPr marL="457200" lvl="1" indent="0">
              <a:buNone/>
            </a:pPr>
            <a:r>
              <a:rPr lang="en-US" altLang="zh-CN" sz="3600" b="1" dirty="0"/>
              <a:t>				</a:t>
            </a:r>
          </a:p>
          <a:p>
            <a:r>
              <a:rPr lang="zh-CN" altLang="en-US" sz="3600" b="1" dirty="0"/>
              <a:t>圣经里的有钱人？</a:t>
            </a:r>
            <a:endParaRPr lang="en-US" altLang="zh-CN" sz="36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CBAAF14-87D0-40B1-88D4-597FA1D62AF1}"/>
              </a:ext>
            </a:extLst>
          </p:cNvPr>
          <p:cNvSpPr/>
          <p:nvPr/>
        </p:nvSpPr>
        <p:spPr>
          <a:xfrm>
            <a:off x="2599243" y="3011052"/>
            <a:ext cx="749075" cy="364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88C4B7-217A-4684-871E-ED633D52E40D}"/>
              </a:ext>
            </a:extLst>
          </p:cNvPr>
          <p:cNvSpPr/>
          <p:nvPr/>
        </p:nvSpPr>
        <p:spPr>
          <a:xfrm>
            <a:off x="4487325" y="3024468"/>
            <a:ext cx="743580" cy="337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952C60-9F90-4796-85B5-380DBB1DC668}"/>
              </a:ext>
            </a:extLst>
          </p:cNvPr>
          <p:cNvSpPr/>
          <p:nvPr/>
        </p:nvSpPr>
        <p:spPr>
          <a:xfrm>
            <a:off x="6740385" y="2995867"/>
            <a:ext cx="736179" cy="36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C22B6D-4ABA-4D18-8E74-3D6862241077}"/>
              </a:ext>
            </a:extLst>
          </p:cNvPr>
          <p:cNvSpPr/>
          <p:nvPr/>
        </p:nvSpPr>
        <p:spPr>
          <a:xfrm>
            <a:off x="9367687" y="2969344"/>
            <a:ext cx="744501" cy="378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CC00E4-26FD-4814-A341-599E6F0DF458}"/>
              </a:ext>
            </a:extLst>
          </p:cNvPr>
          <p:cNvSpPr/>
          <p:nvPr/>
        </p:nvSpPr>
        <p:spPr>
          <a:xfrm>
            <a:off x="3786010" y="3552486"/>
            <a:ext cx="799437" cy="37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F78F6E3-B465-4E0D-969B-94F97E62E4C6}"/>
              </a:ext>
            </a:extLst>
          </p:cNvPr>
          <p:cNvSpPr/>
          <p:nvPr/>
        </p:nvSpPr>
        <p:spPr>
          <a:xfrm>
            <a:off x="8066531" y="3578243"/>
            <a:ext cx="754740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Image result for äºä¼¯æç½">
            <a:extLst>
              <a:ext uri="{FF2B5EF4-FFF2-40B4-BE49-F238E27FC236}">
                <a16:creationId xmlns:a16="http://schemas.microsoft.com/office/drawing/2014/main" id="{C820C9C1-FEDC-4FE2-AC14-68AD89F3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63" y="4027585"/>
            <a:ext cx="1549042" cy="18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çº¦ä¼¯">
            <a:extLst>
              <a:ext uri="{FF2B5EF4-FFF2-40B4-BE49-F238E27FC236}">
                <a16:creationId xmlns:a16="http://schemas.microsoft.com/office/drawing/2014/main" id="{0899F151-E1F5-4298-B5EA-64D76D74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85" y="4422737"/>
            <a:ext cx="2420127" cy="13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æç½é¨">
            <a:extLst>
              <a:ext uri="{FF2B5EF4-FFF2-40B4-BE49-F238E27FC236}">
                <a16:creationId xmlns:a16="http://schemas.microsoft.com/office/drawing/2014/main" id="{3EC698E9-175A-4580-A572-17542FCC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91" y="4261900"/>
            <a:ext cx="1762553" cy="15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BFC457-BB8C-4A77-8CA5-CDE82BBB1F39}"/>
              </a:ext>
            </a:extLst>
          </p:cNvPr>
          <p:cNvSpPr txBox="1"/>
          <p:nvPr/>
        </p:nvSpPr>
        <p:spPr>
          <a:xfrm>
            <a:off x="5651222" y="58832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亚伯拉罕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21E1-31F7-4774-91B4-CB98790C63ED}"/>
              </a:ext>
            </a:extLst>
          </p:cNvPr>
          <p:cNvSpPr txBox="1"/>
          <p:nvPr/>
        </p:nvSpPr>
        <p:spPr>
          <a:xfrm>
            <a:off x="7976411" y="58832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约伯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B3297-266C-49C0-91E7-8D04B4454BEC}"/>
              </a:ext>
            </a:extLst>
          </p:cNvPr>
          <p:cNvSpPr txBox="1"/>
          <p:nvPr/>
        </p:nvSpPr>
        <p:spPr>
          <a:xfrm>
            <a:off x="10105657" y="58571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所罗门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EDA1D-C424-4F26-8FB2-B2D624C2853A}"/>
              </a:ext>
            </a:extLst>
          </p:cNvPr>
          <p:cNvSpPr txBox="1"/>
          <p:nvPr/>
        </p:nvSpPr>
        <p:spPr>
          <a:xfrm>
            <a:off x="3402106" y="29180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事工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F38D7C-0587-444F-BAD2-8D3FEEE1DA4E}"/>
              </a:ext>
            </a:extLst>
          </p:cNvPr>
          <p:cNvSpPr txBox="1"/>
          <p:nvPr/>
        </p:nvSpPr>
        <p:spPr>
          <a:xfrm>
            <a:off x="5257800" y="289111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建教会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6F2B8-DF4B-4EB4-990C-239F7C870AD3}"/>
              </a:ext>
            </a:extLst>
          </p:cNvPr>
          <p:cNvSpPr txBox="1"/>
          <p:nvPr/>
        </p:nvSpPr>
        <p:spPr>
          <a:xfrm>
            <a:off x="7543800" y="287767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更多的钱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3F348-52BB-4D34-992F-57F47E4A55C7}"/>
              </a:ext>
            </a:extLst>
          </p:cNvPr>
          <p:cNvSpPr txBox="1"/>
          <p:nvPr/>
        </p:nvSpPr>
        <p:spPr>
          <a:xfrm>
            <a:off x="4659406" y="3482789"/>
            <a:ext cx="346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建更大更多的教会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A6A044-B6B5-47BD-B00E-0FF954137A0B}"/>
              </a:ext>
            </a:extLst>
          </p:cNvPr>
          <p:cNvSpPr txBox="1"/>
          <p:nvPr/>
        </p:nvSpPr>
        <p:spPr>
          <a:xfrm>
            <a:off x="1546411" y="346934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更多的事工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C7D44E-853C-4017-8874-4CF1F825B87F}"/>
              </a:ext>
            </a:extLst>
          </p:cNvPr>
          <p:cNvSpPr txBox="1"/>
          <p:nvPr/>
        </p:nvSpPr>
        <p:spPr>
          <a:xfrm>
            <a:off x="8861612" y="355002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 …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8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/>
      <p:bldP spid="15" grpId="0"/>
      <p:bldP spid="17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E1CF-957D-4511-87E3-A16B1834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对待财富：当财富不再是祝福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BD54-ABF0-47EE-B898-499DCB76D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26" y="1308327"/>
            <a:ext cx="10515600" cy="4933950"/>
          </a:xfrm>
        </p:spPr>
        <p:txBody>
          <a:bodyPr>
            <a:normAutofit lnSpcReduction="10000"/>
          </a:bodyPr>
          <a:lstStyle/>
          <a:p>
            <a:r>
              <a:rPr lang="en-US" altLang="zh-CN" sz="2200" b="1" dirty="0"/>
              <a:t>“1. </a:t>
            </a:r>
            <a:r>
              <a:rPr lang="zh-CN" altLang="en-US" sz="2200" b="1" dirty="0"/>
              <a:t>吓，你们这些富足人哪，应当哭泣，号啕，因为将有苦难临到你们身上。 </a:t>
            </a:r>
            <a:r>
              <a:rPr lang="en-US" altLang="zh-CN" sz="2200" b="1" dirty="0"/>
              <a:t>"</a:t>
            </a:r>
            <a:endParaRPr lang="en-US" sz="2200" b="1" dirty="0"/>
          </a:p>
          <a:p>
            <a:r>
              <a:rPr lang="zh-CN" altLang="en-US" sz="3600" b="1" dirty="0"/>
              <a:t>吓： 再次叫醒发梦的人</a:t>
            </a:r>
            <a:endParaRPr lang="en-US" altLang="zh-CN" sz="3600" b="1" dirty="0"/>
          </a:p>
          <a:p>
            <a:r>
              <a:rPr lang="zh-CN" altLang="en-US" sz="3600" b="1" dirty="0"/>
              <a:t>富足人（</a:t>
            </a:r>
            <a:r>
              <a:rPr lang="en-US" altLang="zh-CN" sz="3600" b="1" dirty="0"/>
              <a:t>Rich</a:t>
            </a:r>
            <a:r>
              <a:rPr lang="zh-CN" altLang="en-US" sz="3600" b="1" dirty="0"/>
              <a:t>）：以为自己什么都有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犹太人的价值观</a:t>
            </a:r>
            <a:endParaRPr lang="en-US" altLang="zh-CN" sz="3200" b="1" dirty="0"/>
          </a:p>
          <a:p>
            <a:r>
              <a:rPr lang="zh-CN" altLang="en-US" sz="3600" b="1" dirty="0"/>
              <a:t>先知的提醒：哭泣，号啕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悔改要从现在做起</a:t>
            </a:r>
            <a:endParaRPr lang="en-US" altLang="zh-CN" sz="3200" b="1" dirty="0"/>
          </a:p>
          <a:p>
            <a:r>
              <a:rPr lang="zh-CN" altLang="en-US" sz="3600" b="1" dirty="0"/>
              <a:t>有麻烦了：将有苦难临到你们身上</a:t>
            </a:r>
            <a:endParaRPr lang="en-US" altLang="zh-CN" sz="3600" b="1" dirty="0"/>
          </a:p>
          <a:p>
            <a:pPr lvl="1"/>
            <a:r>
              <a:rPr lang="zh-CN" altLang="en-US" sz="3600" b="1" dirty="0"/>
              <a:t>“</a:t>
            </a:r>
            <a:r>
              <a:rPr lang="zh-CN" altLang="en-US" sz="3200" b="1" dirty="0"/>
              <a:t>骆驼穿过针的眼，比财主进神</a:t>
            </a:r>
            <a:endParaRPr lang="en-US" altLang="zh-CN" sz="3200" b="1" dirty="0"/>
          </a:p>
          <a:p>
            <a:pPr marL="457200" lvl="1" indent="0">
              <a:buNone/>
            </a:pPr>
            <a:r>
              <a:rPr lang="zh-CN" altLang="en-US" sz="3200" b="1" dirty="0"/>
              <a:t>的国还容易呢。（太</a:t>
            </a:r>
            <a:r>
              <a:rPr lang="en-US" altLang="zh-CN" sz="3200" b="1" dirty="0"/>
              <a:t>19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24</a:t>
            </a:r>
            <a:r>
              <a:rPr lang="zh-CN" altLang="en-US" sz="3200" b="1" dirty="0"/>
              <a:t>）”</a:t>
            </a:r>
            <a:endParaRPr lang="en-US" altLang="zh-CN" sz="3200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6E86CAE2-07B9-4240-B7ED-D112EC1EAA4E}"/>
              </a:ext>
            </a:extLst>
          </p:cNvPr>
          <p:cNvSpPr/>
          <p:nvPr/>
        </p:nvSpPr>
        <p:spPr>
          <a:xfrm>
            <a:off x="4731026" y="1828800"/>
            <a:ext cx="6480313" cy="25245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2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你们要赞美耶和华。敬畏耶和华，甚喜爱他命令的，这人便为有福。他的后裔在世必强盛。正直人的后代，必要蒙福。他家中有货物，有钱财。他的公义存到永远。（诗</a:t>
            </a:r>
            <a:r>
              <a:rPr lang="en-US" altLang="zh-CN" sz="2800" b="1" dirty="0">
                <a:solidFill>
                  <a:srgbClr val="FF0000"/>
                </a:solidFill>
              </a:rPr>
              <a:t>112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6BBFBFAD-42EA-4034-8F15-2DEA02C2462D}"/>
              </a:ext>
            </a:extLst>
          </p:cNvPr>
          <p:cNvSpPr/>
          <p:nvPr/>
        </p:nvSpPr>
        <p:spPr>
          <a:xfrm>
            <a:off x="5142221" y="3388390"/>
            <a:ext cx="6082749" cy="13119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1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当那日，主万军之耶和华叫人哭泣哀号，头上光秃，身披麻布。（赛</a:t>
            </a:r>
            <a:r>
              <a:rPr lang="en-US" altLang="zh-CN" sz="2800" b="1" dirty="0">
                <a:solidFill>
                  <a:srgbClr val="FF0000"/>
                </a:solidFill>
              </a:rPr>
              <a:t>22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eye of needle">
            <a:extLst>
              <a:ext uri="{FF2B5EF4-FFF2-40B4-BE49-F238E27FC236}">
                <a16:creationId xmlns:a16="http://schemas.microsoft.com/office/drawing/2014/main" id="{8C36C23A-F4B9-4C26-BBE4-742999EB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76" y="2966494"/>
            <a:ext cx="2925944" cy="32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7C79-5740-4E27-A426-3EFC75EC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对待财富：当财富不再是祝福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741D-17A4-448B-94D8-1D33B76D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>
            <a:normAutofit/>
          </a:bodyPr>
          <a:lstStyle/>
          <a:p>
            <a:r>
              <a:rPr lang="en-US" altLang="zh-CN" sz="2200" b="1" dirty="0"/>
              <a:t>“2. </a:t>
            </a:r>
            <a:r>
              <a:rPr lang="zh-CN" altLang="en-US" sz="2200" b="1" dirty="0"/>
              <a:t>你们的财物坏了，衣服也被虫子咬了。</a:t>
            </a:r>
            <a:r>
              <a:rPr lang="en-US" altLang="zh-CN" sz="2200" b="1" dirty="0"/>
              <a:t>3a. </a:t>
            </a:r>
            <a:r>
              <a:rPr lang="zh-CN" altLang="en-US" sz="2200" b="1" dirty="0"/>
              <a:t>你们的金银都长了锈。那锈要证明你们的不是，又要吃你们的肉，如同火烧。 </a:t>
            </a:r>
            <a:r>
              <a:rPr lang="en-US" altLang="zh-CN" sz="2200" b="1" dirty="0"/>
              <a:t>"</a:t>
            </a:r>
            <a:endParaRPr lang="en-US" sz="2200" b="1" dirty="0"/>
          </a:p>
          <a:p>
            <a:r>
              <a:rPr lang="zh-CN" altLang="en-US" sz="3600" b="1" dirty="0"/>
              <a:t>坏了、咬了、长锈了：已经贬值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没有正确使用财富</a:t>
            </a:r>
            <a:endParaRPr lang="en-US" altLang="zh-CN" sz="3200" b="1" dirty="0"/>
          </a:p>
          <a:p>
            <a:r>
              <a:rPr lang="zh-CN" altLang="en-US" sz="3600" b="1" dirty="0"/>
              <a:t>证明了你们的不是：成为神审判的证据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财富上的“锈”证明了“不是”（罪）</a:t>
            </a:r>
            <a:endParaRPr lang="en-US" altLang="zh-CN" sz="3200" b="1" dirty="0"/>
          </a:p>
          <a:p>
            <a:r>
              <a:rPr lang="zh-CN" altLang="en-US" sz="3600" b="1" dirty="0"/>
              <a:t>吃你们的肉，如同火烧：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失去钱财时的痛苦</a:t>
            </a:r>
            <a:endParaRPr lang="en-US" sz="3200" b="1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E406FFA-FA48-4E82-A022-FF98A0767902}"/>
              </a:ext>
            </a:extLst>
          </p:cNvPr>
          <p:cNvSpPr/>
          <p:nvPr/>
        </p:nvSpPr>
        <p:spPr>
          <a:xfrm>
            <a:off x="7559040" y="1605280"/>
            <a:ext cx="4287520" cy="4673600"/>
          </a:xfrm>
          <a:prstGeom prst="leftArrowCallout">
            <a:avLst>
              <a:gd name="adj1" fmla="val 25000"/>
              <a:gd name="adj2" fmla="val 25000"/>
              <a:gd name="adj3" fmla="val 11709"/>
              <a:gd name="adj4" fmla="val 8528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“不要为自己积攒财宝在地上，地上有虫子咬，能锈坏，也有贼挖窟窿来偷；只要积攒财宝在天上，天上没有虫子咬，不能锈坏，也没有贼挖窟窿来偷；因为你的财宝在那里，你的心也在那里”（太</a:t>
            </a:r>
            <a:r>
              <a:rPr lang="en-US" altLang="zh-CN" sz="2800" b="1" dirty="0">
                <a:solidFill>
                  <a:srgbClr val="FF0000"/>
                </a:solidFill>
              </a:rPr>
              <a:t>6:19</a:t>
            </a:r>
            <a:r>
              <a:rPr lang="zh-CN" altLang="en-US" sz="2800" b="1" dirty="0">
                <a:solidFill>
                  <a:srgbClr val="FF0000"/>
                </a:solidFill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02CD-E500-4B35-9197-406D8811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08323" cy="835714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对待财富（当财富不再是祝福）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EA67D-416D-443A-A391-F81DB1FFA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17" y="1103602"/>
            <a:ext cx="10655105" cy="5300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200" b="1" dirty="0"/>
              <a:t>“</a:t>
            </a:r>
            <a:r>
              <a:rPr lang="en-US" altLang="zh-CN" sz="2200" b="1" dirty="0"/>
              <a:t>3b. </a:t>
            </a:r>
            <a:r>
              <a:rPr lang="zh-CN" altLang="en-US" sz="2200" b="1" dirty="0"/>
              <a:t>你们在这末世，只知积攒钱财。”</a:t>
            </a:r>
            <a:endParaRPr lang="en-US" sz="2200" b="1" dirty="0"/>
          </a:p>
          <a:p>
            <a:r>
              <a:rPr lang="zh-CN" altLang="en-US" sz="3600" b="1" dirty="0"/>
              <a:t>不知活在末世，没有警醒的心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世人用自然界的理论衡量地球的寿命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我们一直生活在末世的时代</a:t>
            </a:r>
            <a:endParaRPr lang="en-US" altLang="zh-CN" sz="3200" b="1" dirty="0"/>
          </a:p>
          <a:p>
            <a:r>
              <a:rPr lang="zh-CN" altLang="en-US" sz="4000" b="1" dirty="0"/>
              <a:t>眼中只有财富，没有敬畏的心</a:t>
            </a:r>
            <a:endParaRPr lang="en-US" altLang="zh-CN" sz="4000" b="1" dirty="0"/>
          </a:p>
          <a:p>
            <a:pPr lvl="1"/>
            <a:r>
              <a:rPr lang="zh-CN" altLang="en-US" sz="3200" b="1" dirty="0"/>
              <a:t>以色列人失去了“那地”的见证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钱财成为我们生活的中心</a:t>
            </a:r>
            <a:endParaRPr lang="en-US" altLang="zh-CN" sz="3200" b="1" dirty="0"/>
          </a:p>
          <a:p>
            <a:pPr lvl="1"/>
            <a:r>
              <a:rPr lang="zh-CN" altLang="en-US" sz="3200" b="1" dirty="0"/>
              <a:t>错误的心态，导致如金属生锈般腐蚀人心</a:t>
            </a:r>
            <a:endParaRPr lang="en-US" altLang="zh-CN" sz="3200" b="1" dirty="0"/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9CDC8BA9-CE21-4C5E-89C6-36CF7DB2509B}"/>
              </a:ext>
            </a:extLst>
          </p:cNvPr>
          <p:cNvSpPr/>
          <p:nvPr/>
        </p:nvSpPr>
        <p:spPr>
          <a:xfrm>
            <a:off x="6786880" y="583901"/>
            <a:ext cx="5405120" cy="4409440"/>
          </a:xfrm>
          <a:prstGeom prst="leftArrowCallout">
            <a:avLst>
              <a:gd name="adj1" fmla="val 16029"/>
              <a:gd name="adj2" fmla="val 25000"/>
              <a:gd name="adj3" fmla="val 25000"/>
              <a:gd name="adj4" fmla="val 8071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zh-TW" altLang="en-US" sz="2800" b="1" dirty="0">
                <a:latin typeface="+mn-ea"/>
              </a:rPr>
              <a:t>末日、末世、末</a:t>
            </a:r>
            <a:r>
              <a:rPr lang="zh-CN" altLang="en-US" sz="2800" b="1" dirty="0">
                <a:latin typeface="+mn-ea"/>
              </a:rPr>
              <a:t>时</a:t>
            </a:r>
            <a:r>
              <a:rPr lang="zh-TW" altLang="en-US" sz="2800" b="1" dirty="0">
                <a:latin typeface="+mn-ea"/>
              </a:rPr>
              <a:t>和末期</a:t>
            </a:r>
            <a:endParaRPr lang="en-US" altLang="zh-TW" sz="2800" b="1" dirty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和合本新</a:t>
            </a:r>
            <a:r>
              <a:rPr lang="zh-CN" altLang="en-US" sz="2800" b="1" dirty="0">
                <a:latin typeface="+mn-ea"/>
              </a:rPr>
              <a:t>约</a:t>
            </a:r>
            <a:r>
              <a:rPr lang="zh-TW" altLang="en-US" sz="2800" b="1" dirty="0">
                <a:latin typeface="+mn-ea"/>
              </a:rPr>
              <a:t>的</a:t>
            </a:r>
            <a:r>
              <a:rPr lang="en-US" altLang="zh-TW" sz="2800" b="1" dirty="0">
                <a:latin typeface="+mn-ea"/>
              </a:rPr>
              <a:t>『</a:t>
            </a:r>
            <a:r>
              <a:rPr lang="zh-TW" altLang="en-US" sz="2800" b="1" dirty="0">
                <a:latin typeface="+mn-ea"/>
              </a:rPr>
              <a:t>末世</a:t>
            </a:r>
            <a:r>
              <a:rPr lang="en-US" altLang="zh-TW" sz="2800" b="1" dirty="0">
                <a:latin typeface="+mn-ea"/>
              </a:rPr>
              <a:t>』</a:t>
            </a:r>
            <a:r>
              <a:rPr lang="zh-TW" altLang="en-US" sz="2800" b="1" dirty="0">
                <a:latin typeface="+mn-ea"/>
              </a:rPr>
              <a:t>的表</a:t>
            </a:r>
            <a:r>
              <a:rPr lang="zh-CN" altLang="en-US" sz="2800" b="1" dirty="0">
                <a:latin typeface="+mn-ea"/>
              </a:rPr>
              <a:t>达</a:t>
            </a:r>
            <a:r>
              <a:rPr lang="zh-TW" altLang="en-US" sz="2800" b="1" dirty="0">
                <a:latin typeface="+mn-ea"/>
              </a:rPr>
              <a:t>有</a:t>
            </a:r>
            <a:r>
              <a:rPr lang="zh-CN" altLang="en-US" sz="2800" b="1" dirty="0">
                <a:latin typeface="+mn-ea"/>
              </a:rPr>
              <a:t>几</a:t>
            </a:r>
            <a:r>
              <a:rPr lang="zh-TW" altLang="en-US" sz="2800" b="1" dirty="0">
                <a:latin typeface="+mn-ea"/>
              </a:rPr>
              <a:t>個不同的</a:t>
            </a:r>
            <a:r>
              <a:rPr lang="zh-CN" altLang="en-US" sz="2800" b="1" dirty="0">
                <a:latin typeface="+mn-ea"/>
              </a:rPr>
              <a:t>希腊</a:t>
            </a:r>
            <a:r>
              <a:rPr lang="zh-TW" altLang="en-US" sz="2800" b="1" dirty="0">
                <a:latin typeface="+mn-ea"/>
              </a:rPr>
              <a:t>文</a:t>
            </a:r>
            <a:r>
              <a:rPr lang="zh-CN" altLang="en-US" sz="2800" b="1" dirty="0">
                <a:latin typeface="+mn-ea"/>
              </a:rPr>
              <a:t>组合， 形容主耶稣第一次来临时，有用</a:t>
            </a:r>
            <a:r>
              <a:rPr lang="en-US" altLang="zh-CN" sz="2800" b="1" dirty="0">
                <a:latin typeface="+mn-ea"/>
              </a:rPr>
              <a:t>『</a:t>
            </a:r>
            <a:r>
              <a:rPr lang="zh-CN" altLang="en-US" sz="2800" b="1" dirty="0">
                <a:latin typeface="+mn-ea"/>
              </a:rPr>
              <a:t>末后的日子</a:t>
            </a:r>
            <a:r>
              <a:rPr lang="en-US" altLang="zh-CN" sz="2800" b="1" dirty="0">
                <a:latin typeface="+mn-ea"/>
              </a:rPr>
              <a:t>』(</a:t>
            </a:r>
            <a:r>
              <a:rPr lang="en-US" sz="2800" b="1" dirty="0">
                <a:latin typeface="+mn-ea"/>
              </a:rPr>
              <a:t>last days)</a:t>
            </a:r>
            <a:r>
              <a:rPr lang="zh-CN" altLang="en-US" sz="2800" b="1" dirty="0">
                <a:latin typeface="+mn-ea"/>
              </a:rPr>
              <a:t>或</a:t>
            </a:r>
            <a:r>
              <a:rPr lang="en-US" altLang="zh-CN" sz="2800" b="1" dirty="0">
                <a:latin typeface="+mn-ea"/>
              </a:rPr>
              <a:t>『</a:t>
            </a:r>
            <a:r>
              <a:rPr lang="zh-CN" altLang="en-US" sz="2800" b="1" dirty="0">
                <a:latin typeface="+mn-ea"/>
              </a:rPr>
              <a:t>末后的时间</a:t>
            </a:r>
            <a:r>
              <a:rPr lang="en-US" altLang="zh-CN" sz="2800" b="1" dirty="0">
                <a:latin typeface="+mn-ea"/>
              </a:rPr>
              <a:t>』(</a:t>
            </a:r>
            <a:r>
              <a:rPr lang="en-US" sz="2800" b="1" dirty="0">
                <a:latin typeface="+mn-ea"/>
              </a:rPr>
              <a:t>last times)</a:t>
            </a:r>
            <a:r>
              <a:rPr lang="zh-CN" altLang="en-US" sz="2800" b="1" dirty="0">
                <a:latin typeface="+mn-ea"/>
              </a:rPr>
              <a:t>等表达。</a:t>
            </a:r>
            <a:r>
              <a:rPr lang="zh-CN" altLang="en-US" sz="2800" dirty="0">
                <a:latin typeface="+mn-ea"/>
              </a:rPr>
              <a:t>新约圣经里面出现的地方林前</a:t>
            </a:r>
            <a:r>
              <a:rPr lang="en-US" sz="2800" dirty="0">
                <a:latin typeface="+mn-ea"/>
              </a:rPr>
              <a:t>10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sz="2800" dirty="0">
                <a:latin typeface="+mn-ea"/>
              </a:rPr>
              <a:t>11</a:t>
            </a:r>
            <a:r>
              <a:rPr lang="zh-CN" altLang="en-US" sz="2800" dirty="0">
                <a:latin typeface="+mn-ea"/>
              </a:rPr>
              <a:t>，来</a:t>
            </a:r>
            <a:r>
              <a:rPr lang="en-US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sz="2800" dirty="0">
                <a:latin typeface="+mn-ea"/>
              </a:rPr>
              <a:t>2</a:t>
            </a:r>
            <a:r>
              <a:rPr lang="zh-CN" altLang="en-US" sz="2800" dirty="0">
                <a:latin typeface="+mn-ea"/>
              </a:rPr>
              <a:t>，</a:t>
            </a:r>
            <a:r>
              <a:rPr lang="en-US" sz="2800" dirty="0">
                <a:latin typeface="+mn-ea"/>
              </a:rPr>
              <a:t>9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sz="2800" dirty="0">
                <a:latin typeface="+mn-ea"/>
              </a:rPr>
              <a:t>26</a:t>
            </a:r>
            <a:r>
              <a:rPr lang="zh-CN" altLang="en-US" sz="2800" dirty="0">
                <a:latin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雅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，彼前</a:t>
            </a:r>
            <a:r>
              <a:rPr lang="en-US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：</a:t>
            </a:r>
            <a:r>
              <a:rPr lang="en-US" sz="2800" dirty="0">
                <a:latin typeface="+mn-ea"/>
              </a:rPr>
              <a:t>20</a:t>
            </a:r>
          </a:p>
        </p:txBody>
      </p:sp>
      <p:pic>
        <p:nvPicPr>
          <p:cNvPr id="3074" name="Picture 2" descr="Image result for è¡ç¥¨">
            <a:extLst>
              <a:ext uri="{FF2B5EF4-FFF2-40B4-BE49-F238E27FC236}">
                <a16:creationId xmlns:a16="http://schemas.microsoft.com/office/drawing/2014/main" id="{DC451573-24D2-413F-B4D5-6F1321FF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37" y="29669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02D90-79D7-43B3-857C-6E0BF4266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374" y="1276212"/>
            <a:ext cx="4215393" cy="28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2123</Words>
  <Application>Microsoft Office PowerPoint</Application>
  <PresentationFormat>Widescreen</PresentationFormat>
  <Paragraphs>137</Paragraphs>
  <Slides>15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新細明體</vt:lpstr>
      <vt:lpstr>Arial</vt:lpstr>
      <vt:lpstr>Calibri</vt:lpstr>
      <vt:lpstr>Calibri Light</vt:lpstr>
      <vt:lpstr>Office Theme</vt:lpstr>
      <vt:lpstr>都是有钱惹得祸？</vt:lpstr>
      <vt:lpstr>PowerPoint Presentation</vt:lpstr>
      <vt:lpstr>PowerPoint Presentation</vt:lpstr>
      <vt:lpstr>经文（雅5：1～6）</vt:lpstr>
      <vt:lpstr>讲道大纲</vt:lpstr>
      <vt:lpstr>基督徒不可以有钱吗？</vt:lpstr>
      <vt:lpstr>对待财富：当财富不再是祝福</vt:lpstr>
      <vt:lpstr>对待财富：当财富不再是祝福</vt:lpstr>
      <vt:lpstr>对待财富（当财富不再是祝福）</vt:lpstr>
      <vt:lpstr>对待工人（当工人不再是弟兄）</vt:lpstr>
      <vt:lpstr>对待工人（当工人不再是弟兄）</vt:lpstr>
      <vt:lpstr>对待享乐（当享乐不再有安息）</vt:lpstr>
      <vt:lpstr>对待享乐（当享乐不再有安息） </vt:lpstr>
      <vt:lpstr>对待义人（当义不再成为追求）</vt:lpstr>
      <vt:lpstr>对基督徒的教训：都是有钱财惹得祸？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都是有钱惹得祸？</dc:title>
  <dc:creator>Xin Wang</dc:creator>
  <cp:lastModifiedBy>Xin Wang</cp:lastModifiedBy>
  <cp:revision>17</cp:revision>
  <dcterms:created xsi:type="dcterms:W3CDTF">2019-08-23T20:21:15Z</dcterms:created>
  <dcterms:modified xsi:type="dcterms:W3CDTF">2019-08-25T03:04:59Z</dcterms:modified>
</cp:coreProperties>
</file>