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5"/>
  </p:notes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6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e Sun" initials="JS" lastIdx="1" clrIdx="0">
    <p:extLst>
      <p:ext uri="{19B8F6BF-5375-455C-9EA6-DF929625EA0E}">
        <p15:presenceInfo xmlns:p15="http://schemas.microsoft.com/office/powerpoint/2012/main" userId="Jesse Su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00" autoAdjust="0"/>
  </p:normalViewPr>
  <p:slideViewPr>
    <p:cSldViewPr snapToGrid="0">
      <p:cViewPr>
        <p:scale>
          <a:sx n="60" d="100"/>
          <a:sy n="60" d="100"/>
        </p:scale>
        <p:origin x="8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E5400-FD2C-4C67-9592-97DE02D02FAB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3F876-B73C-4BD6-9718-E21007293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6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Euphemism,</a:t>
            </a:r>
            <a:r>
              <a:rPr lang="zh-CN" altLang="en-US" dirty="0"/>
              <a:t> </a:t>
            </a:r>
            <a:r>
              <a:rPr lang="en-US" altLang="zh-CN" dirty="0"/>
              <a:t>Eulogy,</a:t>
            </a:r>
            <a:r>
              <a:rPr lang="zh-CN" altLang="en-US" dirty="0"/>
              <a:t> </a:t>
            </a:r>
            <a:r>
              <a:rPr lang="en-US" altLang="zh-CN" dirty="0"/>
              <a:t>etc.</a:t>
            </a:r>
            <a:r>
              <a:rPr lang="zh-CN" altLang="en-US" dirty="0"/>
              <a:t> </a:t>
            </a:r>
            <a:r>
              <a:rPr lang="en-US" altLang="zh-CN" dirty="0" err="1"/>
              <a:t>aggel</a:t>
            </a:r>
            <a:r>
              <a:rPr lang="en-US" altLang="zh-CN" dirty="0"/>
              <a:t>—messenger, angels.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3F876-B73C-4BD6-9718-E21007293F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3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一张确保我们能去天堂赴宴的入场券，没人能赶我们出去的那种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耶稣在福音书里从未说“来，领取你进入天堂的门票”，而是“神的国近了，悔改跟从我”</a:t>
            </a:r>
            <a:endParaRPr lang="en-US" altLang="zh-CN" dirty="0"/>
          </a:p>
          <a:p>
            <a:r>
              <a:rPr lang="zh-CN" altLang="en-US" dirty="0"/>
              <a:t>若不理解耶稣的信息，我们就会变成耶稣恩典的消费者，而不是他生命的跟随者</a:t>
            </a:r>
            <a:endParaRPr lang="en-US" altLang="zh-CN" dirty="0"/>
          </a:p>
          <a:p>
            <a:r>
              <a:rPr lang="zh-CN" altLang="en-US" dirty="0"/>
              <a:t>福音当然意味着罪得赦免，意味着永生，死亡不再掌权</a:t>
            </a:r>
            <a:endParaRPr lang="en-US" altLang="zh-CN" dirty="0"/>
          </a:p>
          <a:p>
            <a:r>
              <a:rPr lang="zh-CN" altLang="en-US" dirty="0"/>
              <a:t>但耶稣来，是要传讲、彰显、延伸国度（神的国也是永恒、真正的国），“你们要先求他的国和他的义，这一切都必加给你们” 太</a:t>
            </a:r>
            <a:r>
              <a:rPr lang="en-US" altLang="zh-CN" dirty="0"/>
              <a:t>6:33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3F876-B73C-4BD6-9718-E21007293F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11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国或王国（</a:t>
            </a:r>
            <a:r>
              <a:rPr lang="en-US" altLang="zh-CN" dirty="0"/>
              <a:t>kingdom</a:t>
            </a:r>
            <a:r>
              <a:rPr lang="zh-CN" altLang="en-US" dirty="0"/>
              <a:t>）基本脱离现代语境了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上周六</a:t>
            </a:r>
            <a:r>
              <a:rPr lang="en-US" altLang="zh-CN" dirty="0"/>
              <a:t>El Paso shooting</a:t>
            </a:r>
            <a:r>
              <a:rPr lang="zh-CN" altLang="en-US" dirty="0"/>
              <a:t>（</a:t>
            </a:r>
            <a:r>
              <a:rPr lang="en-US" altLang="zh-CN" dirty="0"/>
              <a:t>22</a:t>
            </a:r>
            <a:r>
              <a:rPr lang="zh-CN" altLang="en-US" dirty="0"/>
              <a:t>死</a:t>
            </a:r>
            <a:r>
              <a:rPr lang="en-US" altLang="zh-CN" dirty="0"/>
              <a:t>24</a:t>
            </a:r>
            <a:r>
              <a:rPr lang="zh-CN" altLang="en-US" dirty="0"/>
              <a:t>伤），</a:t>
            </a:r>
            <a:r>
              <a:rPr lang="en-US" altLang="zh-CN" dirty="0"/>
              <a:t>12</a:t>
            </a:r>
            <a:r>
              <a:rPr lang="zh-CN" altLang="en-US" dirty="0"/>
              <a:t>小时后</a:t>
            </a:r>
            <a:r>
              <a:rPr lang="en-US" altLang="zh-CN" dirty="0"/>
              <a:t>Dayton shooting</a:t>
            </a:r>
            <a:r>
              <a:rPr lang="zh-CN" altLang="en-US" dirty="0"/>
              <a:t>（</a:t>
            </a:r>
            <a:r>
              <a:rPr lang="en-US" altLang="zh-CN" dirty="0"/>
              <a:t>10</a:t>
            </a:r>
            <a:r>
              <a:rPr lang="zh-CN" altLang="en-US" dirty="0"/>
              <a:t>死</a:t>
            </a:r>
            <a:r>
              <a:rPr lang="en-US" altLang="zh-CN" dirty="0"/>
              <a:t>27</a:t>
            </a:r>
            <a:r>
              <a:rPr lang="zh-CN" altLang="en-US" dirty="0"/>
              <a:t>伤），媒体放弃控枪，两党相互指责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3F876-B73C-4BD6-9718-E21007293F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30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保罗，在基督里没有人能叫我们与神的爱隔绝，</a:t>
            </a:r>
            <a:r>
              <a:rPr lang="en-US" altLang="zh-CN" dirty="0"/>
              <a:t>In Christ, </a:t>
            </a:r>
            <a:r>
              <a:rPr lang="zh-CN" altLang="en-US" dirty="0"/>
              <a:t>在基督的国度里，出现</a:t>
            </a:r>
            <a:r>
              <a:rPr lang="en-US" altLang="zh-CN" dirty="0"/>
              <a:t>164</a:t>
            </a:r>
            <a:r>
              <a:rPr lang="zh-CN" altLang="en-US" dirty="0"/>
              <a:t>次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“我的国不属于这世界”，通常的误解为“不在这世界”或跟这个世界没关系。“不属于这世界”的意思是“不归属”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of this world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，神的国有自己的王及法则，不受这世界的王及法则的支配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3F876-B73C-4BD6-9718-E21007293F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52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时机：缺心眼还是聪明</a:t>
            </a:r>
            <a:endParaRPr lang="en-US" altLang="zh-CN" dirty="0"/>
          </a:p>
          <a:p>
            <a:r>
              <a:rPr lang="zh-CN" altLang="en-US" dirty="0"/>
              <a:t>汉初有布衣将相之局，刘邦是混混，萧何曹参陈平（后宰相）县公务员 看监狱的 编席子的，在对的时机跟对了人飞黄腾达 荣华富贵 封妻荫子 鸡犬升天；当代版，</a:t>
            </a:r>
            <a:r>
              <a:rPr lang="en-US" altLang="zh-CN" dirty="0"/>
              <a:t>1992</a:t>
            </a:r>
            <a:r>
              <a:rPr lang="zh-CN" altLang="en-US" dirty="0"/>
              <a:t>的马老师，一边在杭州教英语一边创业，时不时还得背着麻袋跑去义乌批发鲜花礼品，补贴他的翻译社，</a:t>
            </a:r>
            <a:r>
              <a:rPr lang="en-US" altLang="zh-CN" dirty="0"/>
              <a:t>95</a:t>
            </a:r>
            <a:r>
              <a:rPr lang="zh-CN" altLang="en-US" dirty="0"/>
              <a:t>年机缘之下在西雅图接触到互联网，回国就开始建网站，搞电子商务，据说当晚就找了</a:t>
            </a:r>
            <a:r>
              <a:rPr lang="en-US" altLang="zh-CN" dirty="0"/>
              <a:t>20</a:t>
            </a:r>
            <a:r>
              <a:rPr lang="zh-CN" altLang="en-US" dirty="0"/>
              <a:t>几个做外贸的朋友想合伙，结果绝大部分人都反对，他去北京跑宣传被当成大忽悠，你当时如果知道这个公司就是后来的阿里巴巴，你当时会跟着马云干吗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“各国都有被尊为元首的统治他们，也有官长管辖他们” 北方城市看博物馆，权力是最好的钥匙</a:t>
            </a:r>
            <a:endParaRPr lang="en-US" altLang="zh-CN" dirty="0"/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退而求其次，“富贵不还乡，如锦衣夜行” 赚钱了不回家乡开个宝马奔驰？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再不的，也得争为人上人，学校，升学、排名、找工作；工作，升职、跳槽、赚钱、买房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我们拥护什么系统，就是奉谁为王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3F876-B73C-4BD6-9718-E21007293F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22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雅各和约翰觉得耶稣上耶路撒冷是荣耀行军，路程可能艰险，但结果一定光明，要趁早占领权力位置 </a:t>
            </a:r>
            <a:endParaRPr lang="en-US" altLang="zh-CN" dirty="0"/>
          </a:p>
          <a:p>
            <a:r>
              <a:rPr lang="zh-CN" altLang="en-US" dirty="0"/>
              <a:t>杯在圣经中意味着神的愤怒，代替我们喝下神公义审判的愤怒</a:t>
            </a:r>
            <a:endParaRPr lang="en-US" altLang="zh-CN" dirty="0"/>
          </a:p>
          <a:p>
            <a:r>
              <a:rPr lang="zh-CN" altLang="en-US" dirty="0"/>
              <a:t>洗是对自己受苦弥赛亚身份的委身，象征着他即将经历的死与更新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所以耶稣说雅各和约翰不懂他们在求什么，因为他们不懂救主君王的荣耀，真正的荣耀是什么</a:t>
            </a:r>
            <a:endParaRPr lang="en-US" altLang="zh-CN" dirty="0"/>
          </a:p>
          <a:p>
            <a:r>
              <a:rPr lang="zh-CN" altLang="en-US" dirty="0"/>
              <a:t>这与我们的常识相悖</a:t>
            </a:r>
            <a:endParaRPr lang="en-US" altLang="zh-CN" dirty="0"/>
          </a:p>
          <a:p>
            <a:r>
              <a:rPr lang="en-US" altLang="zh-CN" dirty="0"/>
              <a:t>Washington Post </a:t>
            </a:r>
            <a:r>
              <a:rPr lang="zh-CN" altLang="en-US" dirty="0"/>
              <a:t>经济学上指孩子赚钱比父母少，社会阶层下移：斯坦福、哈佛、伯克利的经济学家联合调查，测量父母与孩子在</a:t>
            </a:r>
            <a:r>
              <a:rPr lang="en-US" altLang="zh-CN" dirty="0"/>
              <a:t>30</a:t>
            </a:r>
            <a:r>
              <a:rPr lang="zh-CN" altLang="en-US" dirty="0"/>
              <a:t>岁时的收入，发现出生在</a:t>
            </a:r>
            <a:r>
              <a:rPr lang="en-US" altLang="zh-CN" dirty="0"/>
              <a:t>1940</a:t>
            </a:r>
            <a:r>
              <a:rPr lang="zh-CN" altLang="en-US" dirty="0"/>
              <a:t>年的，</a:t>
            </a:r>
            <a:r>
              <a:rPr lang="en-US" altLang="zh-CN" dirty="0"/>
              <a:t>90%</a:t>
            </a:r>
            <a:r>
              <a:rPr lang="zh-CN" altLang="en-US" dirty="0"/>
              <a:t>比父母赚的多，</a:t>
            </a:r>
            <a:r>
              <a:rPr lang="en-US" altLang="zh-CN" dirty="0"/>
              <a:t>1970</a:t>
            </a:r>
            <a:r>
              <a:rPr lang="zh-CN" altLang="en-US" dirty="0"/>
              <a:t>年</a:t>
            </a:r>
            <a:r>
              <a:rPr lang="en-US" altLang="zh-CN" dirty="0"/>
              <a:t>61%</a:t>
            </a:r>
            <a:r>
              <a:rPr lang="zh-CN" altLang="en-US" dirty="0"/>
              <a:t>，</a:t>
            </a:r>
            <a:r>
              <a:rPr lang="en-US" altLang="zh-CN" dirty="0"/>
              <a:t>1980</a:t>
            </a:r>
            <a:r>
              <a:rPr lang="zh-CN" altLang="en-US" dirty="0"/>
              <a:t>年</a:t>
            </a:r>
            <a:r>
              <a:rPr lang="en-US" altLang="zh-CN" dirty="0"/>
              <a:t>50%</a:t>
            </a:r>
            <a:r>
              <a:rPr lang="zh-CN" altLang="en-US" dirty="0"/>
              <a:t>，带来越来越大的社会焦虑，“不能让孩子输在起跑线上”</a:t>
            </a:r>
            <a:endParaRPr lang="en-US" altLang="zh-CN" dirty="0"/>
          </a:p>
          <a:p>
            <a:r>
              <a:rPr lang="zh-CN" altLang="en-US" dirty="0"/>
              <a:t>在属灵层面，不是溺水时的拼命挣扎，</a:t>
            </a:r>
            <a:r>
              <a:rPr lang="en-US" altLang="zh-CN" dirty="0"/>
              <a:t>Henri Nouwen </a:t>
            </a:r>
            <a:r>
              <a:rPr lang="zh-CN" altLang="en-US" dirty="0"/>
              <a:t>卢云，灵修作者，</a:t>
            </a:r>
            <a:r>
              <a:rPr lang="en-US" altLang="zh-CN" dirty="0"/>
              <a:t>57</a:t>
            </a:r>
            <a:r>
              <a:rPr lang="zh-CN" altLang="en-US" dirty="0"/>
              <a:t>年成为天主教神父，修习临床心理学，结合教牧关怀，拿到博士学位，先后在圣母、耶鲁、哈佛三所顶尖大学任教近</a:t>
            </a:r>
            <a:r>
              <a:rPr lang="en-US" altLang="zh-CN" dirty="0"/>
              <a:t>20</a:t>
            </a:r>
            <a:r>
              <a:rPr lang="zh-CN" altLang="en-US" dirty="0"/>
              <a:t>年。世上的国来看是成功，里面越来越干枯迷茫。一次去</a:t>
            </a:r>
            <a:r>
              <a:rPr lang="en-US" altLang="zh-CN" dirty="0"/>
              <a:t>Ontario</a:t>
            </a:r>
            <a:r>
              <a:rPr lang="zh-CN" altLang="en-US" dirty="0"/>
              <a:t>主持婚礼，他拜访的黎明之家</a:t>
            </a:r>
            <a:r>
              <a:rPr lang="en-US" altLang="zh-CN" dirty="0"/>
              <a:t>(Daybreak)</a:t>
            </a:r>
            <a:r>
              <a:rPr lang="zh-CN" altLang="en-US" dirty="0"/>
              <a:t>有一位成员出了车祸，生命垂危，他提供了属灵指导和关怀，最后黎明之家请他留下做牧师，服侍残障群体，一做十年。</a:t>
            </a:r>
            <a:r>
              <a:rPr lang="en-US" altLang="zh-CN" dirty="0"/>
              <a:t>Adam, </a:t>
            </a:r>
            <a:r>
              <a:rPr lang="zh-CN" altLang="en-US" dirty="0"/>
              <a:t>他学到了更多</a:t>
            </a:r>
            <a:endParaRPr lang="en-US" altLang="zh-CN" dirty="0"/>
          </a:p>
          <a:p>
            <a:r>
              <a:rPr lang="zh-CN" altLang="en-US" dirty="0"/>
              <a:t>向下是基督徒的呼召，效法基督；世上的国那向上的诱惑，石头变面包，闹市耍蹦极，强权治天下，就是基督所受魔鬼的试探</a:t>
            </a:r>
            <a:endParaRPr lang="en-US" altLang="zh-CN" dirty="0"/>
          </a:p>
          <a:p>
            <a:r>
              <a:rPr lang="zh-CN" altLang="en-US" dirty="0"/>
              <a:t>但父神借耶稣的死和复活向我们显明，我们都错了，世界错了，荣耀和力量不是我们所想象的那样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3F876-B73C-4BD6-9718-E21007293F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06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耶稣是谁，我们是谁，什么变了，我们该怎么做来回应</a:t>
            </a:r>
            <a:endParaRPr lang="en-US" altLang="zh-CN" dirty="0"/>
          </a:p>
          <a:p>
            <a:r>
              <a:rPr lang="zh-CN" altLang="en-US" dirty="0"/>
              <a:t>自我的死亡，羞辱，好像是愚拙失败，却是神救赎计划胜利的焦点，为我们赢回永恒的生命</a:t>
            </a:r>
            <a:endParaRPr lang="en-US" altLang="zh-CN" dirty="0"/>
          </a:p>
          <a:p>
            <a:r>
              <a:rPr lang="zh-CN" altLang="en-US" dirty="0"/>
              <a:t>彼得责怪耶稣，跟了个什么样的人；我们或许惊讶，或许仰慕，或许害怕，但每个基督徒在这里都只领受了一种呼召，就是跟随</a:t>
            </a:r>
            <a:endParaRPr lang="en-US" altLang="zh-CN" dirty="0"/>
          </a:p>
          <a:p>
            <a:r>
              <a:rPr lang="zh-CN" altLang="en-US" dirty="0"/>
              <a:t>“丢下衣服，跳起来，走到耶稣那里</a:t>
            </a:r>
            <a:r>
              <a:rPr lang="en-US" altLang="zh-CN" dirty="0"/>
              <a:t>… </a:t>
            </a:r>
            <a:r>
              <a:rPr lang="zh-CN" altLang="en-US" dirty="0"/>
              <a:t>立刻看见，就在路上跟随耶稣” </a:t>
            </a:r>
            <a:r>
              <a:rPr lang="en-US" altLang="zh-CN" dirty="0"/>
              <a:t>10:50</a:t>
            </a:r>
            <a:r>
              <a:rPr lang="zh-CN" altLang="en-US" dirty="0"/>
              <a:t>，</a:t>
            </a:r>
            <a:r>
              <a:rPr lang="en-US" altLang="zh-CN" dirty="0"/>
              <a:t>52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3F876-B73C-4BD6-9718-E21007293F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或许会有人说我们太天真，昨天的世界和今天的世界有什么不同呢，彼拉多审问耶稣时那句轻蔑的话，</a:t>
            </a:r>
            <a:r>
              <a:rPr lang="en-US" altLang="zh-CN" dirty="0"/>
              <a:t>what is truth</a:t>
            </a:r>
            <a:r>
              <a:rPr lang="zh-CN" altLang="en-US" dirty="0"/>
              <a:t>；但人无法长时间犬儒地活着，他需要一个福音，一个好消息的期盼</a:t>
            </a:r>
            <a:endParaRPr lang="en-US" altLang="zh-CN" dirty="0"/>
          </a:p>
          <a:p>
            <a:r>
              <a:rPr lang="zh-CN" altLang="en-US" dirty="0"/>
              <a:t>耶稣出生前不久，罗马帝国的福音是这样的，但圣经告诉我们，罗马的好消息是假消息、假新闻，不管是凯撒还是任何世上的国都无法救我们</a:t>
            </a:r>
            <a:endParaRPr lang="en-US" altLang="zh-CN" dirty="0"/>
          </a:p>
          <a:p>
            <a:r>
              <a:rPr lang="zh-CN" altLang="en-US" dirty="0"/>
              <a:t>而我们回应神的国，不能说，谢谢你耶稣给我这张天堂的绿卡，我现在终于可以在地上安心积累学历、经验、名声、财富，车越换越好，房子越住越大，职位越来越高，子女越来越光鲜</a:t>
            </a:r>
            <a:r>
              <a:rPr lang="en-US" altLang="zh-CN" dirty="0"/>
              <a:t>——</a:t>
            </a:r>
            <a:r>
              <a:rPr lang="zh-CN" altLang="en-US" dirty="0"/>
              <a:t>“灵魂啊，你拥有许多好东西，足够多年享用，只管安安逸逸地吃喝快乐吧！”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这个国与勇士无关却与婴孩有关，它呼召夫妻要永世为一，又欢迎贫穷的人进来。世上的国说，事业成功跻身而上的人有福了，高学历高情商的人有福了，头发茂盛身材苗条的人有福了；神的国却说，被迫害毁谤的人有福了，与人和睦内心清明的人有福了，彷徨无措困顿贫乏的人有福了，神的国是他们的，也该是我们的</a:t>
            </a:r>
            <a:endParaRPr lang="en-US" altLang="zh-CN" dirty="0"/>
          </a:p>
          <a:p>
            <a:r>
              <a:rPr lang="zh-CN" altLang="en-US" dirty="0"/>
              <a:t>当荣耀再次降临的时候，当新天新地降下来的时候，每一个基督徒的小国都会与神的国完美相接，这是我们终极的盼望，没有什么能叫我们与基督的爱隔绝，神正在做成这事，我们要祷告他快快做成这事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3F876-B73C-4BD6-9718-E21007293F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0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9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7355-FDB3-4135-860B-AECCA3711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6BC8B4-EB23-4B59-8B25-87CCC4DFF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B718-C93A-49E3-B9C4-17A3489F6159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1FED8-AAEA-458F-B0F2-4B010F12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779E5-3142-499C-AE21-4C564704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47D-FBAE-4530-B4EA-B6CB622B2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9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52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9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342FAC-466B-4886-888C-944BF9BF37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57" b="33496"/>
          <a:stretch/>
        </p:blipFill>
        <p:spPr>
          <a:xfrm>
            <a:off x="-32" y="10"/>
            <a:ext cx="12192031" cy="49150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B4FB531-34DA-4777-9BD5-5B885DC38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15076"/>
            <a:ext cx="12188952" cy="194292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DB54DF-52F4-4F53-BEBF-328CBCABE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5120639"/>
            <a:ext cx="7137263" cy="1280161"/>
          </a:xfrm>
        </p:spPr>
        <p:txBody>
          <a:bodyPr anchor="ctr">
            <a:normAutofit/>
          </a:bodyPr>
          <a:lstStyle/>
          <a:p>
            <a:pPr algn="r"/>
            <a:r>
              <a:rPr lang="en-US" sz="4100" dirty="0" err="1">
                <a:solidFill>
                  <a:srgbClr val="FFFFFF"/>
                </a:solidFill>
              </a:rPr>
              <a:t>非以役人</a:t>
            </a:r>
            <a:r>
              <a:rPr lang="zh-CN" altLang="en-US" sz="4100" dirty="0">
                <a:solidFill>
                  <a:srgbClr val="FFFFFF"/>
                </a:solidFill>
              </a:rPr>
              <a:t>，</a:t>
            </a:r>
            <a:r>
              <a:rPr lang="en-US" sz="4100" dirty="0" err="1">
                <a:solidFill>
                  <a:srgbClr val="FFFFFF"/>
                </a:solidFill>
              </a:rPr>
              <a:t>乃役于人</a:t>
            </a:r>
            <a:r>
              <a:rPr lang="en-US" sz="4100" dirty="0">
                <a:solidFill>
                  <a:srgbClr val="FFFFFF"/>
                </a:solidFill>
              </a:rPr>
              <a:t>: </a:t>
            </a:r>
            <a:br>
              <a:rPr lang="en-US" sz="4100" dirty="0">
                <a:solidFill>
                  <a:srgbClr val="FFFFFF"/>
                </a:solidFill>
              </a:rPr>
            </a:br>
            <a:r>
              <a:rPr lang="en-US" sz="4100" dirty="0">
                <a:solidFill>
                  <a:srgbClr val="FFFFFF"/>
                </a:solidFill>
              </a:rPr>
              <a:t>The Upside-Down Kingdom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D04F7-261F-4745-8936-A7849F90B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9580" y="5120639"/>
            <a:ext cx="3073745" cy="1280160"/>
          </a:xfrm>
        </p:spPr>
        <p:txBody>
          <a:bodyPr anchor="ctr"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August 11, 2019</a:t>
            </a:r>
          </a:p>
          <a:p>
            <a:r>
              <a:rPr lang="en-US" sz="1500" dirty="0">
                <a:solidFill>
                  <a:srgbClr val="FFFFFF"/>
                </a:solidFill>
              </a:rPr>
              <a:t>CCMC Sunday sharing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441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4D074-A3E2-44BF-B5CD-5B699611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两个国的碰撞：役人 </a:t>
            </a:r>
            <a:r>
              <a:rPr lang="en-US" altLang="zh-CN" dirty="0"/>
              <a:t>vs. </a:t>
            </a:r>
            <a:r>
              <a:rPr lang="zh-CN" altLang="en-US" dirty="0"/>
              <a:t>役于人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035071-1944-4D75-9E09-C6C66385C1AF}"/>
              </a:ext>
            </a:extLst>
          </p:cNvPr>
          <p:cNvSpPr txBox="1"/>
          <p:nvPr/>
        </p:nvSpPr>
        <p:spPr>
          <a:xfrm>
            <a:off x="1251284" y="2459504"/>
            <a:ext cx="97696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可</a:t>
            </a:r>
            <a:r>
              <a:rPr lang="en-US" altLang="zh-CN" sz="2400" dirty="0"/>
              <a:t>10</a:t>
            </a:r>
            <a:r>
              <a:rPr lang="zh-CN" altLang="en-US" sz="2400" dirty="0"/>
              <a:t>：耶稣第三次预言受难及复活</a:t>
            </a:r>
            <a:endParaRPr lang="en-US" altLang="zh-CN" sz="2400" dirty="0"/>
          </a:p>
          <a:p>
            <a:endParaRPr lang="en-US" sz="2400" dirty="0"/>
          </a:p>
          <a:p>
            <a:r>
              <a:rPr lang="en-US" altLang="zh-CN" sz="2400" dirty="0"/>
              <a:t>	</a:t>
            </a:r>
            <a:r>
              <a:rPr lang="zh-CN" altLang="en-US" sz="2400" dirty="0"/>
              <a:t>雅各和约翰所求之事：时机与动机</a:t>
            </a:r>
            <a:endParaRPr lang="en-US" altLang="zh-CN" sz="2400" dirty="0"/>
          </a:p>
          <a:p>
            <a:endParaRPr lang="en-US" sz="2400" dirty="0"/>
          </a:p>
          <a:p>
            <a:r>
              <a:rPr lang="en-US" altLang="zh-CN" sz="2400" dirty="0"/>
              <a:t>	</a:t>
            </a:r>
            <a:r>
              <a:rPr lang="zh-CN" altLang="en-US" sz="2400" dirty="0"/>
              <a:t>权力与财富的荣光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B7EBCC-D9E8-4C60-8EEE-FB255CFC5F64}"/>
              </a:ext>
            </a:extLst>
          </p:cNvPr>
          <p:cNvSpPr txBox="1"/>
          <p:nvPr/>
        </p:nvSpPr>
        <p:spPr>
          <a:xfrm>
            <a:off x="1251284" y="5009799"/>
            <a:ext cx="7688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u="sng" dirty="0"/>
              <a:t>我们更信任哪一个国？以什么法则为尊？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423168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7B74F2B-9534-4540-96B0-5C8E958B9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CB980D-8005-49F6-9CC7-908AA3FDF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074" y="286603"/>
            <a:ext cx="5983605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两个国的碰撞：役人 </a:t>
            </a:r>
            <a:r>
              <a:rPr lang="en-US" altLang="zh-CN" dirty="0"/>
              <a:t>vs. </a:t>
            </a:r>
            <a:r>
              <a:rPr lang="zh-CN" altLang="en-US" dirty="0"/>
              <a:t>役于人</a:t>
            </a:r>
            <a:endParaRPr lang="en-US" dirty="0"/>
          </a:p>
        </p:txBody>
      </p:sp>
      <p:pic>
        <p:nvPicPr>
          <p:cNvPr id="1026" name="Picture 2" descr="441606">
            <a:extLst>
              <a:ext uri="{FF2B5EF4-FFF2-40B4-BE49-F238E27FC236}">
                <a16:creationId xmlns:a16="http://schemas.microsoft.com/office/drawing/2014/main" id="{14023A5B-3A00-453F-857B-8E5223CD4F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7"/>
          <a:stretch/>
        </p:blipFill>
        <p:spPr bwMode="auto">
          <a:xfrm>
            <a:off x="20" y="10"/>
            <a:ext cx="458007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3BECB2B-2CFA-412C-880F-C4B609749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42903" y="1917852"/>
            <a:ext cx="5943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F470510-AEC7-48CE-9D4C-4357CF7E7947}"/>
              </a:ext>
            </a:extLst>
          </p:cNvPr>
          <p:cNvSpPr txBox="1"/>
          <p:nvPr/>
        </p:nvSpPr>
        <p:spPr>
          <a:xfrm>
            <a:off x="5172074" y="2108201"/>
            <a:ext cx="5983606" cy="431306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到底什么才是荣耀，什么才是权力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力量 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(Power)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？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耶稣要喝的杯是什么杯？要受的洗是什么洗？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当耶稣在十字架上，头戴荆棘冠冕，做成他的荣耀时，谁在他的左边和右边？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神国的荣耀以耶稣为我们牺牲而降临了。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Downward mobility: 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向上与向下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Henri Nouwen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beware of the secular 	celebration of being “relevant, spectacular and 	powerful.”</a:t>
            </a:r>
          </a:p>
        </p:txBody>
      </p:sp>
    </p:spTree>
    <p:extLst>
      <p:ext uri="{BB962C8B-B14F-4D97-AF65-F5344CB8AC3E}">
        <p14:creationId xmlns:p14="http://schemas.microsoft.com/office/powerpoint/2010/main" val="322746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AD755-5E1D-4575-8B12-AC8920392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upside-down</a:t>
            </a:r>
            <a:r>
              <a:rPr lang="zh-CN" altLang="en-US" dirty="0"/>
              <a:t> </a:t>
            </a:r>
            <a:r>
              <a:rPr lang="en-US" altLang="zh-CN" dirty="0"/>
              <a:t>Kingdom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C96169-53AC-4398-A3AA-180714B447CF}"/>
              </a:ext>
            </a:extLst>
          </p:cNvPr>
          <p:cNvSpPr txBox="1"/>
          <p:nvPr/>
        </p:nvSpPr>
        <p:spPr>
          <a:xfrm>
            <a:off x="1263316" y="2189747"/>
            <a:ext cx="96493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神用十字架，翻转了这世界对于荣耀和力量的认识</a:t>
            </a:r>
            <a:endParaRPr lang="en-US" altLang="zh-CN" sz="2000" dirty="0"/>
          </a:p>
          <a:p>
            <a:endParaRPr lang="en-US" sz="2000" dirty="0"/>
          </a:p>
          <a:p>
            <a:r>
              <a:rPr lang="zh-CN" altLang="en-US" sz="2000" dirty="0"/>
              <a:t>马可福音的核心：</a:t>
            </a:r>
            <a:endParaRPr lang="en-US" altLang="zh-CN" sz="2000" dirty="0"/>
          </a:p>
          <a:p>
            <a:r>
              <a:rPr lang="en-US" sz="2000" dirty="0"/>
              <a:t>	</a:t>
            </a:r>
            <a:r>
              <a:rPr lang="zh-CN" altLang="en-US" sz="2000" dirty="0"/>
              <a:t>“但你们中间却不要这样；谁想在你们中间为大的，就要做你们的仆役，谁想在你们中间为首的，就要做大家的奴仆。因为人子来，</a:t>
            </a:r>
            <a:r>
              <a:rPr lang="zh-CN" altLang="en-US" sz="2000" b="1" u="sng" dirty="0"/>
              <a:t>不是要受人服侍，而是要服侍人</a:t>
            </a:r>
            <a:r>
              <a:rPr lang="zh-CN" altLang="en-US" sz="2000" dirty="0"/>
              <a:t>，并且要舍命，作许多人的赎价。”</a:t>
            </a:r>
            <a:r>
              <a:rPr lang="en-US" altLang="zh-CN" sz="2000" dirty="0"/>
              <a:t>10:43-45</a:t>
            </a:r>
          </a:p>
          <a:p>
            <a:endParaRPr lang="en-US" altLang="zh-CN" sz="2000" dirty="0"/>
          </a:p>
          <a:p>
            <a:r>
              <a:rPr lang="zh-CN" altLang="en-US" sz="2000" dirty="0"/>
              <a:t>十字架上的奥秘</a:t>
            </a:r>
            <a:endParaRPr lang="en-US" altLang="zh-CN" sz="2000" dirty="0"/>
          </a:p>
          <a:p>
            <a:endParaRPr lang="en-US" sz="2000" dirty="0"/>
          </a:p>
          <a:p>
            <a:r>
              <a:rPr lang="zh-CN" altLang="en-US" sz="2000" dirty="0"/>
              <a:t>巴底买的榜样：耶稣是谁，自己是谁，要求改变，舍命跟随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8758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797E9-2795-47D4-A94A-D1DD8CF85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905" y="286603"/>
            <a:ext cx="10720137" cy="1450757"/>
          </a:xfrm>
        </p:spPr>
        <p:txBody>
          <a:bodyPr>
            <a:normAutofit/>
          </a:bodyPr>
          <a:lstStyle/>
          <a:p>
            <a:r>
              <a:rPr lang="zh-CN" altLang="en-US" sz="4400" dirty="0"/>
              <a:t>非以役人，乃役于人：神的国、我们的信息</a:t>
            </a:r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FE5475-07E6-4B18-BE9D-533965F641C0}"/>
              </a:ext>
            </a:extLst>
          </p:cNvPr>
          <p:cNvSpPr txBox="1"/>
          <p:nvPr/>
        </p:nvSpPr>
        <p:spPr>
          <a:xfrm>
            <a:off x="1275347" y="2322095"/>
            <a:ext cx="9889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所以我们信，不是为求死后升上去，因为神的国已经临到。</a:t>
            </a:r>
            <a:endParaRPr lang="en-US" altLang="zh-CN" sz="2000" dirty="0"/>
          </a:p>
          <a:p>
            <a:r>
              <a:rPr lang="en-US" altLang="zh-CN" sz="2000" dirty="0"/>
              <a:t>	</a:t>
            </a:r>
            <a:r>
              <a:rPr lang="zh-CN" altLang="en-US" sz="2000" dirty="0"/>
              <a:t>神的国确实已经来了，闻者必须回应</a:t>
            </a:r>
            <a:r>
              <a:rPr lang="en-US" altLang="zh-CN" sz="2000" dirty="0"/>
              <a:t>——</a:t>
            </a:r>
            <a:r>
              <a:rPr lang="zh-CN" altLang="en-US" sz="2000" dirty="0"/>
              <a:t>这就是耶稣所传的好消息，是特大新闻。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BD5712-D944-4E86-9E1D-01F7E73C7AB0}"/>
              </a:ext>
            </a:extLst>
          </p:cNvPr>
          <p:cNvSpPr txBox="1"/>
          <p:nvPr/>
        </p:nvSpPr>
        <p:spPr>
          <a:xfrm>
            <a:off x="1528011" y="3292614"/>
            <a:ext cx="7832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“…the birthday of the god [Augustus] was the beginning of the good news [</a:t>
            </a:r>
            <a:r>
              <a:rPr lang="en-US" sz="2000" i="1" dirty="0" err="1"/>
              <a:t>euangelion</a:t>
            </a:r>
            <a:r>
              <a:rPr lang="en-US" sz="2000" i="1" dirty="0"/>
              <a:t>] that came through him to the world.”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926FCA-61B4-4A7A-A456-E92978E82288}"/>
              </a:ext>
            </a:extLst>
          </p:cNvPr>
          <p:cNvSpPr txBox="1"/>
          <p:nvPr/>
        </p:nvSpPr>
        <p:spPr>
          <a:xfrm>
            <a:off x="1359568" y="4367463"/>
            <a:ext cx="8650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我们如何活出神国的样式，见证神国的存在？</a:t>
            </a:r>
            <a:endParaRPr lang="en-US" altLang="zh-CN" sz="2000" dirty="0"/>
          </a:p>
          <a:p>
            <a:r>
              <a:rPr lang="en-US" altLang="zh-CN" sz="2000" dirty="0"/>
              <a:t>	</a:t>
            </a:r>
            <a:r>
              <a:rPr lang="zh-CN" altLang="en-US" sz="2000" dirty="0"/>
              <a:t>我们所继承的国不是消费主义的国，是虚己、克己、将自己交出去的国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691B1E-6987-4ADE-B387-6C0C1CD7A751}"/>
              </a:ext>
            </a:extLst>
          </p:cNvPr>
          <p:cNvSpPr txBox="1"/>
          <p:nvPr/>
        </p:nvSpPr>
        <p:spPr>
          <a:xfrm>
            <a:off x="1359568" y="5442312"/>
            <a:ext cx="8939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u="sng" dirty="0"/>
              <a:t>而此时此刻的我们，要以什么身份，进谁的国呢？</a:t>
            </a:r>
            <a:endParaRPr 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423613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B71-28E7-4302-9FF1-9F7C9B02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493" y="159489"/>
            <a:ext cx="10058400" cy="1450757"/>
          </a:xfrm>
        </p:spPr>
        <p:txBody>
          <a:bodyPr/>
          <a:lstStyle/>
          <a:p>
            <a:r>
              <a:rPr lang="zh-CN" altLang="en-US" dirty="0"/>
              <a:t>可</a:t>
            </a:r>
            <a:r>
              <a:rPr lang="en-US" altLang="zh-CN" dirty="0"/>
              <a:t>10:32-45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A54E3B-198A-4BDF-8006-4AD004650C63}"/>
              </a:ext>
            </a:extLst>
          </p:cNvPr>
          <p:cNvSpPr txBox="1"/>
          <p:nvPr/>
        </p:nvSpPr>
        <p:spPr>
          <a:xfrm>
            <a:off x="980322" y="2056686"/>
            <a:ext cx="100584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/>
              <a:t>32 </a:t>
            </a:r>
            <a:r>
              <a:rPr lang="zh-CN" altLang="en-US" sz="2200" dirty="0"/>
              <a:t>他们行路上耶路撒冷去。耶稣在前头走，门徒就稀奇，跟从的人也害怕。耶稣又叫过十二个门徒来，把自己将要遭遇的事告诉他们说： </a:t>
            </a:r>
            <a:r>
              <a:rPr lang="en-US" altLang="zh-CN" sz="2200" dirty="0"/>
              <a:t>33 “</a:t>
            </a:r>
            <a:r>
              <a:rPr lang="zh-CN" altLang="en-US" sz="2200" dirty="0"/>
              <a:t>看哪，我们上耶路撒冷去，人子将要被交给祭司长和文士，他们要定他死罪，交给外邦人； </a:t>
            </a:r>
            <a:r>
              <a:rPr lang="en-US" altLang="zh-CN" sz="2200" dirty="0"/>
              <a:t>34 </a:t>
            </a:r>
            <a:r>
              <a:rPr lang="zh-CN" altLang="en-US" sz="2200" dirty="0"/>
              <a:t>他们要戏弄他，吐唾沫在他脸上，鞭打他，杀害他；过了三天，他要复活。”</a:t>
            </a:r>
          </a:p>
          <a:p>
            <a:endParaRPr lang="zh-CN" altLang="en-US" sz="2200" dirty="0"/>
          </a:p>
          <a:p>
            <a:r>
              <a:rPr lang="en-US" altLang="zh-CN" sz="2200" dirty="0"/>
              <a:t>35 </a:t>
            </a:r>
            <a:r>
              <a:rPr lang="zh-CN" altLang="en-US" sz="2200" dirty="0"/>
              <a:t>西庇太的儿子雅各、约翰进前来，对耶稣说：“夫子，我们无论求你什么，愿你给我们做。” </a:t>
            </a:r>
            <a:r>
              <a:rPr lang="en-US" altLang="zh-CN" sz="2200" dirty="0"/>
              <a:t>36 </a:t>
            </a:r>
            <a:r>
              <a:rPr lang="zh-CN" altLang="en-US" sz="2200" dirty="0"/>
              <a:t>耶稣说：“要我给你们做什么？” </a:t>
            </a:r>
            <a:r>
              <a:rPr lang="en-US" altLang="zh-CN" sz="2200" dirty="0"/>
              <a:t>37 </a:t>
            </a:r>
            <a:r>
              <a:rPr lang="zh-CN" altLang="en-US" sz="2200" dirty="0"/>
              <a:t>他们说：“赐我们在你的荣耀里，一个坐在你右边，一个坐在你左边。” </a:t>
            </a:r>
            <a:r>
              <a:rPr lang="en-US" altLang="zh-CN" sz="2200" dirty="0"/>
              <a:t>38 </a:t>
            </a:r>
            <a:r>
              <a:rPr lang="zh-CN" altLang="en-US" sz="2200" dirty="0"/>
              <a:t>耶稣说：“你们不知道所求的是什么。我所喝的杯，你们能喝吗？我所受的洗，你们能受吗？” </a:t>
            </a:r>
            <a:r>
              <a:rPr lang="en-US" altLang="zh-CN" sz="2200" dirty="0"/>
              <a:t>39 </a:t>
            </a:r>
            <a:r>
              <a:rPr lang="zh-CN" altLang="en-US" sz="2200" dirty="0"/>
              <a:t>他们说：“我们能。”耶稣说：“我所喝的杯，你们也要喝；我所受的洗，你们也要受； </a:t>
            </a:r>
            <a:r>
              <a:rPr lang="en-US" altLang="zh-CN" sz="2200" dirty="0"/>
              <a:t>40 </a:t>
            </a:r>
            <a:r>
              <a:rPr lang="zh-CN" altLang="en-US" sz="2200" dirty="0"/>
              <a:t>只是坐在我的左右，不是我可以赐的，乃是为谁预备的，就赐给谁。” </a:t>
            </a:r>
            <a:r>
              <a:rPr lang="en-US" altLang="zh-CN" sz="2200" dirty="0"/>
              <a:t>41 </a:t>
            </a:r>
            <a:r>
              <a:rPr lang="zh-CN" altLang="en-US" sz="2200" dirty="0"/>
              <a:t>那十个门徒听见，就恼怒雅各、约翰。</a:t>
            </a:r>
          </a:p>
          <a:p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79330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40532-C2CF-4C4D-AE7C-0372AA35A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可</a:t>
            </a:r>
            <a:r>
              <a:rPr lang="en-US" altLang="zh-CN" dirty="0"/>
              <a:t>10:32-45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D9D0F2-F7F9-4030-9453-F4461B90E2A3}"/>
              </a:ext>
            </a:extLst>
          </p:cNvPr>
          <p:cNvSpPr txBox="1"/>
          <p:nvPr/>
        </p:nvSpPr>
        <p:spPr>
          <a:xfrm>
            <a:off x="1097280" y="2488018"/>
            <a:ext cx="8995144" cy="3086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00" dirty="0"/>
              <a:t>42 </a:t>
            </a:r>
            <a:r>
              <a:rPr lang="zh-CN" altLang="en-US" sz="2200" dirty="0"/>
              <a:t>耶稣叫他们来，对他们说：“你们知道，外邦人有尊为君王的治理他们，有大臣操权管束他们。 </a:t>
            </a:r>
            <a:r>
              <a:rPr lang="en-US" altLang="zh-CN" sz="2200" dirty="0"/>
              <a:t>43 </a:t>
            </a:r>
            <a:r>
              <a:rPr lang="zh-CN" altLang="en-US" sz="2200" dirty="0"/>
              <a:t>只是在你们中间不是这样，你们中间谁愿为大，就必做你们的用人； </a:t>
            </a:r>
            <a:r>
              <a:rPr lang="en-US" altLang="zh-CN" sz="2200" dirty="0"/>
              <a:t>44 </a:t>
            </a:r>
            <a:r>
              <a:rPr lang="zh-CN" altLang="en-US" sz="2200" dirty="0"/>
              <a:t>在你们中间谁愿为首，就必做众人的仆人。 </a:t>
            </a:r>
            <a:r>
              <a:rPr lang="en-US" altLang="zh-CN" sz="2200" dirty="0"/>
              <a:t>45 </a:t>
            </a:r>
            <a:r>
              <a:rPr lang="zh-CN" altLang="en-US" sz="2200" dirty="0"/>
              <a:t>因为人子来并不是要受人的服侍，乃是要服侍人，并且要舍命做多人的赎价。”</a:t>
            </a:r>
            <a:endParaRPr lang="en-US" sz="2200" dirty="0"/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555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D1B4E201-164F-4793-895E-C149B2F2F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65F4110-C0FC-4D61-ACD2-A7C950EAE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60711" y="3506289"/>
            <a:ext cx="7210670" cy="2967839"/>
          </a:xfrm>
          <a:prstGeom prst="rect">
            <a:avLst/>
          </a:prstGeom>
          <a:solidFill>
            <a:srgbClr val="494B67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485E47-08FB-49A4-824A-992DBDF94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821" y="3812955"/>
            <a:ext cx="6465287" cy="148619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z="5000" dirty="0">
                <a:solidFill>
                  <a:schemeClr val="bg1"/>
                </a:solidFill>
              </a:rPr>
              <a:t>我们一般去哪里看新闻呢？</a:t>
            </a:r>
            <a:endParaRPr lang="en-US" sz="5000" dirty="0">
              <a:solidFill>
                <a:schemeClr val="bg1"/>
              </a:solidFill>
            </a:endParaRPr>
          </a:p>
        </p:txBody>
      </p:sp>
      <p:pic>
        <p:nvPicPr>
          <p:cNvPr id="1028" name="Picture 4" descr="Image result for fox news">
            <a:extLst>
              <a:ext uri="{FF2B5EF4-FFF2-40B4-BE49-F238E27FC236}">
                <a16:creationId xmlns:a16="http://schemas.microsoft.com/office/drawing/2014/main" id="{D7C975C6-652D-487C-ADD1-054A84CDC0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" r="30447" b="-2"/>
          <a:stretch/>
        </p:blipFill>
        <p:spPr bwMode="auto">
          <a:xfrm>
            <a:off x="317634" y="321731"/>
            <a:ext cx="4188775" cy="302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CA91C66D-169F-4F57-B884-E1A2FD1D39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49" r="11895" b="-4"/>
          <a:stretch/>
        </p:blipFill>
        <p:spPr bwMode="auto">
          <a:xfrm>
            <a:off x="4654297" y="299362"/>
            <a:ext cx="3534598" cy="305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æ°é»èæ­">
            <a:extLst>
              <a:ext uri="{FF2B5EF4-FFF2-40B4-BE49-F238E27FC236}">
                <a16:creationId xmlns:a16="http://schemas.microsoft.com/office/drawing/2014/main" id="{791C0DF3-4561-4EE2-B53A-4E8A07C31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3" r="10889" b="1"/>
          <a:stretch/>
        </p:blipFill>
        <p:spPr bwMode="auto">
          <a:xfrm>
            <a:off x="8349763" y="287532"/>
            <a:ext cx="3521618" cy="306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ACE2D80-77E9-4433-B62B-693C5B7B2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5393160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cnn">
            <a:extLst>
              <a:ext uri="{FF2B5EF4-FFF2-40B4-BE49-F238E27FC236}">
                <a16:creationId xmlns:a16="http://schemas.microsoft.com/office/drawing/2014/main" id="{4ADFD587-D64A-4139-A386-399130ABFE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7" r="10668" b="-1"/>
          <a:stretch/>
        </p:blipFill>
        <p:spPr bwMode="auto">
          <a:xfrm>
            <a:off x="317635" y="3506292"/>
            <a:ext cx="4188774" cy="296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92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4C6D0-1AB5-4BAF-B448-A685501BD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从圣经里看“新闻”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227BF4-91D9-4E91-96C4-4FBCABC1BC24}"/>
              </a:ext>
            </a:extLst>
          </p:cNvPr>
          <p:cNvSpPr txBox="1"/>
          <p:nvPr/>
        </p:nvSpPr>
        <p:spPr>
          <a:xfrm>
            <a:off x="1097280" y="2394284"/>
            <a:ext cx="102605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耶稣基督道成肉身，就是来向我们传讲“好消息”</a:t>
            </a:r>
            <a:r>
              <a:rPr lang="en-US" altLang="zh-CN" sz="2400" dirty="0"/>
              <a:t>—the good news!</a:t>
            </a:r>
          </a:p>
          <a:p>
            <a:endParaRPr lang="en-US" sz="2400" dirty="0"/>
          </a:p>
          <a:p>
            <a:r>
              <a:rPr lang="en-US" sz="2400" dirty="0"/>
              <a:t>	</a:t>
            </a:r>
            <a:r>
              <a:rPr lang="el-GR" sz="2400" dirty="0"/>
              <a:t>εὐαγγέλιον </a:t>
            </a:r>
            <a:r>
              <a:rPr lang="en-US" sz="2400" dirty="0"/>
              <a:t>(</a:t>
            </a:r>
            <a:r>
              <a:rPr lang="en-US" sz="2400" dirty="0" err="1"/>
              <a:t>euaggelion</a:t>
            </a:r>
            <a:r>
              <a:rPr lang="en-US" sz="2400" dirty="0"/>
              <a:t>): </a:t>
            </a:r>
            <a:r>
              <a:rPr lang="zh-CN" altLang="en-US" sz="2400" dirty="0"/>
              <a:t>好信息，好消息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zh-CN" altLang="en-US" sz="2400" dirty="0"/>
              <a:t>耶稣传讲的信息到底是什么？</a:t>
            </a:r>
            <a:endParaRPr lang="en-US" altLang="zh-CN" sz="2400" dirty="0"/>
          </a:p>
          <a:p>
            <a:r>
              <a:rPr lang="en-US" altLang="zh-CN" sz="2400" dirty="0"/>
              <a:t>	</a:t>
            </a:r>
            <a:r>
              <a:rPr lang="zh-CN" altLang="en-US" sz="2400" dirty="0"/>
              <a:t>它好在哪里？新在哪里？如何改变我们的生活？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941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6C6BF-E5B3-4AE3-B6DD-1FA42CDE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/>
              <a:t>用两个字总结耶稣的信息：国度 </a:t>
            </a:r>
            <a:r>
              <a:rPr lang="en-US" altLang="zh-CN" sz="4400" dirty="0"/>
              <a:t>Kingdom</a:t>
            </a:r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9D3283-05A9-414E-90F2-3220291B780B}"/>
              </a:ext>
            </a:extLst>
          </p:cNvPr>
          <p:cNvSpPr txBox="1"/>
          <p:nvPr/>
        </p:nvSpPr>
        <p:spPr>
          <a:xfrm>
            <a:off x="1097280" y="2454442"/>
            <a:ext cx="9839425" cy="322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300" dirty="0"/>
              <a:t>“时候到了，神的国近了”可</a:t>
            </a:r>
            <a:r>
              <a:rPr lang="en-US" altLang="zh-CN" sz="2300" dirty="0"/>
              <a:t>1:15</a:t>
            </a:r>
          </a:p>
          <a:p>
            <a:pPr>
              <a:lnSpc>
                <a:spcPct val="150000"/>
              </a:lnSpc>
            </a:pPr>
            <a:r>
              <a:rPr lang="zh-CN" altLang="en-US" sz="2300" dirty="0"/>
              <a:t>“耶稣走遍加利利</a:t>
            </a:r>
            <a:r>
              <a:rPr lang="en-US" altLang="zh-CN" sz="2300" dirty="0"/>
              <a:t>… </a:t>
            </a:r>
            <a:r>
              <a:rPr lang="zh-CN" altLang="en-US" sz="2300" dirty="0"/>
              <a:t>宣扬天国的福音 </a:t>
            </a:r>
            <a:r>
              <a:rPr lang="en-US" altLang="zh-CN" sz="2300" dirty="0"/>
              <a:t>(the gospel of the Kingdom)</a:t>
            </a:r>
            <a:r>
              <a:rPr lang="zh-CN" altLang="en-US" sz="2300" dirty="0"/>
              <a:t>”太</a:t>
            </a:r>
            <a:r>
              <a:rPr lang="en-US" altLang="zh-CN" sz="2300" dirty="0"/>
              <a:t>4:23</a:t>
            </a:r>
          </a:p>
          <a:p>
            <a:pPr>
              <a:lnSpc>
                <a:spcPct val="150000"/>
              </a:lnSpc>
            </a:pPr>
            <a:r>
              <a:rPr lang="zh-CN" altLang="en-US" sz="2300" dirty="0"/>
              <a:t>“差遣他们</a:t>
            </a:r>
            <a:r>
              <a:rPr lang="en-US" altLang="zh-CN" sz="2300" dirty="0"/>
              <a:t>【</a:t>
            </a:r>
            <a:r>
              <a:rPr lang="zh-CN" altLang="en-US" sz="2300" dirty="0"/>
              <a:t>使徒</a:t>
            </a:r>
            <a:r>
              <a:rPr lang="en-US" altLang="zh-CN" sz="2300" dirty="0"/>
              <a:t>】</a:t>
            </a:r>
            <a:r>
              <a:rPr lang="zh-CN" altLang="en-US" sz="2300" dirty="0"/>
              <a:t>去宣讲神的国”路</a:t>
            </a:r>
            <a:r>
              <a:rPr lang="en-US" altLang="zh-CN" sz="2300" dirty="0"/>
              <a:t>9:2</a:t>
            </a:r>
          </a:p>
          <a:p>
            <a:pPr>
              <a:lnSpc>
                <a:spcPct val="150000"/>
              </a:lnSpc>
            </a:pPr>
            <a:r>
              <a:rPr lang="zh-CN" altLang="en-US" sz="2300" dirty="0"/>
              <a:t>“他受难以后</a:t>
            </a:r>
            <a:r>
              <a:rPr lang="en-US" altLang="zh-CN" sz="2300" dirty="0"/>
              <a:t>… </a:t>
            </a:r>
            <a:r>
              <a:rPr lang="zh-CN" altLang="en-US" sz="2300" dirty="0"/>
              <a:t>向使徒显现，并且讲论神的国的事，有四十天之久”徒</a:t>
            </a:r>
            <a:r>
              <a:rPr lang="en-US" altLang="zh-CN" sz="2300" dirty="0"/>
              <a:t>1:3</a:t>
            </a:r>
          </a:p>
          <a:p>
            <a:pPr>
              <a:lnSpc>
                <a:spcPct val="150000"/>
              </a:lnSpc>
            </a:pPr>
            <a:r>
              <a:rPr lang="zh-CN" altLang="en-US" sz="2300" dirty="0"/>
              <a:t>“并且</a:t>
            </a:r>
            <a:r>
              <a:rPr lang="en-US" altLang="zh-CN" sz="2300" dirty="0"/>
              <a:t>【</a:t>
            </a:r>
            <a:r>
              <a:rPr lang="zh-CN" altLang="en-US" sz="2300" dirty="0"/>
              <a:t>保罗</a:t>
            </a:r>
            <a:r>
              <a:rPr lang="en-US" altLang="zh-CN" sz="2300" dirty="0"/>
              <a:t>】</a:t>
            </a:r>
            <a:r>
              <a:rPr lang="zh-CN" altLang="en-US" sz="2300" dirty="0"/>
              <a:t>放胆地传讲神的国</a:t>
            </a:r>
            <a:r>
              <a:rPr lang="en-US" altLang="zh-CN" sz="2300" dirty="0"/>
              <a:t>… </a:t>
            </a:r>
            <a:r>
              <a:rPr lang="zh-CN" altLang="en-US" sz="2300" dirty="0"/>
              <a:t>没有受到什么禁止”徒</a:t>
            </a:r>
            <a:r>
              <a:rPr lang="en-US" altLang="zh-CN" sz="2300" dirty="0"/>
              <a:t>28:31</a:t>
            </a:r>
          </a:p>
          <a:p>
            <a:pPr>
              <a:lnSpc>
                <a:spcPct val="150000"/>
              </a:lnSpc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9623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48CE3-4C96-47D9-92D1-A4AD7C77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但我们是如何看待耶稣的信息呢？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3E8460-86FE-475B-9D27-FE2D77ABA51E}"/>
              </a:ext>
            </a:extLst>
          </p:cNvPr>
          <p:cNvSpPr txBox="1"/>
          <p:nvPr/>
        </p:nvSpPr>
        <p:spPr>
          <a:xfrm>
            <a:off x="1097280" y="2111631"/>
            <a:ext cx="1005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通常是代之以进入天堂的入场券：</a:t>
            </a:r>
            <a:r>
              <a:rPr lang="en-US" altLang="zh-CN" sz="2000" dirty="0"/>
              <a:t>”minimum requirement to go to heaven after we die”</a:t>
            </a:r>
            <a:endParaRPr lang="en-US" sz="20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0B9243B3-629B-461E-BEC3-19029A1C1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1" y="2743201"/>
            <a:ext cx="3527258" cy="352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C4D88E86-9AFC-4597-A771-0E9250A09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769" y="2999235"/>
            <a:ext cx="4545264" cy="255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4DBC9B92-7A22-42D4-B821-79D9861D8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33" y="2999235"/>
            <a:ext cx="4104967" cy="255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0EF119-846E-4C56-94DB-F602E7CD7FE7}"/>
              </a:ext>
            </a:extLst>
          </p:cNvPr>
          <p:cNvSpPr txBox="1"/>
          <p:nvPr/>
        </p:nvSpPr>
        <p:spPr>
          <a:xfrm>
            <a:off x="4271211" y="5678905"/>
            <a:ext cx="6424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u="sng" dirty="0"/>
              <a:t>耶稣的国到底是什么呢？</a:t>
            </a: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65365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3F366E-62C0-4CCE-8009-422308BB7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309" y="634946"/>
            <a:ext cx="6432434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神的国与世上的国</a:t>
            </a:r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49978A5-3D19-4D46-9D92-9B5CECB0D4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979" y="634947"/>
            <a:ext cx="2491353" cy="2519034"/>
          </a:xfrm>
          <a:prstGeom prst="rect">
            <a:avLst/>
          </a:prstGeom>
        </p:spPr>
      </p:pic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8072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Image result for gollum my precious">
            <a:extLst>
              <a:ext uri="{FF2B5EF4-FFF2-40B4-BE49-F238E27FC236}">
                <a16:creationId xmlns:a16="http://schemas.microsoft.com/office/drawing/2014/main" id="{A9A09EAD-82C0-4810-AD1F-DD494DF21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5271" y="3475717"/>
            <a:ext cx="2478770" cy="247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B5F655-A8C1-4434-9BAE-0D2C825FC6FE}"/>
              </a:ext>
            </a:extLst>
          </p:cNvPr>
          <p:cNvSpPr txBox="1"/>
          <p:nvPr/>
        </p:nvSpPr>
        <p:spPr>
          <a:xfrm>
            <a:off x="5117308" y="2407436"/>
            <a:ext cx="6432434" cy="34616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天子之怒，伏尸百万，流血千里”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普天之下莫非王土”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“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国”就是我们的意识和控制所能及的范围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自我即为国：我的身体，我的行动，我的意愿，我的财产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——	</a:t>
            </a:r>
            <a:r>
              <a:rPr lang="en-US" altLang="zh-CN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Kingdom of Self</a:t>
            </a: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社区、企业、民族、国家，以个人权力为基，交织成为偌大网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罗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——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世上的国 </a:t>
            </a:r>
            <a:r>
              <a:rPr lang="en-US" altLang="zh-CN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Kingdom of the earth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altLang="zh-CN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are we doing here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defTabSz="914400">
              <a:spcAft>
                <a:spcPts val="600"/>
              </a:spcAft>
              <a:buFont typeface="Calibri" panose="020F0502020204030204" pitchFamily="34" charset="0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8343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45FA1-27AC-4A7D-987F-53DE651C8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722" y="216549"/>
            <a:ext cx="10058400" cy="1450757"/>
          </a:xfrm>
        </p:spPr>
        <p:txBody>
          <a:bodyPr/>
          <a:lstStyle/>
          <a:p>
            <a:r>
              <a:rPr lang="zh-CN" altLang="en-US" dirty="0"/>
              <a:t>神的国与世上的国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AA6424-D1F5-418B-A3E6-465FDCB529B4}"/>
              </a:ext>
            </a:extLst>
          </p:cNvPr>
          <p:cNvSpPr txBox="1"/>
          <p:nvPr/>
        </p:nvSpPr>
        <p:spPr>
          <a:xfrm>
            <a:off x="4644190" y="2440176"/>
            <a:ext cx="56789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神的国：“愿你的国降临，愿你的旨意成就在地</a:t>
            </a:r>
            <a:r>
              <a:rPr lang="en-US" altLang="zh-CN" sz="2000" dirty="0"/>
              <a:t>	</a:t>
            </a:r>
            <a:r>
              <a:rPr lang="zh-CN" altLang="en-US" sz="2000" dirty="0"/>
              <a:t>上，如同在天上一样”太</a:t>
            </a:r>
            <a:r>
              <a:rPr lang="en-US" altLang="zh-CN" sz="2000" dirty="0"/>
              <a:t>6:10</a:t>
            </a:r>
            <a:endParaRPr lang="zh-CN" altLang="en-US" sz="2000" dirty="0"/>
          </a:p>
          <a:p>
            <a:endParaRPr lang="en-US" altLang="zh-CN" sz="2000" dirty="0"/>
          </a:p>
          <a:p>
            <a:r>
              <a:rPr lang="zh-CN" altLang="en-US" sz="2000" dirty="0"/>
              <a:t>保罗：“</a:t>
            </a:r>
            <a:r>
              <a:rPr lang="en-US" altLang="zh-CN" sz="2000" dirty="0"/>
              <a:t>…</a:t>
            </a:r>
            <a:r>
              <a:rPr lang="zh-CN" altLang="en-US" sz="2000" dirty="0"/>
              <a:t>神的国不在于吃喝，而在于公义、和</a:t>
            </a:r>
            <a:r>
              <a:rPr lang="en-US" altLang="zh-CN" sz="2000" dirty="0"/>
              <a:t>	</a:t>
            </a:r>
            <a:r>
              <a:rPr lang="zh-CN" altLang="en-US" sz="2000" dirty="0"/>
              <a:t>睦，以及圣灵里的喜乐”罗</a:t>
            </a:r>
            <a:r>
              <a:rPr lang="en-US" altLang="zh-CN" sz="2000" dirty="0"/>
              <a:t>14:17</a:t>
            </a:r>
          </a:p>
          <a:p>
            <a:endParaRPr lang="en-US" altLang="zh-CN" sz="2000" dirty="0"/>
          </a:p>
          <a:p>
            <a:r>
              <a:rPr lang="zh-CN" altLang="en-US" sz="2000" dirty="0"/>
              <a:t>“我的国不属于这世界”约</a:t>
            </a:r>
            <a:r>
              <a:rPr lang="en-US" altLang="zh-CN" sz="2000" dirty="0"/>
              <a:t>18:36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55EBF9-A512-4256-A753-82010230C860}"/>
              </a:ext>
            </a:extLst>
          </p:cNvPr>
          <p:cNvSpPr txBox="1"/>
          <p:nvPr/>
        </p:nvSpPr>
        <p:spPr>
          <a:xfrm>
            <a:off x="4800600" y="5183282"/>
            <a:ext cx="6906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u="sng" dirty="0"/>
              <a:t>我们住在谁的国里呢？</a:t>
            </a:r>
            <a:endParaRPr lang="en-US" sz="2400" b="1" u="sng" dirty="0"/>
          </a:p>
        </p:txBody>
      </p:sp>
      <p:pic>
        <p:nvPicPr>
          <p:cNvPr id="1026" name="Picture 2" descr="Image result for the lord's prayer">
            <a:extLst>
              <a:ext uri="{FF2B5EF4-FFF2-40B4-BE49-F238E27FC236}">
                <a16:creationId xmlns:a16="http://schemas.microsoft.com/office/drawing/2014/main" id="{C4D4E49A-449D-4541-836B-59221D9BE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07" y="2120983"/>
            <a:ext cx="2728762" cy="3854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82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2D41"/>
      </a:dk2>
      <a:lt2>
        <a:srgbClr val="E2E5E8"/>
      </a:lt2>
      <a:accent1>
        <a:srgbClr val="E58D25"/>
      </a:accent1>
      <a:accent2>
        <a:srgbClr val="D43018"/>
      </a:accent2>
      <a:accent3>
        <a:srgbClr val="E62A60"/>
      </a:accent3>
      <a:accent4>
        <a:srgbClr val="D4189D"/>
      </a:accent4>
      <a:accent5>
        <a:srgbClr val="CF2AE6"/>
      </a:accent5>
      <a:accent6>
        <a:srgbClr val="7929D8"/>
      </a:accent6>
      <a:hlink>
        <a:srgbClr val="3F79BF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3020</Words>
  <Application>Microsoft Office PowerPoint</Application>
  <PresentationFormat>Widescreen</PresentationFormat>
  <Paragraphs>123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RetrospectVTI</vt:lpstr>
      <vt:lpstr>非以役人，乃役于人:  The Upside-Down Kingdom</vt:lpstr>
      <vt:lpstr>可10:32-45</vt:lpstr>
      <vt:lpstr>可10:32-45</vt:lpstr>
      <vt:lpstr>我们一般去哪里看新闻呢？</vt:lpstr>
      <vt:lpstr>从圣经里看“新闻”</vt:lpstr>
      <vt:lpstr>用两个字总结耶稣的信息：国度 Kingdom</vt:lpstr>
      <vt:lpstr>但我们是如何看待耶稣的信息呢？</vt:lpstr>
      <vt:lpstr>神的国与世上的国</vt:lpstr>
      <vt:lpstr>神的国与世上的国</vt:lpstr>
      <vt:lpstr>两个国的碰撞：役人 vs. 役于人</vt:lpstr>
      <vt:lpstr>两个国的碰撞：役人 vs. 役于人</vt:lpstr>
      <vt:lpstr>The upside-down Kingdom</vt:lpstr>
      <vt:lpstr>非以役人，乃役于人：神的国、我们的信息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非以役人，乃役于人:  The Upside-Down Kingdom</dc:title>
  <dc:creator>Jesse Sun</dc:creator>
  <cp:lastModifiedBy>Jesse Sun</cp:lastModifiedBy>
  <cp:revision>16</cp:revision>
  <dcterms:created xsi:type="dcterms:W3CDTF">2019-08-11T00:45:31Z</dcterms:created>
  <dcterms:modified xsi:type="dcterms:W3CDTF">2019-08-11T13:27:18Z</dcterms:modified>
</cp:coreProperties>
</file>