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35"/>
  </p:notesMasterIdLst>
  <p:sldIdLst>
    <p:sldId id="893" r:id="rId4"/>
    <p:sldId id="844" r:id="rId5"/>
    <p:sldId id="1132" r:id="rId6"/>
    <p:sldId id="1020" r:id="rId7"/>
    <p:sldId id="841" r:id="rId8"/>
    <p:sldId id="1134" r:id="rId9"/>
    <p:sldId id="1136" r:id="rId10"/>
    <p:sldId id="1135" r:id="rId11"/>
    <p:sldId id="1140" r:id="rId12"/>
    <p:sldId id="1139" r:id="rId13"/>
    <p:sldId id="1137" r:id="rId14"/>
    <p:sldId id="1138" r:id="rId15"/>
    <p:sldId id="1147" r:id="rId16"/>
    <p:sldId id="1141" r:id="rId17"/>
    <p:sldId id="1142" r:id="rId18"/>
    <p:sldId id="1148" r:id="rId19"/>
    <p:sldId id="1149" r:id="rId20"/>
    <p:sldId id="1150" r:id="rId21"/>
    <p:sldId id="1151" r:id="rId22"/>
    <p:sldId id="1152" r:id="rId23"/>
    <p:sldId id="1143" r:id="rId24"/>
    <p:sldId id="1144" r:id="rId25"/>
    <p:sldId id="1145" r:id="rId26"/>
    <p:sldId id="1153" r:id="rId27"/>
    <p:sldId id="1146" r:id="rId28"/>
    <p:sldId id="1062" r:id="rId29"/>
    <p:sldId id="1154" r:id="rId30"/>
    <p:sldId id="1155" r:id="rId31"/>
    <p:sldId id="1156" r:id="rId32"/>
    <p:sldId id="1157" r:id="rId33"/>
    <p:sldId id="8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9" d="100"/>
          <a:sy n="79" d="100"/>
        </p:scale>
        <p:origin x="108" y="6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92960-1CE5-46DF-AA74-40A0F75845CC}" type="datetimeFigureOut">
              <a:rPr lang="en-US" smtClean="0"/>
              <a:pPr/>
              <a:t>8/4/2019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6B3E5-248B-4B21-9696-877E8917F9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26B3E5-248B-4B21-9696-877E8917F91A}" type="slidenum">
              <a:rPr lang="en-US" smtClean="0"/>
              <a:pPr/>
              <a:t>9</a:t>
            </a:fld>
            <a:endParaRPr lang="en-US"/>
          </a:p>
        </p:txBody>
      </p:sp>
    </p:spTree>
    <p:extLst>
      <p:ext uri="{BB962C8B-B14F-4D97-AF65-F5344CB8AC3E}">
        <p14:creationId xmlns:p14="http://schemas.microsoft.com/office/powerpoint/2010/main" val="274390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26B3E5-248B-4B21-9696-877E8917F91A}"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pPr/>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pPr/>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pPr/>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pPr/>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pPr/>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pPr/>
              <a:t>8/4/2019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pPr/>
              <a:t>8/4/2019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pPr/>
              <a:t>8/4/2019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pPr/>
              <a:t>8/4/2019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pPr/>
              <a:t>8/4/2019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pPr/>
              <a:t>8/4/2019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pPr/>
              <a:t>8/4/2019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8/4/2019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5000"/>
            <a:ext cx="9144000" cy="440120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sz="7000" i="1" u="none" strike="noStrike" kern="1200" cap="none" spc="0" normalizeH="0" baseline="0" noProof="0" dirty="0">
                <a:ln>
                  <a:noFill/>
                </a:ln>
                <a:solidFill>
                  <a:prstClr val="black"/>
                </a:solidFill>
                <a:effectLst/>
                <a:uLnTx/>
                <a:uFillTx/>
                <a:latin typeface="Calibri"/>
                <a:ea typeface="+mn-ea"/>
                <a:cs typeface="+mn-cs"/>
              </a:rPr>
              <a:t>Please Show</a:t>
            </a:r>
          </a:p>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sz="7000" b="1" i="1" u="none" strike="noStrike" kern="1200" cap="none" spc="0" normalizeH="0" baseline="0" noProof="0" dirty="0">
                <a:ln>
                  <a:noFill/>
                </a:ln>
                <a:solidFill>
                  <a:prstClr val="black"/>
                </a:solidFill>
                <a:effectLst/>
                <a:uLnTx/>
                <a:uFillTx/>
                <a:latin typeface="Calibri"/>
                <a:ea typeface="+mn-ea"/>
                <a:cs typeface="+mn-cs"/>
              </a:rPr>
              <a:t>Your I.D.</a:t>
            </a:r>
          </a:p>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7000" i="1" dirty="0">
                <a:solidFill>
                  <a:prstClr val="black"/>
                </a:solidFill>
                <a:latin typeface="Calibri"/>
              </a:rPr>
              <a:t>請顯示</a:t>
            </a:r>
            <a:r>
              <a:rPr lang="zh-CN" altLang="en-US" sz="7000" b="1" i="1" dirty="0">
                <a:solidFill>
                  <a:prstClr val="black"/>
                </a:solidFill>
                <a:latin typeface="Calibri"/>
              </a:rPr>
              <a:t>你的</a:t>
            </a:r>
            <a:endParaRPr lang="en-US" altLang="zh-CN" sz="7000" b="1" i="1" dirty="0">
              <a:solidFill>
                <a:prstClr val="black"/>
              </a:solidFill>
              <a:latin typeface="Calibri"/>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7000" b="1" i="1" dirty="0">
                <a:solidFill>
                  <a:prstClr val="black"/>
                </a:solidFill>
                <a:latin typeface="Calibri"/>
              </a:rPr>
              <a:t>身份證</a:t>
            </a:r>
            <a:endParaRPr kumimoji="0" lang="en-US" sz="7000" b="0" i="1"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0" y="304800"/>
            <a:ext cx="9144000" cy="1754326"/>
          </a:xfrm>
          <a:prstGeom prst="rect">
            <a:avLst/>
          </a:prstGeom>
          <a:noFill/>
        </p:spPr>
        <p:txBody>
          <a:bodyPr wrap="square" rtlCol="0">
            <a:spAutoFit/>
          </a:bodyPr>
          <a:lstStyle/>
          <a:p>
            <a:pPr lvl="0" algn="ctr"/>
            <a:r>
              <a:rPr kumimoji="0" lang="en-US" sz="36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Series: </a:t>
            </a:r>
            <a:r>
              <a:rPr lang="en-US" sz="3600" b="1" i="1" dirty="0">
                <a:solidFill>
                  <a:prstClr val="black">
                    <a:lumMod val="50000"/>
                    <a:lumOff val="50000"/>
                  </a:prstClr>
                </a:solidFill>
              </a:rPr>
              <a:t>Luke – The Lord’s Favor Has Come</a:t>
            </a:r>
            <a:endParaRPr kumimoji="0" lang="en-US" sz="3600" b="1" i="1"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8064A2">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064A2">
                    <a:lumMod val="50000"/>
                  </a:srgbClr>
                </a:solidFill>
                <a:effectLst/>
                <a:uLnTx/>
                <a:uFillTx/>
                <a:latin typeface="Calibri"/>
                <a:ea typeface="+mn-ea"/>
                <a:cs typeface="+mn-cs"/>
              </a:rPr>
              <a:t>Lk </a:t>
            </a:r>
            <a:r>
              <a:rPr lang="zh-CN" altLang="en-US" sz="3200" b="1" dirty="0">
                <a:solidFill>
                  <a:srgbClr val="8064A2">
                    <a:lumMod val="50000"/>
                  </a:srgbClr>
                </a:solidFill>
                <a:latin typeface="Calibri"/>
              </a:rPr>
              <a:t>路</a:t>
            </a:r>
            <a:r>
              <a:rPr kumimoji="0" lang="en-US" sz="3600" b="1" i="0" u="none" strike="noStrike" kern="1200" cap="none" spc="0" normalizeH="0" baseline="0" noProof="0" dirty="0">
                <a:ln>
                  <a:noFill/>
                </a:ln>
                <a:solidFill>
                  <a:srgbClr val="8064A2">
                    <a:lumMod val="50000"/>
                  </a:srgbClr>
                </a:solidFill>
                <a:effectLst/>
                <a:uLnTx/>
                <a:uFillTx/>
                <a:latin typeface="Calibri"/>
                <a:ea typeface="+mn-ea"/>
                <a:cs typeface="+mn-cs"/>
              </a:rPr>
              <a:t> 18:1-17</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938992"/>
          </a:xfrm>
          <a:prstGeom prst="rect">
            <a:avLst/>
          </a:prstGeom>
          <a:noFill/>
        </p:spPr>
        <p:txBody>
          <a:bodyPr wrap="square" rtlCol="0">
            <a:spAutoFit/>
          </a:bodyPr>
          <a:lstStyle/>
          <a:p>
            <a:r>
              <a:rPr lang="en-US" sz="4000" dirty="0">
                <a:solidFill>
                  <a:schemeClr val="bg1"/>
                </a:solidFill>
              </a:rPr>
              <a:t>If we have confessed our belief in God, </a:t>
            </a:r>
            <a:r>
              <a:rPr lang="en-US" sz="4000" i="1" dirty="0">
                <a:solidFill>
                  <a:schemeClr val="bg1"/>
                </a:solidFill>
              </a:rPr>
              <a:t>are these distinct features of the Christian faith present and maturing in us?</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sz="4000" u="sng" dirty="0">
                <a:solidFill>
                  <a:schemeClr val="bg1"/>
                </a:solidFill>
              </a:rPr>
              <a:t>I.D.: Feline, Canine:</a:t>
            </a:r>
            <a:endParaRPr lang="en-US" sz="4000" dirty="0">
              <a:solidFill>
                <a:schemeClr val="bg1"/>
              </a:solidFill>
            </a:endParaRPr>
          </a:p>
        </p:txBody>
      </p:sp>
    </p:spTree>
    <p:extLst>
      <p:ext uri="{BB962C8B-B14F-4D97-AF65-F5344CB8AC3E}">
        <p14:creationId xmlns:p14="http://schemas.microsoft.com/office/powerpoint/2010/main" val="291532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246769"/>
          </a:xfrm>
          <a:prstGeom prst="rect">
            <a:avLst/>
          </a:prstGeom>
          <a:noFill/>
        </p:spPr>
        <p:txBody>
          <a:bodyPr wrap="square" rtlCol="0">
            <a:spAutoFit/>
          </a:bodyPr>
          <a:lstStyle/>
          <a:p>
            <a:pPr algn="ctr"/>
            <a:r>
              <a:rPr lang="en-US" altLang="zh-CN" sz="7000" b="1" dirty="0">
                <a:solidFill>
                  <a:prstClr val="white"/>
                </a:solidFill>
              </a:rPr>
              <a:t>God Hears</a:t>
            </a:r>
          </a:p>
          <a:p>
            <a:pPr algn="ctr"/>
            <a:r>
              <a:rPr lang="en-US" altLang="zh-CN" sz="7000" b="1" dirty="0">
                <a:solidFill>
                  <a:prstClr val="white"/>
                </a:solidFill>
              </a:rPr>
              <a:t>the Trusting</a:t>
            </a:r>
          </a:p>
        </p:txBody>
      </p:sp>
    </p:spTree>
    <p:extLst>
      <p:ext uri="{BB962C8B-B14F-4D97-AF65-F5344CB8AC3E}">
        <p14:creationId xmlns:p14="http://schemas.microsoft.com/office/powerpoint/2010/main" val="178590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938992"/>
          </a:xfrm>
          <a:prstGeom prst="rect">
            <a:avLst/>
          </a:prstGeom>
          <a:noFill/>
        </p:spPr>
        <p:txBody>
          <a:bodyPr wrap="square" rtlCol="0">
            <a:spAutoFit/>
          </a:bodyPr>
          <a:lstStyle/>
          <a:p>
            <a:r>
              <a:rPr lang="en-US" sz="4000" dirty="0">
                <a:solidFill>
                  <a:schemeClr val="bg1"/>
                </a:solidFill>
              </a:rPr>
              <a:t>“Always”</a:t>
            </a:r>
            <a:r>
              <a:rPr lang="zh-CN" altLang="en-US" sz="4000" dirty="0">
                <a:solidFill>
                  <a:schemeClr val="bg1"/>
                </a:solidFill>
              </a:rPr>
              <a:t> </a:t>
            </a:r>
            <a:r>
              <a:rPr lang="en-US" altLang="zh-CN" sz="4000" dirty="0">
                <a:solidFill>
                  <a:schemeClr val="bg1"/>
                </a:solidFill>
              </a:rPr>
              <a:t>= </a:t>
            </a:r>
            <a:r>
              <a:rPr lang="en-US" sz="4000" dirty="0">
                <a:solidFill>
                  <a:schemeClr val="bg1"/>
                </a:solidFill>
              </a:rPr>
              <a:t>Continual (vs. continuous)</a:t>
            </a:r>
            <a:endParaRPr lang="zh-CN" altLang="en-US" sz="4000" dirty="0">
              <a:solidFill>
                <a:schemeClr val="bg1"/>
              </a:solidFill>
            </a:endParaRPr>
          </a:p>
          <a:p>
            <a:r>
              <a:rPr lang="en-US" altLang="zh-CN" sz="4000" dirty="0">
                <a:solidFill>
                  <a:schemeClr val="bg1"/>
                </a:solidFill>
              </a:rPr>
              <a:t>&lt; &gt; </a:t>
            </a:r>
            <a:r>
              <a:rPr lang="en-US" sz="4000" dirty="0">
                <a:solidFill>
                  <a:schemeClr val="bg1"/>
                </a:solidFill>
              </a:rPr>
              <a:t>The Christian faith WILL lead the Christian to pray continually</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sz="4000" u="sng" dirty="0">
                <a:solidFill>
                  <a:schemeClr val="bg1"/>
                </a:solidFill>
              </a:rPr>
              <a:t>God Hears the Trusting:</a:t>
            </a:r>
            <a:endParaRPr lang="en-US" sz="4000" dirty="0">
              <a:solidFill>
                <a:schemeClr val="bg1"/>
              </a:solidFill>
            </a:endParaRPr>
          </a:p>
        </p:txBody>
      </p:sp>
    </p:spTree>
    <p:extLst>
      <p:ext uri="{BB962C8B-B14F-4D97-AF65-F5344CB8AC3E}">
        <p14:creationId xmlns:p14="http://schemas.microsoft.com/office/powerpoint/2010/main" val="2721581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5016758"/>
          </a:xfrm>
          <a:prstGeom prst="rect">
            <a:avLst/>
          </a:prstGeom>
          <a:noFill/>
        </p:spPr>
        <p:txBody>
          <a:bodyPr wrap="square" rtlCol="0">
            <a:spAutoFit/>
          </a:bodyPr>
          <a:lstStyle/>
          <a:p>
            <a:r>
              <a:rPr lang="en-US" sz="4000" dirty="0">
                <a:solidFill>
                  <a:schemeClr val="bg1"/>
                </a:solidFill>
              </a:rPr>
              <a:t>“Give up”</a:t>
            </a:r>
            <a:r>
              <a:rPr lang="zh-CN" altLang="en-US" sz="4000" dirty="0">
                <a:solidFill>
                  <a:schemeClr val="bg1"/>
                </a:solidFill>
              </a:rPr>
              <a:t> </a:t>
            </a:r>
            <a:r>
              <a:rPr lang="en-US" altLang="zh-CN" sz="4000" dirty="0">
                <a:solidFill>
                  <a:schemeClr val="bg1"/>
                </a:solidFill>
              </a:rPr>
              <a:t>= </a:t>
            </a:r>
            <a:r>
              <a:rPr lang="en-US" sz="4000" dirty="0">
                <a:solidFill>
                  <a:schemeClr val="bg1"/>
                </a:solidFill>
              </a:rPr>
              <a:t>To be disappointed</a:t>
            </a:r>
            <a:r>
              <a:rPr lang="en-US" altLang="zh-CN" sz="4000" dirty="0">
                <a:solidFill>
                  <a:schemeClr val="bg1"/>
                </a:solidFill>
              </a:rPr>
              <a:t>, </a:t>
            </a:r>
            <a:r>
              <a:rPr lang="en-US" sz="4000" dirty="0">
                <a:solidFill>
                  <a:schemeClr val="bg1"/>
                </a:solidFill>
              </a:rPr>
              <a:t>discouraged</a:t>
            </a:r>
            <a:r>
              <a:rPr lang="en-US" altLang="zh-CN" sz="4000" dirty="0">
                <a:solidFill>
                  <a:schemeClr val="bg1"/>
                </a:solidFill>
              </a:rPr>
              <a:t>, </a:t>
            </a:r>
            <a:r>
              <a:rPr lang="en-US" sz="4000" dirty="0">
                <a:solidFill>
                  <a:schemeClr val="bg1"/>
                </a:solidFill>
              </a:rPr>
              <a:t>in despair</a:t>
            </a:r>
            <a:r>
              <a:rPr lang="en-US" altLang="zh-CN" sz="4000" dirty="0">
                <a:solidFill>
                  <a:schemeClr val="bg1"/>
                </a:solidFill>
              </a:rPr>
              <a:t>/ </a:t>
            </a:r>
            <a:r>
              <a:rPr lang="en-US" sz="4000" dirty="0">
                <a:solidFill>
                  <a:schemeClr val="bg1"/>
                </a:solidFill>
              </a:rPr>
              <a:t>lose hope &lt; &gt; Dangerous, for the giving up is an action toward God, a belief shaken</a:t>
            </a:r>
          </a:p>
          <a:p>
            <a:endParaRPr lang="en-US" sz="4000" dirty="0">
              <a:solidFill>
                <a:schemeClr val="bg1"/>
              </a:solidFill>
            </a:endParaRPr>
          </a:p>
          <a:p>
            <a:r>
              <a:rPr lang="en-US" sz="4000" dirty="0">
                <a:solidFill>
                  <a:schemeClr val="tx1">
                    <a:lumMod val="50000"/>
                    <a:lumOff val="50000"/>
                  </a:schemeClr>
                </a:solidFill>
              </a:rPr>
              <a:t>“Always”</a:t>
            </a:r>
            <a:r>
              <a:rPr lang="zh-CN" altLang="en-US" sz="4000" dirty="0">
                <a:solidFill>
                  <a:schemeClr val="tx1">
                    <a:lumMod val="50000"/>
                    <a:lumOff val="50000"/>
                  </a:schemeClr>
                </a:solidFill>
              </a:rPr>
              <a:t> </a:t>
            </a:r>
            <a:r>
              <a:rPr lang="en-US" altLang="zh-CN" sz="4000" dirty="0">
                <a:solidFill>
                  <a:schemeClr val="tx1">
                    <a:lumMod val="50000"/>
                    <a:lumOff val="50000"/>
                  </a:schemeClr>
                </a:solidFill>
              </a:rPr>
              <a:t>= </a:t>
            </a:r>
            <a:r>
              <a:rPr lang="en-US" sz="4000" dirty="0">
                <a:solidFill>
                  <a:schemeClr val="tx1">
                    <a:lumMod val="50000"/>
                    <a:lumOff val="50000"/>
                  </a:schemeClr>
                </a:solidFill>
              </a:rPr>
              <a:t>Continual (vs. continuous)</a:t>
            </a:r>
            <a:endParaRPr lang="zh-CN" altLang="en-US" sz="4000" dirty="0">
              <a:solidFill>
                <a:schemeClr val="tx1">
                  <a:lumMod val="50000"/>
                  <a:lumOff val="50000"/>
                </a:schemeClr>
              </a:solidFill>
            </a:endParaRPr>
          </a:p>
          <a:p>
            <a:r>
              <a:rPr lang="en-US" altLang="zh-CN" sz="4000" dirty="0">
                <a:solidFill>
                  <a:schemeClr val="tx1">
                    <a:lumMod val="50000"/>
                    <a:lumOff val="50000"/>
                  </a:schemeClr>
                </a:solidFill>
              </a:rPr>
              <a:t>&lt; &gt; </a:t>
            </a:r>
            <a:r>
              <a:rPr lang="en-US" sz="4000" dirty="0">
                <a:solidFill>
                  <a:schemeClr val="tx1">
                    <a:lumMod val="50000"/>
                    <a:lumOff val="50000"/>
                  </a:schemeClr>
                </a:solidFill>
              </a:rPr>
              <a:t>The Christian faith WILL lead the Christian to pray continually</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sz="4000" u="sng" dirty="0">
                <a:solidFill>
                  <a:schemeClr val="bg1"/>
                </a:solidFill>
              </a:rPr>
              <a:t>God Hears the Trusting:</a:t>
            </a:r>
            <a:endParaRPr lang="en-US" sz="4000" dirty="0">
              <a:solidFill>
                <a:schemeClr val="bg1"/>
              </a:solidFill>
            </a:endParaRPr>
          </a:p>
        </p:txBody>
      </p:sp>
    </p:spTree>
    <p:extLst>
      <p:ext uri="{BB962C8B-B14F-4D97-AF65-F5344CB8AC3E}">
        <p14:creationId xmlns:p14="http://schemas.microsoft.com/office/powerpoint/2010/main" val="221661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246769"/>
          </a:xfrm>
          <a:prstGeom prst="rect">
            <a:avLst/>
          </a:prstGeom>
          <a:noFill/>
        </p:spPr>
        <p:txBody>
          <a:bodyPr wrap="square" rtlCol="0">
            <a:spAutoFit/>
          </a:bodyPr>
          <a:lstStyle/>
          <a:p>
            <a:pPr algn="ctr"/>
            <a:r>
              <a:rPr lang="en-US" altLang="zh-CN" sz="7000" b="1" dirty="0">
                <a:solidFill>
                  <a:prstClr val="white"/>
                </a:solidFill>
              </a:rPr>
              <a:t>God Justifies</a:t>
            </a:r>
          </a:p>
          <a:p>
            <a:pPr algn="ctr"/>
            <a:r>
              <a:rPr lang="en-US" altLang="zh-CN" sz="7000" b="1" dirty="0">
                <a:solidFill>
                  <a:prstClr val="white"/>
                </a:solidFill>
              </a:rPr>
              <a:t>the Humble</a:t>
            </a:r>
          </a:p>
        </p:txBody>
      </p:sp>
    </p:spTree>
    <p:extLst>
      <p:ext uri="{BB962C8B-B14F-4D97-AF65-F5344CB8AC3E}">
        <p14:creationId xmlns:p14="http://schemas.microsoft.com/office/powerpoint/2010/main" val="1387263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170099"/>
          </a:xfrm>
          <a:prstGeom prst="rect">
            <a:avLst/>
          </a:prstGeom>
          <a:noFill/>
        </p:spPr>
        <p:txBody>
          <a:bodyPr wrap="square" rtlCol="0">
            <a:spAutoFit/>
          </a:bodyPr>
          <a:lstStyle/>
          <a:p>
            <a:r>
              <a:rPr lang="en-US" sz="4000" dirty="0">
                <a:solidFill>
                  <a:schemeClr val="bg1"/>
                </a:solidFill>
              </a:rPr>
              <a:t>A Pharisee and a tax collector</a:t>
            </a:r>
          </a:p>
          <a:p>
            <a:r>
              <a:rPr lang="en-US" sz="4000" dirty="0">
                <a:solidFill>
                  <a:schemeClr val="bg1"/>
                </a:solidFill>
              </a:rPr>
              <a:t>&lt; &gt; (in the eyes of Man)</a:t>
            </a:r>
            <a:br>
              <a:rPr lang="en-US" sz="4000" dirty="0">
                <a:solidFill>
                  <a:schemeClr val="bg1"/>
                </a:solidFill>
              </a:rPr>
            </a:br>
            <a:r>
              <a:rPr lang="en-US" sz="4000" dirty="0">
                <a:solidFill>
                  <a:schemeClr val="bg1"/>
                </a:solidFill>
              </a:rPr>
              <a:t>Big contrast in social standing</a:t>
            </a:r>
          </a:p>
          <a:p>
            <a:r>
              <a:rPr lang="en-US" sz="4000" dirty="0">
                <a:solidFill>
                  <a:schemeClr val="bg1"/>
                </a:solidFill>
              </a:rPr>
              <a:t>&lt; &gt; (in the eyes of God)</a:t>
            </a:r>
            <a:br>
              <a:rPr lang="en-US" sz="4000" dirty="0">
                <a:solidFill>
                  <a:schemeClr val="bg1"/>
                </a:solidFill>
              </a:rPr>
            </a:br>
            <a:r>
              <a:rPr lang="en-US" sz="4000" dirty="0">
                <a:solidFill>
                  <a:schemeClr val="bg1"/>
                </a:solidFill>
              </a:rPr>
              <a:t>Big contrast in divine/ spiritual standing</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sz="4000" u="sng" dirty="0">
                <a:solidFill>
                  <a:schemeClr val="bg1"/>
                </a:solidFill>
              </a:rPr>
              <a:t>God Justifies the Humble:</a:t>
            </a:r>
            <a:endParaRPr lang="en-US" sz="4000" dirty="0">
              <a:solidFill>
                <a:schemeClr val="bg1"/>
              </a:solidFill>
            </a:endParaRPr>
          </a:p>
        </p:txBody>
      </p:sp>
    </p:spTree>
    <p:extLst>
      <p:ext uri="{BB962C8B-B14F-4D97-AF65-F5344CB8AC3E}">
        <p14:creationId xmlns:p14="http://schemas.microsoft.com/office/powerpoint/2010/main" val="3201459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938992"/>
          </a:xfrm>
          <a:prstGeom prst="rect">
            <a:avLst/>
          </a:prstGeom>
          <a:noFill/>
        </p:spPr>
        <p:txBody>
          <a:bodyPr wrap="square" rtlCol="0">
            <a:spAutoFit/>
          </a:bodyPr>
          <a:lstStyle/>
          <a:p>
            <a:r>
              <a:rPr lang="en-US" sz="4000" dirty="0">
                <a:solidFill>
                  <a:schemeClr val="bg1"/>
                </a:solidFill>
              </a:rPr>
              <a:t>Four features of humility:</a:t>
            </a:r>
          </a:p>
          <a:p>
            <a:r>
              <a:rPr lang="en-US" sz="4000" dirty="0">
                <a:solidFill>
                  <a:schemeClr val="bg1"/>
                </a:solidFill>
              </a:rPr>
              <a:t>He does not deserve to be near the holy sanctuary</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sz="4000" u="sng" dirty="0">
                <a:solidFill>
                  <a:schemeClr val="bg1"/>
                </a:solidFill>
              </a:rPr>
              <a:t>God Justifies the Humble:</a:t>
            </a:r>
            <a:endParaRPr lang="en-US" sz="4000" dirty="0">
              <a:solidFill>
                <a:schemeClr val="bg1"/>
              </a:solidFill>
            </a:endParaRPr>
          </a:p>
        </p:txBody>
      </p:sp>
    </p:spTree>
    <p:extLst>
      <p:ext uri="{BB962C8B-B14F-4D97-AF65-F5344CB8AC3E}">
        <p14:creationId xmlns:p14="http://schemas.microsoft.com/office/powerpoint/2010/main" val="2145610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170099"/>
          </a:xfrm>
          <a:prstGeom prst="rect">
            <a:avLst/>
          </a:prstGeom>
          <a:noFill/>
        </p:spPr>
        <p:txBody>
          <a:bodyPr wrap="square" rtlCol="0">
            <a:spAutoFit/>
          </a:bodyPr>
          <a:lstStyle/>
          <a:p>
            <a:r>
              <a:rPr lang="en-US" sz="4000" dirty="0">
                <a:solidFill>
                  <a:schemeClr val="bg1"/>
                </a:solidFill>
              </a:rPr>
              <a:t>Four features of humility:</a:t>
            </a:r>
          </a:p>
          <a:p>
            <a:r>
              <a:rPr lang="en-US" sz="4000" dirty="0">
                <a:solidFill>
                  <a:schemeClr val="tx1">
                    <a:lumMod val="50000"/>
                    <a:lumOff val="50000"/>
                  </a:schemeClr>
                </a:solidFill>
              </a:rPr>
              <a:t>He does not deserve to be near the holy sanctuary</a:t>
            </a:r>
          </a:p>
          <a:p>
            <a:r>
              <a:rPr lang="en-US" sz="4000" dirty="0">
                <a:solidFill>
                  <a:schemeClr val="bg1"/>
                </a:solidFill>
              </a:rPr>
              <a:t>He dare not present/ presume himself fit in God’s domain</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sz="4000" u="sng" dirty="0">
                <a:solidFill>
                  <a:schemeClr val="bg1"/>
                </a:solidFill>
              </a:rPr>
              <a:t>God Justifies the Humble:</a:t>
            </a:r>
            <a:endParaRPr lang="en-US" sz="4000" dirty="0">
              <a:solidFill>
                <a:schemeClr val="bg1"/>
              </a:solidFill>
            </a:endParaRPr>
          </a:p>
        </p:txBody>
      </p:sp>
    </p:spTree>
    <p:extLst>
      <p:ext uri="{BB962C8B-B14F-4D97-AF65-F5344CB8AC3E}">
        <p14:creationId xmlns:p14="http://schemas.microsoft.com/office/powerpoint/2010/main" val="558789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785652"/>
          </a:xfrm>
          <a:prstGeom prst="rect">
            <a:avLst/>
          </a:prstGeom>
          <a:noFill/>
        </p:spPr>
        <p:txBody>
          <a:bodyPr wrap="square" rtlCol="0">
            <a:spAutoFit/>
          </a:bodyPr>
          <a:lstStyle/>
          <a:p>
            <a:r>
              <a:rPr lang="en-US" sz="4000" dirty="0">
                <a:solidFill>
                  <a:schemeClr val="bg1"/>
                </a:solidFill>
              </a:rPr>
              <a:t>Four features of humility:</a:t>
            </a:r>
          </a:p>
          <a:p>
            <a:r>
              <a:rPr lang="en-US" sz="4000" dirty="0">
                <a:solidFill>
                  <a:schemeClr val="tx1">
                    <a:lumMod val="50000"/>
                    <a:lumOff val="50000"/>
                  </a:schemeClr>
                </a:solidFill>
              </a:rPr>
              <a:t>He does not deserve to be near the holy sanctuary</a:t>
            </a:r>
          </a:p>
          <a:p>
            <a:r>
              <a:rPr lang="en-US" sz="4000" dirty="0">
                <a:solidFill>
                  <a:schemeClr val="tx1">
                    <a:lumMod val="50000"/>
                    <a:lumOff val="50000"/>
                  </a:schemeClr>
                </a:solidFill>
              </a:rPr>
              <a:t>He dare not present/ presume himself fit in God’s domain</a:t>
            </a:r>
          </a:p>
          <a:p>
            <a:r>
              <a:rPr lang="en-US" sz="4000" dirty="0">
                <a:solidFill>
                  <a:schemeClr val="bg1"/>
                </a:solidFill>
              </a:rPr>
              <a:t>He is gesturally sorrowful (for his sin)</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sz="4000" u="sng" dirty="0">
                <a:solidFill>
                  <a:schemeClr val="bg1"/>
                </a:solidFill>
              </a:rPr>
              <a:t>God Justifies the Humble:</a:t>
            </a:r>
            <a:endParaRPr lang="en-US" sz="4000" dirty="0">
              <a:solidFill>
                <a:schemeClr val="bg1"/>
              </a:solidFill>
            </a:endParaRPr>
          </a:p>
        </p:txBody>
      </p:sp>
    </p:spTree>
    <p:extLst>
      <p:ext uri="{BB962C8B-B14F-4D97-AF65-F5344CB8AC3E}">
        <p14:creationId xmlns:p14="http://schemas.microsoft.com/office/powerpoint/2010/main" val="1585891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5016758"/>
          </a:xfrm>
          <a:prstGeom prst="rect">
            <a:avLst/>
          </a:prstGeom>
          <a:noFill/>
        </p:spPr>
        <p:txBody>
          <a:bodyPr wrap="square" rtlCol="0">
            <a:spAutoFit/>
          </a:bodyPr>
          <a:lstStyle/>
          <a:p>
            <a:r>
              <a:rPr lang="en-US" sz="4000" dirty="0">
                <a:solidFill>
                  <a:schemeClr val="bg1"/>
                </a:solidFill>
              </a:rPr>
              <a:t>Four features of humility:</a:t>
            </a:r>
          </a:p>
          <a:p>
            <a:r>
              <a:rPr lang="en-US" sz="4000" dirty="0">
                <a:solidFill>
                  <a:schemeClr val="tx1">
                    <a:lumMod val="50000"/>
                    <a:lumOff val="50000"/>
                  </a:schemeClr>
                </a:solidFill>
              </a:rPr>
              <a:t>He does not deserve to be near the holy sanctuary</a:t>
            </a:r>
          </a:p>
          <a:p>
            <a:r>
              <a:rPr lang="en-US" sz="4000" dirty="0">
                <a:solidFill>
                  <a:schemeClr val="tx1">
                    <a:lumMod val="50000"/>
                    <a:lumOff val="50000"/>
                  </a:schemeClr>
                </a:solidFill>
              </a:rPr>
              <a:t>He dare not present/ presume himself fit in God’s domain</a:t>
            </a:r>
          </a:p>
          <a:p>
            <a:r>
              <a:rPr lang="en-US" sz="4000" dirty="0">
                <a:solidFill>
                  <a:schemeClr val="tx1">
                    <a:lumMod val="50000"/>
                    <a:lumOff val="50000"/>
                  </a:schemeClr>
                </a:solidFill>
              </a:rPr>
              <a:t>He is gesturally sorrowful (for his sin)</a:t>
            </a:r>
          </a:p>
          <a:p>
            <a:r>
              <a:rPr lang="en-US" sz="4000" dirty="0">
                <a:solidFill>
                  <a:schemeClr val="bg1"/>
                </a:solidFill>
              </a:rPr>
              <a:t>He openly confesses his spiritual state and need</a:t>
            </a:r>
            <a:endParaRPr lang="zh-CN" altLang="en-US" sz="4000" dirty="0">
              <a:solidFill>
                <a:schemeClr val="bg1"/>
              </a:solidFill>
            </a:endParaRPr>
          </a:p>
        </p:txBody>
      </p:sp>
      <p:sp>
        <p:nvSpPr>
          <p:cNvPr id="3" name="TextBox 2"/>
          <p:cNvSpPr txBox="1"/>
          <p:nvPr/>
        </p:nvSpPr>
        <p:spPr>
          <a:xfrm>
            <a:off x="0" y="1197114"/>
            <a:ext cx="9144000" cy="707886"/>
          </a:xfrm>
          <a:prstGeom prst="rect">
            <a:avLst/>
          </a:prstGeom>
          <a:noFill/>
        </p:spPr>
        <p:txBody>
          <a:bodyPr wrap="square" rtlCol="0">
            <a:spAutoFit/>
          </a:bodyPr>
          <a:lstStyle/>
          <a:p>
            <a:r>
              <a:rPr lang="en-US" sz="4000" u="sng" dirty="0">
                <a:solidFill>
                  <a:schemeClr val="bg1"/>
                </a:solidFill>
              </a:rPr>
              <a:t>God Justifies the Humble:</a:t>
            </a:r>
            <a:endParaRPr lang="en-US" sz="4000" dirty="0">
              <a:solidFill>
                <a:schemeClr val="bg1"/>
              </a:solidFill>
            </a:endParaRPr>
          </a:p>
        </p:txBody>
      </p:sp>
    </p:spTree>
    <p:extLst>
      <p:ext uri="{BB962C8B-B14F-4D97-AF65-F5344CB8AC3E}">
        <p14:creationId xmlns:p14="http://schemas.microsoft.com/office/powerpoint/2010/main" val="325139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169551"/>
          </a:xfrm>
          <a:prstGeom prst="rect">
            <a:avLst/>
          </a:prstGeom>
          <a:noFill/>
        </p:spPr>
        <p:txBody>
          <a:bodyPr wrap="square" rtlCol="0">
            <a:spAutoFit/>
          </a:bodyPr>
          <a:lstStyle/>
          <a:p>
            <a:pPr algn="ctr"/>
            <a:r>
              <a:rPr lang="en-US" altLang="zh-CN" sz="7000" b="1" dirty="0">
                <a:solidFill>
                  <a:prstClr val="white"/>
                </a:solidFill>
              </a:rPr>
              <a:t>I.D.: Feline, Canine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785652"/>
          </a:xfrm>
          <a:prstGeom prst="rect">
            <a:avLst/>
          </a:prstGeom>
          <a:noFill/>
        </p:spPr>
        <p:txBody>
          <a:bodyPr wrap="square" rtlCol="0">
            <a:spAutoFit/>
          </a:bodyPr>
          <a:lstStyle/>
          <a:p>
            <a:r>
              <a:rPr lang="en-US" sz="4000" dirty="0">
                <a:solidFill>
                  <a:schemeClr val="bg1"/>
                </a:solidFill>
              </a:rPr>
              <a:t>It is the humble soul that will gain God’s hearing. It is the dependent soul who will be pronounced as right by God – not that the tax collector was sinless, but that he is sinful but forgiven in trusting and asking for God’s mercy toward his sinfulness.</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sz="4000" u="sng" dirty="0">
                <a:solidFill>
                  <a:schemeClr val="bg1"/>
                </a:solidFill>
              </a:rPr>
              <a:t>God Justifies the Humble:</a:t>
            </a:r>
            <a:endParaRPr lang="en-US" sz="4000" dirty="0">
              <a:solidFill>
                <a:schemeClr val="bg1"/>
              </a:solidFill>
            </a:endParaRPr>
          </a:p>
        </p:txBody>
      </p:sp>
    </p:spTree>
    <p:extLst>
      <p:ext uri="{BB962C8B-B14F-4D97-AF65-F5344CB8AC3E}">
        <p14:creationId xmlns:p14="http://schemas.microsoft.com/office/powerpoint/2010/main" val="2116131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246769"/>
          </a:xfrm>
          <a:prstGeom prst="rect">
            <a:avLst/>
          </a:prstGeom>
          <a:noFill/>
        </p:spPr>
        <p:txBody>
          <a:bodyPr wrap="square" rtlCol="0">
            <a:spAutoFit/>
          </a:bodyPr>
          <a:lstStyle/>
          <a:p>
            <a:pPr algn="ctr"/>
            <a:r>
              <a:rPr lang="en-US" altLang="zh-CN" sz="7000" b="1" dirty="0">
                <a:solidFill>
                  <a:prstClr val="white"/>
                </a:solidFill>
              </a:rPr>
              <a:t>God Receives</a:t>
            </a:r>
          </a:p>
          <a:p>
            <a:pPr algn="ctr"/>
            <a:r>
              <a:rPr lang="en-US" altLang="zh-CN" sz="7000" b="1" dirty="0">
                <a:solidFill>
                  <a:prstClr val="white"/>
                </a:solidFill>
              </a:rPr>
              <a:t>the Dependent</a:t>
            </a:r>
          </a:p>
        </p:txBody>
      </p:sp>
    </p:spTree>
    <p:extLst>
      <p:ext uri="{BB962C8B-B14F-4D97-AF65-F5344CB8AC3E}">
        <p14:creationId xmlns:p14="http://schemas.microsoft.com/office/powerpoint/2010/main" val="2966036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938992"/>
          </a:xfrm>
          <a:prstGeom prst="rect">
            <a:avLst/>
          </a:prstGeom>
          <a:noFill/>
        </p:spPr>
        <p:txBody>
          <a:bodyPr wrap="square" rtlCol="0">
            <a:spAutoFit/>
          </a:bodyPr>
          <a:lstStyle/>
          <a:p>
            <a:r>
              <a:rPr lang="en-US" sz="4000" b="1" dirty="0">
                <a:solidFill>
                  <a:schemeClr val="bg1"/>
                </a:solidFill>
              </a:rPr>
              <a:t>They are to believe in God and His kingdom as people who are TOTALLY dependent on God in their lives.</a:t>
            </a:r>
            <a:endParaRPr lang="en-US" sz="4000" b="1" i="1" dirty="0">
              <a:solidFill>
                <a:schemeClr val="bg1"/>
              </a:solidFill>
            </a:endParaRPr>
          </a:p>
        </p:txBody>
      </p:sp>
      <p:sp>
        <p:nvSpPr>
          <p:cNvPr id="3" name="TextBox 2"/>
          <p:cNvSpPr txBox="1"/>
          <p:nvPr/>
        </p:nvSpPr>
        <p:spPr>
          <a:xfrm>
            <a:off x="0" y="1197114"/>
            <a:ext cx="9144000" cy="707886"/>
          </a:xfrm>
          <a:prstGeom prst="rect">
            <a:avLst/>
          </a:prstGeom>
          <a:noFill/>
        </p:spPr>
        <p:txBody>
          <a:bodyPr wrap="square" rtlCol="0">
            <a:spAutoFit/>
          </a:bodyPr>
          <a:lstStyle/>
          <a:p>
            <a:r>
              <a:rPr lang="en-US" sz="4000" u="sng" dirty="0">
                <a:solidFill>
                  <a:schemeClr val="bg1"/>
                </a:solidFill>
              </a:rPr>
              <a:t>God Receives the Dependent:</a:t>
            </a:r>
            <a:endParaRPr lang="en-US" sz="4000" dirty="0">
              <a:solidFill>
                <a:schemeClr val="bg1"/>
              </a:solidFill>
            </a:endParaRPr>
          </a:p>
        </p:txBody>
      </p:sp>
    </p:spTree>
    <p:extLst>
      <p:ext uri="{BB962C8B-B14F-4D97-AF65-F5344CB8AC3E}">
        <p14:creationId xmlns:p14="http://schemas.microsoft.com/office/powerpoint/2010/main" val="2188273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169551"/>
          </a:xfrm>
          <a:prstGeom prst="rect">
            <a:avLst/>
          </a:prstGeom>
          <a:noFill/>
        </p:spPr>
        <p:txBody>
          <a:bodyPr wrap="square" rtlCol="0">
            <a:spAutoFit/>
          </a:bodyPr>
          <a:lstStyle/>
          <a:p>
            <a:pPr algn="ctr"/>
            <a:r>
              <a:rPr lang="en-US" altLang="zh-CN" sz="7000" b="1" dirty="0">
                <a:solidFill>
                  <a:prstClr val="white"/>
                </a:solidFill>
              </a:rPr>
              <a:t>I.D.: Prayer Divine</a:t>
            </a:r>
          </a:p>
        </p:txBody>
      </p:sp>
    </p:spTree>
    <p:extLst>
      <p:ext uri="{BB962C8B-B14F-4D97-AF65-F5344CB8AC3E}">
        <p14:creationId xmlns:p14="http://schemas.microsoft.com/office/powerpoint/2010/main" val="4061482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1754326"/>
          </a:xfrm>
          <a:prstGeom prst="rect">
            <a:avLst/>
          </a:prstGeom>
          <a:noFill/>
        </p:spPr>
        <p:txBody>
          <a:bodyPr wrap="square" rtlCol="0">
            <a:spAutoFit/>
          </a:bodyPr>
          <a:lstStyle/>
          <a:p>
            <a:pPr lvl="0"/>
            <a:r>
              <a:rPr lang="en-US" sz="3600" dirty="0">
                <a:solidFill>
                  <a:prstClr val="white"/>
                </a:solidFill>
              </a:rPr>
              <a:t>However, when the Son of Man comes, will he find faith on the earth? </a:t>
            </a:r>
            <a:endParaRPr lang="zh-CN" altLang="en-US" sz="3600" dirty="0">
              <a:solidFill>
                <a:prstClr val="white"/>
              </a:solidFill>
            </a:endParaRPr>
          </a:p>
        </p:txBody>
      </p:sp>
      <p:sp>
        <p:nvSpPr>
          <p:cNvPr id="4" name="TextBox 3"/>
          <p:cNvSpPr txBox="1"/>
          <p:nvPr/>
        </p:nvSpPr>
        <p:spPr>
          <a:xfrm>
            <a:off x="4540469" y="609600"/>
            <a:ext cx="4603532" cy="1754326"/>
          </a:xfrm>
          <a:prstGeom prst="rect">
            <a:avLst/>
          </a:prstGeom>
          <a:noFill/>
        </p:spPr>
        <p:txBody>
          <a:bodyPr wrap="square" rtlCol="0">
            <a:spAutoFit/>
          </a:bodyPr>
          <a:lstStyle/>
          <a:p>
            <a:pPr lvl="0"/>
            <a:r>
              <a:rPr lang="zh-CN" altLang="en-US" sz="3600" dirty="0">
                <a:solidFill>
                  <a:prstClr val="white"/>
                </a:solidFill>
              </a:rPr>
              <a:t>然 而 ， 人 子 來 的 時 候 ， 遇 得 見 世 上 有 信 德 麼 ？</a:t>
            </a:r>
          </a:p>
        </p:txBody>
      </p:sp>
      <p:sp>
        <p:nvSpPr>
          <p:cNvPr id="6" name="TextBox 5">
            <a:extLst>
              <a:ext uri="{FF2B5EF4-FFF2-40B4-BE49-F238E27FC236}">
                <a16:creationId xmlns:a16="http://schemas.microsoft.com/office/drawing/2014/main" id="{8D553469-7180-428B-B4D3-3F73CDF8922B}"/>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white"/>
                </a:solidFill>
                <a:latin typeface="Calibri"/>
              </a:rPr>
              <a:t>Lk </a:t>
            </a:r>
            <a:r>
              <a:rPr lang="zh-CN" altLang="en-US" sz="2800" dirty="0">
                <a:solidFill>
                  <a:prstClr val="white"/>
                </a:solidFill>
                <a:latin typeface="Calibri"/>
              </a:rPr>
              <a:t>路</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lang="en-US" sz="3200" dirty="0">
                <a:solidFill>
                  <a:prstClr val="white"/>
                </a:solidFill>
                <a:latin typeface="Calibri"/>
              </a:rPr>
              <a:t>18</a:t>
            </a:r>
            <a:r>
              <a:rPr kumimoji="0" lang="en-US" sz="3200" b="0" i="0" u="none" strike="noStrike" kern="1200" cap="none" spc="0" normalizeH="0" baseline="0" noProof="0" dirty="0">
                <a:ln>
                  <a:noFill/>
                </a:ln>
                <a:solidFill>
                  <a:prstClr val="white"/>
                </a:solidFill>
                <a:effectLst/>
                <a:uLnTx/>
                <a:uFillTx/>
                <a:latin typeface="Calibri"/>
                <a:ea typeface="+mn-ea"/>
                <a:cs typeface="+mn-cs"/>
              </a:rPr>
              <a:t>:8b</a:t>
            </a:r>
          </a:p>
        </p:txBody>
      </p:sp>
    </p:spTree>
    <p:extLst>
      <p:ext uri="{BB962C8B-B14F-4D97-AF65-F5344CB8AC3E}">
        <p14:creationId xmlns:p14="http://schemas.microsoft.com/office/powerpoint/2010/main" val="3143892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170099"/>
          </a:xfrm>
          <a:prstGeom prst="rect">
            <a:avLst/>
          </a:prstGeom>
          <a:noFill/>
        </p:spPr>
        <p:txBody>
          <a:bodyPr wrap="square" rtlCol="0">
            <a:spAutoFit/>
          </a:bodyPr>
          <a:lstStyle/>
          <a:p>
            <a:r>
              <a:rPr lang="en-US" sz="4000" dirty="0">
                <a:solidFill>
                  <a:schemeClr val="bg1"/>
                </a:solidFill>
              </a:rPr>
              <a:t>V. 1 A prayer less &amp; a prayerless soul is one that has given up on faith in God</a:t>
            </a:r>
          </a:p>
          <a:p>
            <a:r>
              <a:rPr lang="en-US" sz="4000" dirty="0">
                <a:solidFill>
                  <a:schemeClr val="bg1"/>
                </a:solidFill>
              </a:rPr>
              <a:t>o	No petition = No need for God</a:t>
            </a:r>
          </a:p>
          <a:p>
            <a:r>
              <a:rPr lang="en-US" sz="4000" dirty="0">
                <a:solidFill>
                  <a:schemeClr val="bg1"/>
                </a:solidFill>
              </a:rPr>
              <a:t>o	No praise = No regard for God</a:t>
            </a:r>
          </a:p>
          <a:p>
            <a:r>
              <a:rPr lang="en-US" sz="4000" dirty="0">
                <a:solidFill>
                  <a:schemeClr val="bg1"/>
                </a:solidFill>
              </a:rPr>
              <a:t>o	No contrition = No fear for God</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sz="4000" u="sng" dirty="0">
                <a:solidFill>
                  <a:schemeClr val="bg1"/>
                </a:solidFill>
              </a:rPr>
              <a:t>I.D.: Prayer Divine:</a:t>
            </a:r>
            <a:endParaRPr lang="en-US" sz="4000" dirty="0">
              <a:solidFill>
                <a:schemeClr val="bg1"/>
              </a:solidFill>
            </a:endParaRPr>
          </a:p>
        </p:txBody>
      </p:sp>
    </p:spTree>
    <p:extLst>
      <p:ext uri="{BB962C8B-B14F-4D97-AF65-F5344CB8AC3E}">
        <p14:creationId xmlns:p14="http://schemas.microsoft.com/office/powerpoint/2010/main" val="1812467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609600"/>
            <a:ext cx="9144000" cy="3170099"/>
          </a:xfrm>
          <a:prstGeom prst="rect">
            <a:avLst/>
          </a:prstGeom>
          <a:noFill/>
        </p:spPr>
        <p:txBody>
          <a:bodyPr wrap="square" rtlCol="0">
            <a:spAutoFit/>
          </a:bodyPr>
          <a:lstStyle/>
          <a:p>
            <a:pPr lvl="0"/>
            <a:r>
              <a:rPr lang="en-US" sz="4000" i="1" dirty="0">
                <a:solidFill>
                  <a:prstClr val="white"/>
                </a:solidFill>
              </a:rPr>
              <a:t>We cannot have a relationship with someone if we do not spend time facing the person. And when we face someone, we address the individual, we acknowledge who she or he is.</a:t>
            </a:r>
            <a:endParaRPr kumimoji="0" lang="en-US" sz="4000" b="0" i="1"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0" y="0"/>
            <a:ext cx="914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 Manny Mill, </a:t>
            </a:r>
            <a:r>
              <a:rPr kumimoji="0" lang="en-US" sz="3200" b="0" i="1" u="none" strike="noStrike" kern="1200" cap="none" spc="0" normalizeH="0" baseline="0" noProof="0" dirty="0">
                <a:ln>
                  <a:noFill/>
                </a:ln>
                <a:solidFill>
                  <a:prstClr val="white"/>
                </a:solidFill>
                <a:effectLst/>
                <a:uLnTx/>
                <a:uFillTx/>
                <a:latin typeface="Calibri"/>
                <a:ea typeface="+mn-ea"/>
                <a:cs typeface="+mn-cs"/>
              </a:rPr>
              <a:t>Radical Prayer</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609600"/>
            <a:ext cx="9144000" cy="6247864"/>
          </a:xfrm>
          <a:prstGeom prst="rect">
            <a:avLst/>
          </a:prstGeom>
          <a:noFill/>
        </p:spPr>
        <p:txBody>
          <a:bodyPr wrap="square" rtlCol="0">
            <a:spAutoFit/>
          </a:bodyPr>
          <a:lstStyle/>
          <a:p>
            <a:pPr lvl="0"/>
            <a:r>
              <a:rPr lang="en-US" sz="4000" i="1" dirty="0">
                <a:solidFill>
                  <a:schemeClr val="tx1">
                    <a:lumMod val="50000"/>
                    <a:lumOff val="50000"/>
                  </a:schemeClr>
                </a:solidFill>
              </a:rPr>
              <a:t>We cannot have a relationship with someone if we do not spend time facing the person. And when we face someone, we address the individual, we acknowledge who she or he is. </a:t>
            </a:r>
            <a:r>
              <a:rPr lang="en-US" sz="4000" i="1" dirty="0">
                <a:solidFill>
                  <a:schemeClr val="bg1"/>
                </a:solidFill>
              </a:rPr>
              <a:t>… … …</a:t>
            </a:r>
            <a:r>
              <a:rPr lang="en-US" sz="4000" i="1" dirty="0">
                <a:solidFill>
                  <a:prstClr val="white"/>
                </a:solidFill>
              </a:rPr>
              <a:t>We remind ourselves that it is not just some form of meditation used to calm our inner beings and make us feel better. We are not just talking to the air – we are talking to the God of the universe.</a:t>
            </a:r>
            <a:endParaRPr kumimoji="0" lang="en-US" sz="4000" b="0" i="1"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0" y="0"/>
            <a:ext cx="914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 Manny Mill, </a:t>
            </a:r>
            <a:r>
              <a:rPr kumimoji="0" lang="en-US" sz="3200" b="0" i="1" u="none" strike="noStrike" kern="1200" cap="none" spc="0" normalizeH="0" baseline="0" noProof="0" dirty="0">
                <a:ln>
                  <a:noFill/>
                </a:ln>
                <a:solidFill>
                  <a:prstClr val="white"/>
                </a:solidFill>
                <a:effectLst/>
                <a:uLnTx/>
                <a:uFillTx/>
                <a:latin typeface="Calibri"/>
                <a:ea typeface="+mn-ea"/>
                <a:cs typeface="+mn-cs"/>
              </a:rPr>
              <a:t>Radical Prayer</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02864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323439"/>
          </a:xfrm>
          <a:prstGeom prst="rect">
            <a:avLst/>
          </a:prstGeom>
          <a:noFill/>
        </p:spPr>
        <p:txBody>
          <a:bodyPr wrap="square" rtlCol="0">
            <a:spAutoFit/>
          </a:bodyPr>
          <a:lstStyle/>
          <a:p>
            <a:r>
              <a:rPr lang="en-US" sz="4000" dirty="0">
                <a:solidFill>
                  <a:schemeClr val="bg1"/>
                </a:solidFill>
              </a:rPr>
              <a:t>DO WE EVEN HAVE THE FAITH FOR (many) “ONE MINUTE” WITH GOD?</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sz="4000" u="sng" dirty="0">
                <a:solidFill>
                  <a:schemeClr val="bg1"/>
                </a:solidFill>
              </a:rPr>
              <a:t>I.D.: Prayer Divine:</a:t>
            </a:r>
            <a:endParaRPr lang="en-US" sz="4000" dirty="0">
              <a:solidFill>
                <a:schemeClr val="bg1"/>
              </a:solidFill>
            </a:endParaRPr>
          </a:p>
        </p:txBody>
      </p:sp>
    </p:spTree>
    <p:extLst>
      <p:ext uri="{BB962C8B-B14F-4D97-AF65-F5344CB8AC3E}">
        <p14:creationId xmlns:p14="http://schemas.microsoft.com/office/powerpoint/2010/main" val="646914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B2467D-9C9B-42B3-ACC2-475A9F217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520"/>
            <a:ext cx="9144000" cy="6156960"/>
          </a:xfrm>
          <a:prstGeom prst="rect">
            <a:avLst/>
          </a:prstGeom>
        </p:spPr>
      </p:pic>
    </p:spTree>
    <p:extLst>
      <p:ext uri="{BB962C8B-B14F-4D97-AF65-F5344CB8AC3E}">
        <p14:creationId xmlns:p14="http://schemas.microsoft.com/office/powerpoint/2010/main" val="1068782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D24488-433F-4E82-A98F-C97561D8AF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3304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4401205"/>
          </a:xfrm>
          <a:prstGeom prst="rect">
            <a:avLst/>
          </a:prstGeom>
          <a:noFill/>
        </p:spPr>
        <p:txBody>
          <a:bodyPr wrap="square" rtlCol="0">
            <a:spAutoFit/>
          </a:bodyPr>
          <a:lstStyle/>
          <a:p>
            <a:r>
              <a:rPr lang="en-US" sz="4000" dirty="0">
                <a:solidFill>
                  <a:schemeClr val="bg1"/>
                </a:solidFill>
              </a:rPr>
              <a:t>Our persistent prayers – long and short – will add up, to remind us:</a:t>
            </a:r>
          </a:p>
          <a:p>
            <a:r>
              <a:rPr lang="en-US" sz="4000" dirty="0">
                <a:solidFill>
                  <a:schemeClr val="bg1"/>
                </a:solidFill>
              </a:rPr>
              <a:t>o	To trust fully in our God who is just</a:t>
            </a:r>
          </a:p>
          <a:p>
            <a:r>
              <a:rPr lang="en-US" sz="4000" dirty="0">
                <a:solidFill>
                  <a:schemeClr val="bg1"/>
                </a:solidFill>
              </a:rPr>
              <a:t>o	To fully be humble before our God who is infinitely grand and with authority</a:t>
            </a:r>
          </a:p>
          <a:p>
            <a:r>
              <a:rPr lang="en-US" sz="4000" dirty="0">
                <a:solidFill>
                  <a:schemeClr val="bg1"/>
                </a:solidFill>
              </a:rPr>
              <a:t>o	To depend fully on our God who holds our lives in His good hands</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sz="4000" u="sng" dirty="0">
                <a:solidFill>
                  <a:schemeClr val="bg1"/>
                </a:solidFill>
              </a:rPr>
              <a:t>I.D.: Prayer Divine:</a:t>
            </a:r>
            <a:endParaRPr lang="en-US" sz="4000" dirty="0">
              <a:solidFill>
                <a:schemeClr val="bg1"/>
              </a:solidFill>
            </a:endParaRPr>
          </a:p>
        </p:txBody>
      </p:sp>
    </p:spTree>
    <p:extLst>
      <p:ext uri="{BB962C8B-B14F-4D97-AF65-F5344CB8AC3E}">
        <p14:creationId xmlns:p14="http://schemas.microsoft.com/office/powerpoint/2010/main" val="3552177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1905000"/>
            <a:ext cx="9144000" cy="3785652"/>
          </a:xfrm>
          <a:prstGeom prst="rect">
            <a:avLst/>
          </a:prstGeom>
          <a:noFill/>
        </p:spPr>
        <p:txBody>
          <a:bodyPr wrap="square" rtlCol="0">
            <a:spAutoFit/>
          </a:bodyPr>
          <a:lstStyle/>
          <a:p>
            <a:r>
              <a:rPr lang="en-US" sz="4000" dirty="0">
                <a:solidFill>
                  <a:schemeClr val="bg1"/>
                </a:solidFill>
              </a:rPr>
              <a:t>Here’s to one minute of prayer</a:t>
            </a:r>
          </a:p>
          <a:p>
            <a:r>
              <a:rPr lang="en-US" sz="4000" dirty="0">
                <a:solidFill>
                  <a:schemeClr val="bg1"/>
                </a:solidFill>
              </a:rPr>
              <a:t>___Remember God’s mercy to us while we were still sinners;</a:t>
            </a:r>
          </a:p>
          <a:p>
            <a:r>
              <a:rPr lang="en-US" sz="4000" dirty="0">
                <a:solidFill>
                  <a:schemeClr val="bg1"/>
                </a:solidFill>
              </a:rPr>
              <a:t>continue to ask for God’s mercy to transform us into people of the faith that will pray</a:t>
            </a:r>
          </a:p>
        </p:txBody>
      </p:sp>
      <p:sp>
        <p:nvSpPr>
          <p:cNvPr id="4" name="TextBox 3"/>
          <p:cNvSpPr txBox="1"/>
          <p:nvPr/>
        </p:nvSpPr>
        <p:spPr>
          <a:xfrm>
            <a:off x="0" y="1197114"/>
            <a:ext cx="9144000" cy="707886"/>
          </a:xfrm>
          <a:prstGeom prst="rect">
            <a:avLst/>
          </a:prstGeom>
          <a:noFill/>
        </p:spPr>
        <p:txBody>
          <a:bodyPr wrap="square" rtlCol="0">
            <a:spAutoFit/>
          </a:bodyPr>
          <a:lstStyle/>
          <a:p>
            <a:r>
              <a:rPr lang="en-US" sz="4000" u="sng" dirty="0">
                <a:solidFill>
                  <a:schemeClr val="bg1"/>
                </a:solidFill>
              </a:rPr>
              <a:t>Selah (Holy Communion):</a:t>
            </a:r>
            <a:endParaRPr lang="en-US" sz="40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1754326"/>
          </a:xfrm>
          <a:prstGeom prst="rect">
            <a:avLst/>
          </a:prstGeom>
          <a:noFill/>
        </p:spPr>
        <p:txBody>
          <a:bodyPr wrap="square" rtlCol="0">
            <a:spAutoFit/>
          </a:bodyPr>
          <a:lstStyle/>
          <a:p>
            <a:pPr lvl="0"/>
            <a:r>
              <a:rPr lang="en-US" sz="3600" dirty="0">
                <a:solidFill>
                  <a:prstClr val="white"/>
                </a:solidFill>
              </a:rPr>
              <a:t>However, when the Son of Man comes, will he find faith on the earth? </a:t>
            </a:r>
            <a:endParaRPr lang="zh-CN" altLang="en-US" sz="3600" dirty="0">
              <a:solidFill>
                <a:prstClr val="white"/>
              </a:solidFill>
            </a:endParaRPr>
          </a:p>
        </p:txBody>
      </p:sp>
      <p:sp>
        <p:nvSpPr>
          <p:cNvPr id="4" name="TextBox 3"/>
          <p:cNvSpPr txBox="1"/>
          <p:nvPr/>
        </p:nvSpPr>
        <p:spPr>
          <a:xfrm>
            <a:off x="4540469" y="609600"/>
            <a:ext cx="4603532" cy="1754326"/>
          </a:xfrm>
          <a:prstGeom prst="rect">
            <a:avLst/>
          </a:prstGeom>
          <a:noFill/>
        </p:spPr>
        <p:txBody>
          <a:bodyPr wrap="square" rtlCol="0">
            <a:spAutoFit/>
          </a:bodyPr>
          <a:lstStyle/>
          <a:p>
            <a:pPr lvl="0"/>
            <a:r>
              <a:rPr lang="zh-CN" altLang="en-US" sz="3600" dirty="0">
                <a:solidFill>
                  <a:prstClr val="white"/>
                </a:solidFill>
              </a:rPr>
              <a:t>然 而 ， 人 子 來 的 時 候 ， 遇 得 見 世 上 有 信 德 麼 ？</a:t>
            </a:r>
          </a:p>
        </p:txBody>
      </p:sp>
      <p:sp>
        <p:nvSpPr>
          <p:cNvPr id="6" name="TextBox 5">
            <a:extLst>
              <a:ext uri="{FF2B5EF4-FFF2-40B4-BE49-F238E27FC236}">
                <a16:creationId xmlns:a16="http://schemas.microsoft.com/office/drawing/2014/main" id="{8D553469-7180-428B-B4D3-3F73CDF8922B}"/>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white"/>
                </a:solidFill>
                <a:latin typeface="Calibri"/>
              </a:rPr>
              <a:t>Lk </a:t>
            </a:r>
            <a:r>
              <a:rPr lang="zh-CN" altLang="en-US" sz="2800" dirty="0">
                <a:solidFill>
                  <a:prstClr val="white"/>
                </a:solidFill>
                <a:latin typeface="Calibri"/>
              </a:rPr>
              <a:t>路</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lang="en-US" sz="3200" dirty="0">
                <a:solidFill>
                  <a:prstClr val="white"/>
                </a:solidFill>
                <a:latin typeface="Calibri"/>
              </a:rPr>
              <a:t>18</a:t>
            </a:r>
            <a:r>
              <a:rPr kumimoji="0" lang="en-US" sz="3200" b="0" i="0" u="none" strike="noStrike" kern="1200" cap="none" spc="0" normalizeH="0" baseline="0" noProof="0" dirty="0">
                <a:ln>
                  <a:noFill/>
                </a:ln>
                <a:solidFill>
                  <a:prstClr val="white"/>
                </a:solidFill>
                <a:effectLst/>
                <a:uLnTx/>
                <a:uFillTx/>
                <a:latin typeface="Calibri"/>
                <a:ea typeface="+mn-ea"/>
                <a:cs typeface="+mn-cs"/>
              </a:rPr>
              <a:t>:8b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1905000"/>
            <a:ext cx="9144000" cy="1169551"/>
          </a:xfrm>
          <a:prstGeom prst="rect">
            <a:avLst/>
          </a:prstGeom>
          <a:noFill/>
        </p:spPr>
        <p:txBody>
          <a:bodyPr wrap="square" rtlCol="0">
            <a:spAutoFit/>
          </a:bodyPr>
          <a:lstStyle/>
          <a:p>
            <a:pPr algn="ctr"/>
            <a:r>
              <a:rPr lang="en-US" altLang="zh-CN" sz="7000" b="1" dirty="0">
                <a:solidFill>
                  <a:prstClr val="white"/>
                </a:solidFill>
              </a:rPr>
              <a:t>Lk </a:t>
            </a:r>
            <a:r>
              <a:rPr lang="zh-CN" altLang="en-US" sz="6000" b="1" dirty="0">
                <a:solidFill>
                  <a:prstClr val="white"/>
                </a:solidFill>
              </a:rPr>
              <a:t>路</a:t>
            </a:r>
            <a:r>
              <a:rPr lang="en-US" altLang="zh-CN" sz="7000" b="1" dirty="0">
                <a:solidFill>
                  <a:prstClr val="white"/>
                </a:solidFill>
              </a:rPr>
              <a:t> 18:1-17</a:t>
            </a:r>
            <a:endParaRPr lang="en-US" sz="4000" dirty="0">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3970318"/>
          </a:xfrm>
          <a:prstGeom prst="rect">
            <a:avLst/>
          </a:prstGeom>
          <a:noFill/>
        </p:spPr>
        <p:txBody>
          <a:bodyPr wrap="square" rtlCol="0">
            <a:spAutoFit/>
          </a:bodyPr>
          <a:lstStyle/>
          <a:p>
            <a:pPr lvl="0"/>
            <a:r>
              <a:rPr lang="en-US" sz="3600" dirty="0">
                <a:solidFill>
                  <a:prstClr val="white"/>
                </a:solidFill>
              </a:rPr>
              <a:t>I tell you, He will see that His chosen ones get justice, and quickly. However, when the Son of Man comes, will he find faith on the earth?” </a:t>
            </a:r>
            <a:r>
              <a:rPr lang="zh-CN" altLang="en-US" sz="3600" dirty="0">
                <a:solidFill>
                  <a:prstClr val="white"/>
                </a:solidFill>
              </a:rPr>
              <a:t>？</a:t>
            </a:r>
          </a:p>
        </p:txBody>
      </p:sp>
      <p:sp>
        <p:nvSpPr>
          <p:cNvPr id="4" name="TextBox 3"/>
          <p:cNvSpPr txBox="1"/>
          <p:nvPr/>
        </p:nvSpPr>
        <p:spPr>
          <a:xfrm>
            <a:off x="4540469" y="609600"/>
            <a:ext cx="4603532" cy="2862322"/>
          </a:xfrm>
          <a:prstGeom prst="rect">
            <a:avLst/>
          </a:prstGeom>
          <a:noFill/>
        </p:spPr>
        <p:txBody>
          <a:bodyPr wrap="square" rtlCol="0">
            <a:spAutoFit/>
          </a:bodyPr>
          <a:lstStyle/>
          <a:p>
            <a:pPr lvl="0"/>
            <a:r>
              <a:rPr lang="zh-CN" altLang="en-US" sz="3600" dirty="0">
                <a:solidFill>
                  <a:prstClr val="white"/>
                </a:solidFill>
              </a:rPr>
              <a:t>我 告 訴 你 們 ， 要 快 快 的 給 神 的 選 民 伸 冤 了 。 然 而 ， 人 子 來 的 時 候 ， 遇 得 見 世 上 有 信 德 麼 </a:t>
            </a:r>
          </a:p>
        </p:txBody>
      </p:sp>
      <p:sp>
        <p:nvSpPr>
          <p:cNvPr id="6" name="TextBox 5">
            <a:extLst>
              <a:ext uri="{FF2B5EF4-FFF2-40B4-BE49-F238E27FC236}">
                <a16:creationId xmlns:a16="http://schemas.microsoft.com/office/drawing/2014/main" id="{8D553469-7180-428B-B4D3-3F73CDF8922B}"/>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white"/>
                </a:solidFill>
                <a:latin typeface="Calibri"/>
              </a:rPr>
              <a:t>Lk </a:t>
            </a:r>
            <a:r>
              <a:rPr lang="zh-CN" altLang="en-US" sz="2800" dirty="0">
                <a:solidFill>
                  <a:prstClr val="white"/>
                </a:solidFill>
                <a:latin typeface="Calibri"/>
              </a:rPr>
              <a:t>路</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lang="en-US" sz="3200" dirty="0">
                <a:solidFill>
                  <a:prstClr val="white"/>
                </a:solidFill>
                <a:latin typeface="Calibri"/>
              </a:rPr>
              <a:t>18</a:t>
            </a:r>
            <a:r>
              <a:rPr kumimoji="0" lang="en-US" sz="3200" b="0" i="0" u="none" strike="noStrike" kern="1200" cap="none" spc="0" normalizeH="0" baseline="0" noProof="0" dirty="0">
                <a:ln>
                  <a:noFill/>
                </a:ln>
                <a:solidFill>
                  <a:prstClr val="white"/>
                </a:solidFill>
                <a:effectLst/>
                <a:uLnTx/>
                <a:uFillTx/>
                <a:latin typeface="Calibri"/>
                <a:ea typeface="+mn-ea"/>
                <a:cs typeface="+mn-cs"/>
              </a:rPr>
              <a:t>:8</a:t>
            </a:r>
          </a:p>
        </p:txBody>
      </p:sp>
    </p:spTree>
    <p:extLst>
      <p:ext uri="{BB962C8B-B14F-4D97-AF65-F5344CB8AC3E}">
        <p14:creationId xmlns:p14="http://schemas.microsoft.com/office/powerpoint/2010/main" val="417780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5632311"/>
          </a:xfrm>
          <a:prstGeom prst="rect">
            <a:avLst/>
          </a:prstGeom>
          <a:noFill/>
        </p:spPr>
        <p:txBody>
          <a:bodyPr wrap="square" rtlCol="0">
            <a:spAutoFit/>
          </a:bodyPr>
          <a:lstStyle/>
          <a:p>
            <a:pPr lvl="0"/>
            <a:r>
              <a:rPr lang="en-US" sz="3600" dirty="0">
                <a:solidFill>
                  <a:prstClr val="white"/>
                </a:solidFill>
              </a:rPr>
              <a:t>“I tell you that this man, rather than the other, went home justified before God. For all those who exalt themselves will be humbled, and those who humble themselves will be exalted.”</a:t>
            </a:r>
            <a:endParaRPr lang="zh-CN" altLang="en-US" sz="3600" dirty="0">
              <a:solidFill>
                <a:prstClr val="white"/>
              </a:solidFill>
            </a:endParaRPr>
          </a:p>
        </p:txBody>
      </p:sp>
      <p:sp>
        <p:nvSpPr>
          <p:cNvPr id="4" name="TextBox 3"/>
          <p:cNvSpPr txBox="1"/>
          <p:nvPr/>
        </p:nvSpPr>
        <p:spPr>
          <a:xfrm>
            <a:off x="4540469" y="609600"/>
            <a:ext cx="4603532" cy="3416320"/>
          </a:xfrm>
          <a:prstGeom prst="rect">
            <a:avLst/>
          </a:prstGeom>
          <a:noFill/>
        </p:spPr>
        <p:txBody>
          <a:bodyPr wrap="square" rtlCol="0">
            <a:spAutoFit/>
          </a:bodyPr>
          <a:lstStyle/>
          <a:p>
            <a:pPr lvl="0"/>
            <a:r>
              <a:rPr lang="zh-CN" altLang="en-US" sz="3600" dirty="0">
                <a:solidFill>
                  <a:prstClr val="white"/>
                </a:solidFill>
              </a:rPr>
              <a:t>我 告 訴 你 們 ， 這 人 回 家 去 比 那 人 倒 算 為 義 了 ； 因 為 ， 凡 自 高 的 ， 必 降 為 卑 ； 自 卑 的 ， 必 升 為 高 。</a:t>
            </a:r>
          </a:p>
        </p:txBody>
      </p:sp>
      <p:sp>
        <p:nvSpPr>
          <p:cNvPr id="6" name="TextBox 5">
            <a:extLst>
              <a:ext uri="{FF2B5EF4-FFF2-40B4-BE49-F238E27FC236}">
                <a16:creationId xmlns:a16="http://schemas.microsoft.com/office/drawing/2014/main" id="{8D553469-7180-428B-B4D3-3F73CDF8922B}"/>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white"/>
                </a:solidFill>
                <a:latin typeface="Calibri"/>
              </a:rPr>
              <a:t>Lk </a:t>
            </a:r>
            <a:r>
              <a:rPr lang="zh-CN" altLang="en-US" sz="2800" dirty="0">
                <a:solidFill>
                  <a:prstClr val="white"/>
                </a:solidFill>
                <a:latin typeface="Calibri"/>
              </a:rPr>
              <a:t>路</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lang="en-US" sz="3200" dirty="0">
                <a:solidFill>
                  <a:prstClr val="white"/>
                </a:solidFill>
                <a:latin typeface="Calibri"/>
              </a:rPr>
              <a:t>18</a:t>
            </a:r>
            <a:r>
              <a:rPr kumimoji="0" lang="en-US" sz="3200" b="0" i="0" u="none" strike="noStrike" kern="1200" cap="none" spc="0" normalizeH="0" baseline="0" noProof="0" dirty="0">
                <a:ln>
                  <a:noFill/>
                </a:ln>
                <a:solidFill>
                  <a:prstClr val="white"/>
                </a:solidFill>
                <a:effectLst/>
                <a:uLnTx/>
                <a:uFillTx/>
                <a:latin typeface="Calibri"/>
                <a:ea typeface="+mn-ea"/>
                <a:cs typeface="+mn-cs"/>
              </a:rPr>
              <a:t>:14</a:t>
            </a:r>
          </a:p>
        </p:txBody>
      </p:sp>
    </p:spTree>
    <p:extLst>
      <p:ext uri="{BB962C8B-B14F-4D97-AF65-F5344CB8AC3E}">
        <p14:creationId xmlns:p14="http://schemas.microsoft.com/office/powerpoint/2010/main" val="357186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2862322"/>
          </a:xfrm>
          <a:prstGeom prst="rect">
            <a:avLst/>
          </a:prstGeom>
          <a:noFill/>
        </p:spPr>
        <p:txBody>
          <a:bodyPr wrap="square" rtlCol="0">
            <a:spAutoFit/>
          </a:bodyPr>
          <a:lstStyle/>
          <a:p>
            <a:pPr lvl="0"/>
            <a:r>
              <a:rPr lang="en-US" sz="3600" dirty="0">
                <a:solidFill>
                  <a:prstClr val="white"/>
                </a:solidFill>
              </a:rPr>
              <a:t>Truly I tell you, anyone who will not receive the kingdom of God like a little child will never enter it.”</a:t>
            </a:r>
            <a:endParaRPr lang="zh-CN" altLang="en-US" sz="3600" dirty="0">
              <a:solidFill>
                <a:prstClr val="white"/>
              </a:solidFill>
            </a:endParaRPr>
          </a:p>
        </p:txBody>
      </p:sp>
      <p:sp>
        <p:nvSpPr>
          <p:cNvPr id="4" name="TextBox 3"/>
          <p:cNvSpPr txBox="1"/>
          <p:nvPr/>
        </p:nvSpPr>
        <p:spPr>
          <a:xfrm>
            <a:off x="4540469" y="609600"/>
            <a:ext cx="4603532" cy="2308324"/>
          </a:xfrm>
          <a:prstGeom prst="rect">
            <a:avLst/>
          </a:prstGeom>
          <a:noFill/>
        </p:spPr>
        <p:txBody>
          <a:bodyPr wrap="square" rtlCol="0">
            <a:spAutoFit/>
          </a:bodyPr>
          <a:lstStyle/>
          <a:p>
            <a:pPr lvl="0"/>
            <a:r>
              <a:rPr lang="zh-CN" altLang="en-US" sz="3600" dirty="0">
                <a:solidFill>
                  <a:prstClr val="white"/>
                </a:solidFill>
              </a:rPr>
              <a:t>我 實 在 告 訴 你 們 ， 凡 要 承 受 神 國 的 ， 若 不 像 小 孩 子 ， 斷 不 能 進 去 。</a:t>
            </a:r>
          </a:p>
        </p:txBody>
      </p:sp>
      <p:sp>
        <p:nvSpPr>
          <p:cNvPr id="6" name="TextBox 5">
            <a:extLst>
              <a:ext uri="{FF2B5EF4-FFF2-40B4-BE49-F238E27FC236}">
                <a16:creationId xmlns:a16="http://schemas.microsoft.com/office/drawing/2014/main" id="{8D553469-7180-428B-B4D3-3F73CDF8922B}"/>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white"/>
                </a:solidFill>
                <a:latin typeface="Calibri"/>
              </a:rPr>
              <a:t>Lk </a:t>
            </a:r>
            <a:r>
              <a:rPr lang="zh-CN" altLang="en-US" sz="2800" dirty="0">
                <a:solidFill>
                  <a:prstClr val="white"/>
                </a:solidFill>
                <a:latin typeface="Calibri"/>
              </a:rPr>
              <a:t>路</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lang="en-US" sz="3200" dirty="0">
                <a:solidFill>
                  <a:prstClr val="white"/>
                </a:solidFill>
                <a:latin typeface="Calibri"/>
              </a:rPr>
              <a:t>18</a:t>
            </a:r>
            <a:r>
              <a:rPr kumimoji="0" lang="en-US" sz="3200" b="0" i="0" u="none" strike="noStrike" kern="1200" cap="none" spc="0" normalizeH="0" baseline="0" noProof="0" dirty="0">
                <a:ln>
                  <a:noFill/>
                </a:ln>
                <a:solidFill>
                  <a:prstClr val="white"/>
                </a:solidFill>
                <a:effectLst/>
                <a:uLnTx/>
                <a:uFillTx/>
                <a:latin typeface="Calibri"/>
                <a:ea typeface="+mn-ea"/>
                <a:cs typeface="+mn-cs"/>
              </a:rPr>
              <a:t>:17</a:t>
            </a:r>
          </a:p>
        </p:txBody>
      </p:sp>
    </p:spTree>
    <p:extLst>
      <p:ext uri="{BB962C8B-B14F-4D97-AF65-F5344CB8AC3E}">
        <p14:creationId xmlns:p14="http://schemas.microsoft.com/office/powerpoint/2010/main" val="187281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83D9DA-4ED3-4256-99C3-434794FB5222}"/>
              </a:ext>
            </a:extLst>
          </p:cNvPr>
          <p:cNvSpPr txBox="1"/>
          <p:nvPr/>
        </p:nvSpPr>
        <p:spPr>
          <a:xfrm>
            <a:off x="0" y="1905000"/>
            <a:ext cx="9144000" cy="3170099"/>
          </a:xfrm>
          <a:prstGeom prst="rect">
            <a:avLst/>
          </a:prstGeom>
          <a:noFill/>
        </p:spPr>
        <p:txBody>
          <a:bodyPr wrap="square" rtlCol="0">
            <a:spAutoFit/>
          </a:bodyPr>
          <a:lstStyle/>
          <a:p>
            <a:r>
              <a:rPr lang="en-US" sz="4000" b="1" dirty="0"/>
              <a:t>God’s people are fully trusting of God, fully humble before God, and fully dependent on God.</a:t>
            </a:r>
          </a:p>
          <a:p>
            <a:r>
              <a:rPr lang="zh-CN" altLang="en-US" sz="4000" b="1" dirty="0"/>
              <a:t>神的子民全然相信神，全然謙卑於神面前，全然依靠神。</a:t>
            </a:r>
          </a:p>
        </p:txBody>
      </p:sp>
      <p:sp>
        <p:nvSpPr>
          <p:cNvPr id="6" name="TextBox 5">
            <a:extLst>
              <a:ext uri="{FF2B5EF4-FFF2-40B4-BE49-F238E27FC236}">
                <a16:creationId xmlns:a16="http://schemas.microsoft.com/office/drawing/2014/main" id="{B5E1A2DC-E9A0-4457-B07D-29BEF1FB5A50}"/>
              </a:ext>
            </a:extLst>
          </p:cNvPr>
          <p:cNvSpPr txBox="1"/>
          <p:nvPr/>
        </p:nvSpPr>
        <p:spPr>
          <a:xfrm>
            <a:off x="0" y="1197114"/>
            <a:ext cx="9144000" cy="707886"/>
          </a:xfrm>
          <a:prstGeom prst="rect">
            <a:avLst/>
          </a:prstGeom>
          <a:noFill/>
        </p:spPr>
        <p:txBody>
          <a:bodyPr wrap="square" rtlCol="0">
            <a:spAutoFit/>
          </a:bodyPr>
          <a:lstStyle/>
          <a:p>
            <a:r>
              <a:rPr lang="en-US" sz="4000" u="sng" dirty="0"/>
              <a:t>The God-centering message of Lk 18:1-17:</a:t>
            </a:r>
          </a:p>
        </p:txBody>
      </p:sp>
    </p:spTree>
    <p:extLst>
      <p:ext uri="{BB962C8B-B14F-4D97-AF65-F5344CB8AC3E}">
        <p14:creationId xmlns:p14="http://schemas.microsoft.com/office/powerpoint/2010/main" val="1853813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2770</TotalTime>
  <Words>1007</Words>
  <Application>Microsoft Office PowerPoint</Application>
  <PresentationFormat>On-screen Show (4:3)</PresentationFormat>
  <Paragraphs>92</Paragraphs>
  <Slides>31</Slides>
  <Notes>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31</vt:i4>
      </vt:variant>
    </vt:vector>
  </HeadingPairs>
  <TitlesOfParts>
    <vt:vector size="36" baseType="lpstr">
      <vt:lpstr>Arial</vt:lpstr>
      <vt:lpstr>Calibri</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sAMo.O</dc:creator>
  <cp:lastModifiedBy>Oo, Samuel</cp:lastModifiedBy>
  <cp:revision>735</cp:revision>
  <dcterms:created xsi:type="dcterms:W3CDTF">2015-05-17T06:09:38Z</dcterms:created>
  <dcterms:modified xsi:type="dcterms:W3CDTF">2019-08-04T04:49:05Z</dcterms:modified>
</cp:coreProperties>
</file>