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2" r:id="rId2"/>
    <p:sldId id="260" r:id="rId3"/>
    <p:sldId id="261" r:id="rId4"/>
    <p:sldId id="259" r:id="rId5"/>
    <p:sldId id="264" r:id="rId6"/>
    <p:sldId id="265" r:id="rId7"/>
    <p:sldId id="266" r:id="rId8"/>
    <p:sldId id="263" r:id="rId9"/>
    <p:sldId id="267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3" r:id="rId22"/>
    <p:sldId id="280" r:id="rId23"/>
    <p:sldId id="282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85315" autoAdjust="0"/>
  </p:normalViewPr>
  <p:slideViewPr>
    <p:cSldViewPr snapToGrid="0">
      <p:cViewPr varScale="1">
        <p:scale>
          <a:sx n="98" d="100"/>
          <a:sy n="98" d="100"/>
        </p:scale>
        <p:origin x="1218" y="102"/>
      </p:cViewPr>
      <p:guideLst/>
    </p:cSldViewPr>
  </p:slideViewPr>
  <p:notesTextViewPr>
    <p:cViewPr>
      <p:scale>
        <a:sx n="1" d="1"/>
        <a:sy n="1" d="1"/>
      </p:scale>
      <p:origin x="0" y="-162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B031A-CC4F-4263-8FDC-D4D24F3E398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23948-6B25-49B9-986F-BE55F84A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82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B83AB-6F05-458C-A2FB-10308F3CD7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04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慈爱的天父，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感谢你再一次地聚集弟兄姐妹来到你的殿中，有机会一起来赞美敬拜你。我们赞美你敬拜你，因为你本是配得。你有怜悯有恩典，不轻易发怒，并有丰盛的慈爱和诚实。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出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求你的圣灵今天在这里运行，让我们的敬拜、赞美、分享、寻求都是出自心灵和诚实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4:23-24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是你所喜悦的。保守我们下面学习你话语的时间，挪去我们内心所有的阻拦，赐给我们足够的专注和悟性，让能领会你的话语。让我们不管是坐下聆听的，还是在台上分享的，都能更多地认识你，真知道你所差来你的独生爱子耶稣基督。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请垂听我们的祷告，因为我们是奉你爱子耶稣基督的名向你祷告。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阿门！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B83AB-6F05-458C-A2FB-10308F3CD7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44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23948-6B25-49B9-986F-BE55F84AA2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76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我儿，你招的咒诅归到我身上。你只管听我的话，去把羊羔给我拿来。”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创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27:13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放声痛哭。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创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27:34b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以扫说，他名雅各，岂不是正对吗？因为他欺骗了我两次。他从前夺了我长子的名分，你看，他现在又夺了我的福分。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创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27:36a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为我父亲居丧的日子近了，到那时候，我要杀我的兄弟雅各。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创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27:41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23948-6B25-49B9-986F-BE55F84AA2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64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枯藤老树昏鸦，小桥流水人家，古道西风瘦马，夕阳西下，断肠人在天涯。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马致远词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天净沙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秋思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23948-6B25-49B9-986F-BE55F84AA2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15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我祖亚伯拉罕和我父以撒所事奉的神，就是一生牧养我直到今日的神，救赎我脱离一切患难的那使者。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创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48:15b-16a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那在你们心里动了善工的，必成全这工，直到耶稣基督的日子。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腓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1:6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23948-6B25-49B9-986F-BE55F84AA2F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6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主，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你说，你就是道路，真理，生命。若不借着我。没有人能到父那里去。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14:6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你说，我们将要看见天开了，神的使者上去下来在人子身上。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1:47-51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我们感谢你给我们的应许。感谢你让我们醒悟，你就是那启示给雅各的那梯子。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求主开我们的眼睛，让我们看见你赐给我们的恩典是何等浩大，你给我们的启</a:t>
            </a:r>
            <a:r>
              <a:rPr lang="zh-CN" alt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示和应许竟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然比以色列先祖们所得到的更全更大更美。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如果我们中间还有人对你，对这丰盛生命的恩典，了解不够深，或者是有疑惑的，求主你像带领当年的雅各一样，让他们终究也由衷地发出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我竟不知道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的惊叹，在灵里面有全然地醒悟。醒来就来敬畏你，尊崇你，荣耀你。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求主垂听我们的祷告，奉耶稣基督的名！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阿门！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23948-6B25-49B9-986F-BE55F84AA2F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10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6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4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8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1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2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3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8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6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9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B16E-826A-4B50-B625-14EC644FC642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73A62-ACF3-45C5-91B9-1FA45654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9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isalexander.org/publicwork/Jacob's%20Ladder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today.duke.edu/2018/11/4-campus-sanctuaries-enjoy-fal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8800" dirty="0">
                <a:latin typeface="KaiTi" panose="02010609060101010101" pitchFamily="49" charset="-122"/>
                <a:ea typeface="KaiTi" panose="02010609060101010101" pitchFamily="49" charset="-122"/>
              </a:rPr>
              <a:t>我竟不知道</a:t>
            </a:r>
            <a:endParaRPr lang="en-US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sz="1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  <a:t>28:10-22』</a:t>
            </a:r>
          </a:p>
        </p:txBody>
      </p:sp>
    </p:spTree>
    <p:extLst>
      <p:ext uri="{BB962C8B-B14F-4D97-AF65-F5344CB8AC3E}">
        <p14:creationId xmlns:p14="http://schemas.microsoft.com/office/powerpoint/2010/main" val="1166250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梦见一个梯子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立在地上，梯子的头顶着天，有神的使者在梯子上，上去下来。耶和华站在梯子以上（或作站在他旁边）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28:12-13a』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sz="7200" b="1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31903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通天的梯子：神的启示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812697"/>
            <a:ext cx="12192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一、通天的梯子（</a:t>
            </a:r>
            <a:r>
              <a:rPr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07220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神：主动启示者，恩典的施与者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56586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以人为本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以神为本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482537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人：被动接受者，恩典的承受者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578545"/>
            <a:ext cx="12192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chemeClr val="accent5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耶和华阿</a:t>
            </a:r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，人算什么，你竟认识他。世人算什么，你竟顾念他。</a:t>
            </a:r>
            <a:endParaRPr lang="en-US" altLang="zh-CN" sz="28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诗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144:3』</a:t>
            </a:r>
            <a:endParaRPr lang="en-US" altLang="zh-CN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7781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14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梦见一个梯子立在地上，梯子的头顶着天，有神的使者在梯子上，上去下来。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耶和华站在梯子以上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（或作站在他旁边）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28:12-13a』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sz="7200" b="1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60831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雅各此时对神的认识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833922"/>
            <a:ext cx="12192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二、梯子之上的神（</a:t>
            </a:r>
            <a:r>
              <a:rPr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382712"/>
            <a:ext cx="12192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以撒对他儿子说，我儿，你如何找得这么快呢？</a:t>
            </a:r>
            <a:endParaRPr lang="en-US" altLang="zh-CN" sz="28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他说，因为耶和华你的神使我遇见好机会得着的。</a:t>
            </a:r>
            <a:endParaRPr lang="en-US" altLang="zh-CN" sz="28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27:20』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altLang="zh-CN" sz="32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4803440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神亲自向雅各本人显现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916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梦见一个梯子立在地上，梯子的头顶着天，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有神的使者在梯子上，上去下来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。耶和华站在梯子以上（或作站在他旁边）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28:12-13a』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sz="7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74681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“信二代”的问题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903172"/>
            <a:ext cx="12192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二、梯子之上的神（</a:t>
            </a:r>
            <a:r>
              <a:rPr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590462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祷告下一代的真正得救，莫灰心丧气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443410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奥古斯丁母亲的祷告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277752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在神面前母亲为他流这么多眼泪的儿子不会灭亡。</a:t>
            </a:r>
            <a:r>
              <a:rPr 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128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梦见一个梯子立在地上，梯子的头顶着天，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有神的使者在梯子上，上去下来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。耶和华站在梯子以上（或作站在他旁边）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28:12-13a』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sz="7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660639"/>
            <a:ext cx="12192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天使岂不都是服役的灵，奉差遣为那将要承受救恩的人效力吗？</a:t>
            </a:r>
            <a:endParaRPr lang="en-US" altLang="zh-CN" sz="28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来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1:14』</a:t>
            </a:r>
            <a:endParaRPr lang="en-US" altLang="zh-CN" sz="32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860083"/>
            <a:ext cx="12192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三、梯子上神的使者上去下来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6639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上去：人的祷告祈求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447719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下来：神的旨意祝福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277752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上去下来：神和人的团契持续不断，神当初的心意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012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 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说，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我是耶和华你祖亚伯拉罕的神，也是以撒的神。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我要将你现在所躺卧之地赐给你和你的后裔。你的后裔必像地上的尘沙那样多，必向东西南北开展。地上万族必因你和你的后裔得福。</a:t>
            </a:r>
            <a:endParaRPr lang="en-US" altLang="zh-CN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28:13b-14』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193681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守约的神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760835"/>
            <a:ext cx="12192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重申应许（</a:t>
            </a:r>
            <a:r>
              <a:rPr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9101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必坚立向亚伯拉罕所起的誓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26:3b』</a:t>
            </a:r>
            <a:endParaRPr lang="en-US" altLang="zh-CN" sz="32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47725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亚伯拉罕的神、以撒的神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66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说，我是耶和华你祖亚伯拉罕的神，也是以撒的神。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我要将你现在所躺卧之地赐给你和你的后裔。你的后裔必像地上的尘沙那样多，必向东西南北开展。地上万族必因你和你的后裔得福。</a:t>
            </a:r>
            <a:endParaRPr lang="en-US" altLang="zh-CN" sz="3200" b="1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28:13b-14』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19914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二、应许后裔繁多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742070"/>
            <a:ext cx="12192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重申应许（</a:t>
            </a:r>
            <a:r>
              <a:rPr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92768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三、应许万族得福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470609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一、应许赐给土地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067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我也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与你同在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。你无论往哪里去，我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必保佑你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领你归回这地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，总不离弃你，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直到我成全了向你所应许的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28:15』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70385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二、领你回应许地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196955"/>
            <a:ext cx="12192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对雅各特殊的应许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45730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三、成全向你所应许的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950406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一、与你同在、保佑你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210761"/>
            <a:ext cx="12192000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/>
                <a:ea typeface="KaiTi"/>
              </a:rPr>
              <a:t>凡我所吩咐你们的，都教训他们遵守，我就常与你们同在，直到世界的末了。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/>
                <a:ea typeface="KaiTi"/>
              </a:rPr>
              <a:t>『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KaiTi"/>
                <a:ea typeface="KaiTi"/>
              </a:rPr>
              <a:t>太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KaiTi"/>
                <a:ea typeface="KaiTi"/>
              </a:rPr>
              <a:t>28:20』</a:t>
            </a:r>
            <a:endParaRPr lang="en-US" altLang="zh-CN" sz="2800" dirty="0">
              <a:solidFill>
                <a:schemeClr val="accent5">
                  <a:lumMod val="75000"/>
                </a:schemeClr>
              </a:solidFill>
              <a:latin typeface="KaiTi"/>
              <a:ea typeface="KaiTi"/>
            </a:endParaRPr>
          </a:p>
        </p:txBody>
      </p:sp>
    </p:spTree>
    <p:extLst>
      <p:ext uri="{BB962C8B-B14F-4D97-AF65-F5344CB8AC3E}">
        <p14:creationId xmlns:p14="http://schemas.microsoft.com/office/powerpoint/2010/main" val="161965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雅各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睡醒了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，说，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耶和华真在这里，我竟不知道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28:16』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202081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问：我的神在哪里？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50601"/>
            <a:ext cx="12192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雅各的醒悟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977821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星期天教会？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426341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耶和华真在这里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雅各原以为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753560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团契？家里？公司？餐馆？茶馆？旅游？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519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雅各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睡醒了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，说，</a:t>
            </a:r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耶和华真在这里，我竟不知道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28:16』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1563596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我往那里去躲避你的灵。我往那里逃躲避你的面。 </a:t>
            </a:r>
          </a:p>
          <a:p>
            <a:pPr algn="ctr" fontAlgn="base"/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我若升到天上，你在那里。我若在阴间下榻，你也在那里。 </a:t>
            </a:r>
          </a:p>
          <a:p>
            <a:pPr algn="ctr" fontAlgn="base"/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我若展开清晨的翅膀，飞到海极居住。 </a:t>
            </a:r>
          </a:p>
          <a:p>
            <a:pPr algn="ctr" fontAlgn="base"/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就是在那里，你的手必引导我，你的右手，也必扶持我。 </a:t>
            </a:r>
          </a:p>
          <a:p>
            <a:pPr algn="ctr" fontAlgn="base"/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诗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139:7-10』</a:t>
            </a:r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60654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患难、危险、绝境、罪恶、捆绑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95283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我的帮助从造天地的耶和华而来。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『诗121:2』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498401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其实他离我们各人不远。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徒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17:27b』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67275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最近的经历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391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4" grpId="0"/>
      <p:bldP spid="11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</a:t>
            </a:r>
            <a:r>
              <a:rPr lang="zh-CN" altLang="en-US" sz="28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惧怕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，说，</a:t>
            </a:r>
            <a:r>
              <a:rPr lang="zh-CN" altLang="en-US" sz="28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这地方何等可畏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，这不是别的，乃是</a:t>
            </a:r>
            <a:r>
              <a:rPr lang="zh-CN" altLang="en-US" sz="28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神的殿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，也是</a:t>
            </a:r>
            <a:r>
              <a:rPr lang="zh-CN" altLang="en-US" sz="28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天的门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。雅各清早起来，把所枕的石头</a:t>
            </a:r>
            <a:r>
              <a:rPr lang="zh-CN" altLang="en-US" sz="28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立作柱子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CN" altLang="en-US" sz="28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浇油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在上面。他就给那地方起名叫</a:t>
            </a:r>
            <a:r>
              <a:rPr lang="zh-CN" altLang="en-US" sz="28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伯特利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（就是神殿的意思）。但那地方起先名叫路斯。</a:t>
            </a:r>
            <a:endParaRPr lang="en-US" altLang="zh-CN" sz="28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28:17-19』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335109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雅各惧怕：这地方何等可畏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25916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石枕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石柱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浇油</a:t>
            </a:r>
            <a:endParaRPr lang="en-US" sz="4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716723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路斯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伯特利（神的殿，天的门）</a:t>
            </a:r>
            <a:endParaRPr lang="en-US" sz="4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4407530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雅各真醒过来了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神的作为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1231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10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7877" y="721560"/>
            <a:ext cx="1104313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雅各出了别是巴，向哈兰走去。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到了一个地方，因为太阳落了，就在那里住宿，便拾起那地方的一块石头枕在头下，在那里躺卧睡了，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梦见一个梯子立在地上，梯子的头顶着天，有神的使者在梯子上，上去下来。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耶和华站在梯子以上，说，我是耶和华你祖亚伯拉罕的神，也是以撒的神。我要将你现在所躺卧之地赐给你和你的后裔。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你的后裔必像地上的尘沙那样多，必向东西南北开展。地上万族必因你和你的后裔得福。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我也与你同在。你无论往哪里去，我必保佑你，领你归回这地，总不离弃你，直到我成全了向你所应许的。 </a:t>
            </a:r>
            <a:endParaRPr lang="en-US" altLang="zh-CN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7593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雅各许愿说，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神若</a:t>
            </a:r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与我同在，在我所行的路上保佑我，又给我食物吃，衣服穿，使我平平安安地回到我父亲的家，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我就</a:t>
            </a:r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必以耶和华为我的神。我所立为柱子的石头也必作神的殿，凡你所赐给我的，我必将十分之一献给你。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28:20-22』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055303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二、对神的应许没有信心</a:t>
            </a:r>
            <a:endParaRPr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818726"/>
            <a:ext cx="12192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雅各许愿 </a:t>
            </a:r>
            <a:r>
              <a:rPr lang="en-US" altLang="zh-CN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| </a:t>
            </a:r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神记念</a:t>
            </a:r>
            <a:endParaRPr lang="en-US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48077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一、自私诡诈的本性，与神讨价还价</a:t>
            </a:r>
            <a:endParaRPr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393259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我是伯特利的神。你在那里用油浇过柱子，向我许过愿。</a:t>
            </a:r>
            <a:r>
              <a:rPr lang="en-US" altLang="zh-CN" sz="24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…『</a:t>
            </a:r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31:13a』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2906237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看到雅各旧本性：神若</a:t>
            </a:r>
            <a:r>
              <a:rPr lang="en-US" altLang="zh-CN" sz="28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，我就</a:t>
            </a:r>
            <a:r>
              <a:rPr lang="en-US" altLang="zh-CN" sz="28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4629836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反思：我们身上有没有雅各的影子？</a:t>
            </a:r>
            <a:endParaRPr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5204369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神的回应？</a:t>
            </a:r>
            <a:r>
              <a:rPr lang="en-US" altLang="zh-CN" sz="28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778905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你的神</a:t>
            </a:r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27:20』</a:t>
            </a:r>
            <a:r>
              <a:rPr lang="en-US" altLang="zh-CN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  </a:t>
            </a:r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一生牧养我直到今日的神</a:t>
            </a:r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48:15b-16a</a:t>
            </a:r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endParaRPr lang="en-US" sz="16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551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3" grpId="0"/>
      <p:bldP spid="4" grpId="0"/>
      <p:bldP spid="9" grpId="0"/>
      <p:bldP spid="12" grpId="0"/>
      <p:bldP spid="14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75346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人们一直在揣摩雅各梦见的梯子</a:t>
            </a: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055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arisalexander.org/publicwork/jacobsladder_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" t="7698" r="46815" b="3378"/>
          <a:stretch/>
        </p:blipFill>
        <p:spPr bwMode="auto">
          <a:xfrm>
            <a:off x="3714161" y="0"/>
            <a:ext cx="4604937" cy="685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8319098" y="5418537"/>
            <a:ext cx="3539822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Book Antiqua" panose="02040602050305030304" pitchFamily="18" charset="0"/>
                <a:ea typeface="KaiTi" panose="02010609060101010101" pitchFamily="49" charset="-122"/>
              </a:rPr>
              <a:t>Jacob’s Ladder</a:t>
            </a:r>
            <a:r>
              <a:rPr lang="zh-CN" altLang="en-US" dirty="0">
                <a:latin typeface="Book Antiqua" panose="02040602050305030304" pitchFamily="18" charset="0"/>
                <a:ea typeface="KaiTi" panose="02010609060101010101" pitchFamily="49" charset="-122"/>
              </a:rPr>
              <a:t>雅各的梯子</a:t>
            </a:r>
            <a:endParaRPr lang="en-US" altLang="zh-CN" dirty="0">
              <a:latin typeface="Book Antiqua" panose="02040602050305030304" pitchFamily="18" charset="0"/>
              <a:ea typeface="KaiTi" panose="02010609060101010101" pitchFamily="49" charset="-122"/>
            </a:endParaRPr>
          </a:p>
          <a:p>
            <a:r>
              <a:rPr lang="en-US" dirty="0" err="1">
                <a:latin typeface="Book Antiqua" panose="02040602050305030304" pitchFamily="18" charset="0"/>
                <a:ea typeface="KaiTi" panose="02010609060101010101" pitchFamily="49" charset="-122"/>
              </a:rPr>
              <a:t>Beber</a:t>
            </a:r>
            <a:r>
              <a:rPr lang="en-US" dirty="0">
                <a:latin typeface="Book Antiqua" panose="02040602050305030304" pitchFamily="18" charset="0"/>
                <a:ea typeface="KaiTi" panose="02010609060101010101" pitchFamily="49" charset="-122"/>
              </a:rPr>
              <a:t> Sculpture Garden</a:t>
            </a:r>
          </a:p>
          <a:p>
            <a:r>
              <a:rPr lang="en-US" dirty="0">
                <a:latin typeface="Book Antiqua" panose="02040602050305030304" pitchFamily="18" charset="0"/>
                <a:ea typeface="KaiTi" panose="02010609060101010101" pitchFamily="49" charset="-122"/>
              </a:rPr>
              <a:t>Duke School of Law</a:t>
            </a:r>
            <a:r>
              <a:rPr lang="zh-CN" altLang="en-US" dirty="0">
                <a:latin typeface="Book Antiqua" panose="02040602050305030304" pitchFamily="18" charset="0"/>
                <a:ea typeface="KaiTi" panose="02010609060101010101" pitchFamily="49" charset="-122"/>
              </a:rPr>
              <a:t>杜克法学院</a:t>
            </a:r>
            <a:endParaRPr lang="en-US" dirty="0">
              <a:latin typeface="Book Antiqua" panose="02040602050305030304" pitchFamily="18" charset="0"/>
              <a:ea typeface="KaiTi" panose="02010609060101010101" pitchFamily="49" charset="-122"/>
            </a:endParaRPr>
          </a:p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hlinkClick r:id="rId3"/>
              </a:rPr>
              <a:t>http://www.parisalexander.org/publicwork/Jacob's%20Ladder.html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  <a:hlinkClick r:id="rId4"/>
              </a:rPr>
              <a:t>https://today.duke.edu/2018/11/4-campus-sanctuaries-enjoy-fall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600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耶稣看见拿但业来，就指着他说，看哪，这是个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真以色列人</a:t>
            </a:r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，他心里是没有诡诈的。拿但业对耶稣说，你从哪里知道我呢？耶稣回答说，腓力还没有招呼你，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你在无花果树底下，我就看见你了</a:t>
            </a:r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。拿但业说，拉比，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你是神的儿子，你是以色列的王</a:t>
            </a:r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。耶稣对他说，因为我说在无花果树底下看见你，你就信吗？你将要看见比这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更大的事</a:t>
            </a:r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。又说，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我实实在在地告诉你们，你们将要看见天开了，神的使者上去下来在人子身上。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约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1:47-51』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sz="24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10426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神的儿子，以色列的王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2837040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无花果树下就看见了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216365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真以色列人：雅各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以色列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183812"/>
            <a:ext cx="12192000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US" altLang="zh-CN" sz="3200" dirty="0">
                <a:latin typeface="KaiTi"/>
                <a:ea typeface="KaiTi"/>
              </a:rPr>
              <a:t>…</a:t>
            </a:r>
            <a:r>
              <a:rPr lang="zh-CN" altLang="en-US" sz="3200">
                <a:latin typeface="KaiTi"/>
                <a:ea typeface="KaiTi"/>
              </a:rPr>
              <a:t>比这更大的事？!</a:t>
            </a:r>
            <a:r>
              <a:rPr lang="en-US" altLang="zh-CN" sz="3200" dirty="0">
                <a:latin typeface="KaiTi"/>
                <a:ea typeface="KaiTi"/>
              </a:rPr>
              <a:t>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85719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天开了，神的使者上去下来在</a:t>
            </a: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人子身上</a:t>
            </a:r>
            <a:r>
              <a:rPr lang="en-US" altLang="zh-CN" sz="32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</a:p>
        </p:txBody>
      </p:sp>
      <p:sp>
        <p:nvSpPr>
          <p:cNvPr id="16" name="Rectangle 15"/>
          <p:cNvSpPr/>
          <p:nvPr/>
        </p:nvSpPr>
        <p:spPr>
          <a:xfrm>
            <a:off x="-1" y="5530581"/>
            <a:ext cx="12192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人子即梯子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968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9" grpId="0"/>
      <p:bldP spid="12" grpId="0"/>
      <p:bldP spid="10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耶稣看见拿但业来，就指着他说，看哪，这是个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真以色列人</a:t>
            </a:r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，他心里是没有诡诈的。拿但业对耶稣说，你从哪里知道我呢？耶稣回答说，腓力还没有招呼你，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你在无花果树底下，我就看见你了</a:t>
            </a:r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。拿但业说，拉比，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你是神的儿子，你是以色列的王</a:t>
            </a:r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。耶稣对他说，因为我说在无花果树底下看见你，你就信吗？你将要看见比这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更大的事</a:t>
            </a:r>
            <a:r>
              <a:rPr lang="zh-CN" altLang="en-US" sz="24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。又说，</a:t>
            </a:r>
            <a:r>
              <a:rPr lang="zh-CN" altLang="en-US" sz="2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我实实在在地告诉你们，你们将要看见天开了，神的使者上去下来在人子身上。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约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1:47-51』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sz="24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1" y="2158029"/>
            <a:ext cx="12192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拿单业称耶稣为神子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耶稣自称人子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2841841"/>
            <a:ext cx="12192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梯子的两端：既是神子又是人子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3525653"/>
            <a:ext cx="12192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梯子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通道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道路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中保</a:t>
            </a:r>
            <a:r>
              <a:rPr lang="en-US" altLang="zh-CN" sz="3200" dirty="0">
                <a:latin typeface="Book Antiqua" panose="02040602050305030304" pitchFamily="18" charset="0"/>
                <a:ea typeface="KaiTi" panose="02010609060101010101" pitchFamily="49" charset="-122"/>
              </a:rPr>
              <a:t>mediator</a:t>
            </a:r>
            <a:endParaRPr lang="en-US" altLang="zh-CN" sz="1600" dirty="0">
              <a:latin typeface="Book Antiqua" panose="02040602050305030304" pitchFamily="18" charset="0"/>
              <a:ea typeface="KaiTi" panose="02010609060101010101" pitchFamily="49" charset="-122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-2" y="4209465"/>
            <a:ext cx="12192001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如今耶稣所得的职任是</a:t>
            </a:r>
            <a:r>
              <a:rPr lang="zh-CN" altLang="en-US" sz="2800" b="1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更美</a:t>
            </a:r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的，正如他作</a:t>
            </a:r>
            <a:r>
              <a:rPr lang="zh-CN" altLang="en-US" sz="2800" b="1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更美之约的中保</a:t>
            </a:r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这约原是凭</a:t>
            </a:r>
            <a:r>
              <a:rPr lang="zh-CN" altLang="en-US" sz="2800" b="1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更美之应许</a:t>
            </a:r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立的。</a:t>
            </a:r>
            <a:endParaRPr lang="en-US" altLang="zh-CN" sz="28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来</a:t>
            </a: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8:6』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altLang="zh-CN" sz="32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-2" y="5539609"/>
            <a:ext cx="12192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对我们启示更完全，对我们的应许更大更美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0705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721560"/>
            <a:ext cx="1121019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雅各睡醒了，说，耶和华真在这里，我竟不知道。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就惧怕，说，这地方何等可畏，这不是别的，乃是神的殿，也是天的门。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雅各清早起来，把所枕的石头立作柱子，浇油在上面。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他就给那地方起名叫伯特利（就是神殿的意思）。但那地方起先名叫路斯。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雅各许愿说，神若与我同在，在我所行的路上保佑我，又给我食物吃，衣服穿，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使我平平安安地回到我父亲的家，我就必以耶和华为我的神。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我所立为柱子的石头也必作神的殿，凡你所赐给我的，我必将十分之一献给你。 </a:t>
            </a:r>
            <a:endParaRPr lang="en-US" altLang="zh-CN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r" fontAlgn="base"/>
            <a:endParaRPr lang="en-US" altLang="zh-CN" sz="28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r" fontAlgn="base"/>
            <a:r>
              <a:rPr lang="en-US" altLang="zh-CN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28:10-22』</a:t>
            </a:r>
            <a:endParaRPr lang="zh-CN" altLang="en-US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1629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0521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雅各其人（一）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223693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“大宅男”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60643"/>
            <a:ext cx="12192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/>
                <a:ea typeface="KaiTi"/>
              </a:rPr>
              <a:t>两个孩子渐渐长大，以扫善于打猎，常在田野。</a:t>
            </a:r>
            <a:endParaRPr lang="en-US" altLang="zh-CN" sz="2800" dirty="0">
              <a:solidFill>
                <a:schemeClr val="accent5">
                  <a:lumMod val="75000"/>
                </a:schemeClr>
              </a:solidFill>
              <a:latin typeface="KaiTi"/>
              <a:ea typeface="KaiTi"/>
            </a:endParaRPr>
          </a:p>
          <a:p>
            <a:pPr algn="ctr"/>
            <a:r>
              <a:rPr lang="zh-CN" altLang="en-US" sz="2800" dirty="0">
                <a:solidFill>
                  <a:schemeClr val="accent5">
                    <a:lumMod val="75000"/>
                  </a:schemeClr>
                </a:solidFill>
                <a:latin typeface="KaiTi"/>
                <a:ea typeface="KaiTi"/>
              </a:rPr>
              <a:t>雅各为人安静，常住在帐棚里。</a:t>
            </a:r>
            <a:endParaRPr lang="en-US" altLang="zh-CN" sz="2800" dirty="0">
              <a:solidFill>
                <a:schemeClr val="accent5">
                  <a:lumMod val="75000"/>
                </a:schemeClr>
              </a:solidFill>
              <a:latin typeface="KaiTi"/>
              <a:ea typeface="KaiTi"/>
            </a:endParaRPr>
          </a:p>
          <a:p>
            <a:pPr algn="ctr"/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KaiTi"/>
                <a:ea typeface="KaiTi"/>
              </a:rPr>
              <a:t>『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KaiTi"/>
                <a:ea typeface="KaiTi"/>
              </a:rPr>
              <a:t>创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KaiTi"/>
                <a:ea typeface="KaiTi"/>
              </a:rPr>
              <a:t>25:27』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194216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以撒家的双胞胎：以扫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雅各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405622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以扫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岁就娶妻</a:t>
            </a:r>
            <a:r>
              <a:rPr lang="en-US" dirty="0"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dirty="0">
                <a:latin typeface="KaiTi" panose="02010609060101010101" pitchFamily="49" charset="-122"/>
                <a:ea typeface="KaiTi" panose="02010609060101010101" pitchFamily="49" charset="-122"/>
              </a:rPr>
              <a:t>26:34-35』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5493175"/>
            <a:ext cx="12192000" cy="70788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US" altLang="zh-CN" sz="4000" b="1" dirty="0">
                <a:latin typeface="KaiTi"/>
                <a:ea typeface="KaiTi"/>
              </a:rPr>
              <a:t>77</a:t>
            </a:r>
            <a:r>
              <a:rPr lang="zh-CN" altLang="en-US" sz="3200" dirty="0">
                <a:latin typeface="KaiTi"/>
                <a:ea typeface="KaiTi"/>
              </a:rPr>
              <a:t>岁</a:t>
            </a:r>
            <a:r>
              <a:rPr lang="en-US" altLang="zh-CN" sz="3200" dirty="0">
                <a:latin typeface="KaiTi"/>
                <a:ea typeface="KaiTi"/>
              </a:rPr>
              <a:t>!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774702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雅各这时候几岁？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1670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555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雅各其人（二）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360451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“心机男”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4500027"/>
            <a:ext cx="12192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雅各骗以扫长子的名份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25:29-34』</a:t>
            </a:r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14534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以扫又累又渴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雅各有红豆汤</a:t>
            </a:r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715133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以扫别称以东 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红汤之红</a:t>
            </a:r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930239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代价：长子的名份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940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  <p:bldP spid="11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555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雅各其人（三）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415851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“妈宝男”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225614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Mama’s boy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096439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以撒爱以扫，因为常吃他的野味。</a:t>
            </a:r>
            <a:endParaRPr lang="en-US" altLang="zh-CN" sz="32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利百加却爱雅各。</a:t>
            </a:r>
            <a:endParaRPr lang="en-US" altLang="zh-CN" sz="32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20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25:28』</a:t>
            </a:r>
            <a:endParaRPr lang="en-US" sz="3200" dirty="0">
              <a:solidFill>
                <a:schemeClr val="accent5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736953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偏心的溺爱！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573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555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雅各其人（四）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81252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（大宅男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心机男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妈宝男）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逃亡男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384800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父亲以撒要给长子以扫祝福</a:t>
            </a:r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27:1-4』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194043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母亲利百加设计雅各骗祝福</a:t>
            </a:r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27:5-29』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003286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哥哥以扫扬言父死后杀雅各</a:t>
            </a:r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sz="2000" dirty="0">
                <a:latin typeface="KaiTi" panose="02010609060101010101" pitchFamily="49" charset="-122"/>
                <a:ea typeface="KaiTi" panose="02010609060101010101" pitchFamily="49" charset="-122"/>
              </a:rPr>
              <a:t>27:30-42』</a:t>
            </a:r>
            <a:endParaRPr lang="en-US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822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8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0009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雅各出了别是巴，向哈兰走去。到了一个地方，因为太阳落了，就在那里住宿，便拾起那地方的一块石头枕在头下，在那里躺卧睡了，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28:10-11』</a:t>
            </a:r>
            <a:endParaRPr lang="en-US" sz="4400" b="1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914872"/>
            <a:ext cx="34784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别是巴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932495"/>
            <a:ext cx="3478491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哈兰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|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巴旦亚兰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1" y="2931241"/>
            <a:ext cx="3478491" cy="156966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zh-CN" altLang="en-US" sz="3200" dirty="0">
                <a:latin typeface="KaiTi"/>
                <a:ea typeface="KaiTi"/>
              </a:rPr>
              <a:t>亚伯拉罕曾住过</a:t>
            </a:r>
            <a:endParaRPr lang="en-US" altLang="zh-CN" sz="3200" dirty="0">
              <a:latin typeface="KaiTi"/>
              <a:ea typeface="KaiTi"/>
            </a:endParaRPr>
          </a:p>
          <a:p>
            <a:pPr algn="ctr"/>
            <a:r>
              <a:rPr lang="zh-CN" altLang="en-US" sz="3200" dirty="0">
                <a:latin typeface="KaiTi"/>
                <a:ea typeface="KaiTi"/>
              </a:rPr>
              <a:t>拿鹤子孙定居地</a:t>
            </a:r>
            <a:endParaRPr lang="en-US" altLang="zh-CN" sz="3200" dirty="0">
              <a:latin typeface="KaiTi"/>
              <a:ea typeface="KaiTi"/>
            </a:endParaRPr>
          </a:p>
          <a:p>
            <a:pPr algn="ctr"/>
            <a:r>
              <a:rPr lang="zh-CN" altLang="en-US" sz="3200" dirty="0">
                <a:latin typeface="KaiTi"/>
                <a:ea typeface="KaiTi"/>
              </a:rPr>
              <a:t>利百加娘家</a:t>
            </a:r>
          </a:p>
        </p:txBody>
      </p:sp>
      <p:pic>
        <p:nvPicPr>
          <p:cNvPr id="9" name="Picture 2" descr="map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8" t="23205" r="2749" b="13086"/>
          <a:stretch/>
        </p:blipFill>
        <p:spPr bwMode="auto">
          <a:xfrm>
            <a:off x="3770717" y="1762809"/>
            <a:ext cx="7843101" cy="470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6559982" y="4097886"/>
            <a:ext cx="3416320" cy="523220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850km/530mi,</a:t>
            </a:r>
            <a:r>
              <a:rPr lang="zh-CN" altLang="en-US" sz="28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约</a:t>
            </a:r>
            <a:r>
              <a:rPr lang="en-US" altLang="zh-CN" sz="28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30</a:t>
            </a:r>
            <a:r>
              <a:rPr lang="zh-CN" altLang="en-US" sz="28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天</a:t>
            </a:r>
            <a:endParaRPr lang="zh-TW" altLang="en-US" sz="2800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2" name="Freeform 20"/>
          <p:cNvSpPr>
            <a:spLocks/>
          </p:cNvSpPr>
          <p:nvPr/>
        </p:nvSpPr>
        <p:spPr bwMode="auto">
          <a:xfrm>
            <a:off x="5399313" y="2230796"/>
            <a:ext cx="2262187" cy="3346450"/>
          </a:xfrm>
          <a:custGeom>
            <a:avLst/>
            <a:gdLst>
              <a:gd name="T0" fmla="*/ 8 w 1313"/>
              <a:gd name="T1" fmla="*/ 1894 h 1894"/>
              <a:gd name="T2" fmla="*/ 8 w 1313"/>
              <a:gd name="T3" fmla="*/ 1808 h 1894"/>
              <a:gd name="T4" fmla="*/ 56 w 1313"/>
              <a:gd name="T5" fmla="*/ 1731 h 1894"/>
              <a:gd name="T6" fmla="*/ 257 w 1313"/>
              <a:gd name="T7" fmla="*/ 1664 h 1894"/>
              <a:gd name="T8" fmla="*/ 421 w 1313"/>
              <a:gd name="T9" fmla="*/ 1395 h 1894"/>
              <a:gd name="T10" fmla="*/ 661 w 1313"/>
              <a:gd name="T11" fmla="*/ 1174 h 1894"/>
              <a:gd name="T12" fmla="*/ 737 w 1313"/>
              <a:gd name="T13" fmla="*/ 714 h 1894"/>
              <a:gd name="T14" fmla="*/ 824 w 1313"/>
              <a:gd name="T15" fmla="*/ 339 h 1894"/>
              <a:gd name="T16" fmla="*/ 939 w 1313"/>
              <a:gd name="T17" fmla="*/ 138 h 1894"/>
              <a:gd name="T18" fmla="*/ 1150 w 1313"/>
              <a:gd name="T19" fmla="*/ 22 h 1894"/>
              <a:gd name="T20" fmla="*/ 1313 w 1313"/>
              <a:gd name="T21" fmla="*/ 3 h 1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13" h="1894">
                <a:moveTo>
                  <a:pt x="8" y="1894"/>
                </a:moveTo>
                <a:cubicBezTo>
                  <a:pt x="4" y="1864"/>
                  <a:pt x="0" y="1835"/>
                  <a:pt x="8" y="1808"/>
                </a:cubicBezTo>
                <a:cubicBezTo>
                  <a:pt x="16" y="1781"/>
                  <a:pt x="15" y="1755"/>
                  <a:pt x="56" y="1731"/>
                </a:cubicBezTo>
                <a:cubicBezTo>
                  <a:pt x="97" y="1707"/>
                  <a:pt x="196" y="1720"/>
                  <a:pt x="257" y="1664"/>
                </a:cubicBezTo>
                <a:cubicBezTo>
                  <a:pt x="318" y="1608"/>
                  <a:pt x="354" y="1477"/>
                  <a:pt x="421" y="1395"/>
                </a:cubicBezTo>
                <a:cubicBezTo>
                  <a:pt x="488" y="1313"/>
                  <a:pt x="608" y="1287"/>
                  <a:pt x="661" y="1174"/>
                </a:cubicBezTo>
                <a:cubicBezTo>
                  <a:pt x="714" y="1061"/>
                  <a:pt x="710" y="853"/>
                  <a:pt x="737" y="714"/>
                </a:cubicBezTo>
                <a:cubicBezTo>
                  <a:pt x="764" y="575"/>
                  <a:pt x="790" y="435"/>
                  <a:pt x="824" y="339"/>
                </a:cubicBezTo>
                <a:cubicBezTo>
                  <a:pt x="858" y="243"/>
                  <a:pt x="885" y="191"/>
                  <a:pt x="939" y="138"/>
                </a:cubicBezTo>
                <a:cubicBezTo>
                  <a:pt x="993" y="85"/>
                  <a:pt x="1088" y="44"/>
                  <a:pt x="1150" y="22"/>
                </a:cubicBezTo>
                <a:cubicBezTo>
                  <a:pt x="1212" y="0"/>
                  <a:pt x="1294" y="6"/>
                  <a:pt x="1313" y="3"/>
                </a:cubicBezTo>
              </a:path>
            </a:pathLst>
          </a:custGeom>
          <a:noFill/>
          <a:ln w="57150" cmpd="sng">
            <a:solidFill>
              <a:srgbClr val="0000FF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5" name="Freeform 9"/>
          <p:cNvSpPr>
            <a:spLocks/>
          </p:cNvSpPr>
          <p:nvPr/>
        </p:nvSpPr>
        <p:spPr bwMode="auto">
          <a:xfrm>
            <a:off x="5097688" y="5596296"/>
            <a:ext cx="319087" cy="609600"/>
          </a:xfrm>
          <a:custGeom>
            <a:avLst/>
            <a:gdLst>
              <a:gd name="T0" fmla="*/ 0 w 167"/>
              <a:gd name="T1" fmla="*/ 288 h 288"/>
              <a:gd name="T2" fmla="*/ 140 w 167"/>
              <a:gd name="T3" fmla="*/ 101 h 288"/>
              <a:gd name="T4" fmla="*/ 164 w 167"/>
              <a:gd name="T5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7" h="288">
                <a:moveTo>
                  <a:pt x="0" y="288"/>
                </a:moveTo>
                <a:cubicBezTo>
                  <a:pt x="56" y="218"/>
                  <a:pt x="113" y="149"/>
                  <a:pt x="140" y="101"/>
                </a:cubicBezTo>
                <a:cubicBezTo>
                  <a:pt x="167" y="53"/>
                  <a:pt x="160" y="17"/>
                  <a:pt x="164" y="0"/>
                </a:cubicBezTo>
              </a:path>
            </a:pathLst>
          </a:custGeom>
          <a:noFill/>
          <a:ln w="57150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4997674" y="6158271"/>
            <a:ext cx="146050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7" name="AutoShape 13"/>
          <p:cNvSpPr>
            <a:spLocks noChangeArrowheads="1"/>
          </p:cNvSpPr>
          <p:nvPr/>
        </p:nvSpPr>
        <p:spPr bwMode="auto">
          <a:xfrm>
            <a:off x="3894363" y="5947133"/>
            <a:ext cx="955675" cy="406400"/>
          </a:xfrm>
          <a:prstGeom prst="wedgeRectCallout">
            <a:avLst>
              <a:gd name="adj1" fmla="val 63787"/>
              <a:gd name="adj2" fmla="val 20704"/>
            </a:avLst>
          </a:prstGeom>
          <a:solidFill>
            <a:schemeClr val="accent2">
              <a:alpha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别是巴</a:t>
            </a:r>
          </a:p>
        </p:txBody>
      </p:sp>
      <p:sp>
        <p:nvSpPr>
          <p:cNvPr id="18" name="Oval 14"/>
          <p:cNvSpPr>
            <a:spLocks noChangeArrowheads="1"/>
          </p:cNvSpPr>
          <p:nvPr/>
        </p:nvSpPr>
        <p:spPr bwMode="auto">
          <a:xfrm>
            <a:off x="5346924" y="5501046"/>
            <a:ext cx="146050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9" name="AutoShape 15"/>
          <p:cNvSpPr>
            <a:spLocks noChangeArrowheads="1"/>
          </p:cNvSpPr>
          <p:nvPr/>
        </p:nvSpPr>
        <p:spPr bwMode="auto">
          <a:xfrm>
            <a:off x="4243613" y="5289908"/>
            <a:ext cx="955675" cy="406400"/>
          </a:xfrm>
          <a:prstGeom prst="wedgeRectCallout">
            <a:avLst>
              <a:gd name="adj1" fmla="val 63787"/>
              <a:gd name="adj2" fmla="val 20704"/>
            </a:avLst>
          </a:prstGeom>
          <a:solidFill>
            <a:schemeClr val="accent2">
              <a:alpha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伯特利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7457098" y="2274452"/>
            <a:ext cx="16273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巴旦亚兰</a:t>
            </a:r>
          </a:p>
        </p:txBody>
      </p:sp>
      <p:sp>
        <p:nvSpPr>
          <p:cNvPr id="21" name="Oval 17"/>
          <p:cNvSpPr>
            <a:spLocks noChangeArrowheads="1"/>
          </p:cNvSpPr>
          <p:nvPr/>
        </p:nvSpPr>
        <p:spPr bwMode="auto">
          <a:xfrm>
            <a:off x="7656737" y="2154596"/>
            <a:ext cx="146050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>
            <a:off x="7293200" y="1591033"/>
            <a:ext cx="701675" cy="406400"/>
          </a:xfrm>
          <a:prstGeom prst="wedgeRectCallout">
            <a:avLst>
              <a:gd name="adj1" fmla="val 11764"/>
              <a:gd name="adj2" fmla="val 84764"/>
            </a:avLst>
          </a:prstGeom>
          <a:solidFill>
            <a:schemeClr val="accent2">
              <a:alpha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哈兰</a:t>
            </a:r>
          </a:p>
        </p:txBody>
      </p:sp>
      <p:sp>
        <p:nvSpPr>
          <p:cNvPr id="23" name="Oval 17"/>
          <p:cNvSpPr>
            <a:spLocks noChangeArrowheads="1"/>
          </p:cNvSpPr>
          <p:nvPr/>
        </p:nvSpPr>
        <p:spPr bwMode="auto">
          <a:xfrm>
            <a:off x="11312749" y="6307496"/>
            <a:ext cx="146050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4" name="AutoShape 19"/>
          <p:cNvSpPr>
            <a:spLocks noChangeArrowheads="1"/>
          </p:cNvSpPr>
          <p:nvPr/>
        </p:nvSpPr>
        <p:spPr bwMode="auto">
          <a:xfrm>
            <a:off x="10949212" y="5743933"/>
            <a:ext cx="700833" cy="400110"/>
          </a:xfrm>
          <a:prstGeom prst="wedgeRectCallout">
            <a:avLst>
              <a:gd name="adj1" fmla="val 11764"/>
              <a:gd name="adj2" fmla="val 84764"/>
            </a:avLst>
          </a:prstGeom>
          <a:solidFill>
            <a:schemeClr val="accent2">
              <a:alpha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吾洱</a:t>
            </a:r>
            <a:endParaRPr lang="zh-TW" altLang="en-US" sz="2000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913619"/>
            <a:ext cx="34784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逃亡者的心境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285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3" grpId="0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7084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梦见一个梯子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立在地上，梯子的头顶着天，有神的使者在梯子上，上去下来。耶和华站在梯子以上（或作站在他旁边）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28:12-13a』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 </a:t>
            </a:r>
            <a:endParaRPr lang="en-US" sz="7200" b="1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62299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“天人合一”</a:t>
            </a:r>
            <a:r>
              <a:rPr lang="en-US" altLang="zh-CN" sz="28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747636"/>
            <a:ext cx="12192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一、通天的梯子（</a:t>
            </a:r>
            <a:r>
              <a:rPr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88853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“天行健，君子当自强不息”</a:t>
            </a:r>
            <a:endParaRPr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435745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自古人们想尽“通天”的办法</a:t>
            </a:r>
            <a:endParaRPr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4315407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“朝闻道，夕死可矣”</a:t>
            </a:r>
            <a:endParaRPr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941961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走不出以人为本的窠臼！</a:t>
            </a:r>
            <a:endParaRPr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568516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chemeClr val="accent5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人间的遗传和世上的小学</a:t>
            </a:r>
            <a:r>
              <a:rPr lang="en-US" altLang="zh-CN" sz="2000" dirty="0">
                <a:solidFill>
                  <a:schemeClr val="accent5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2000" dirty="0">
                <a:solidFill>
                  <a:schemeClr val="accent5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西</a:t>
            </a:r>
            <a:r>
              <a:rPr lang="en-US" sz="2000" dirty="0">
                <a:solidFill>
                  <a:schemeClr val="accent5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2:8</a:t>
            </a:r>
            <a:r>
              <a:rPr lang="en-US" altLang="zh-CN" sz="2000" dirty="0">
                <a:solidFill>
                  <a:schemeClr val="accent5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CN" altLang="en-US" sz="2800" dirty="0">
                <a:solidFill>
                  <a:schemeClr val="accent5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，高言大智</a:t>
            </a:r>
            <a:r>
              <a:rPr lang="en-US" altLang="zh-CN" sz="2000" dirty="0">
                <a:solidFill>
                  <a:schemeClr val="accent5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CN" altLang="en-US" sz="2000" dirty="0">
                <a:solidFill>
                  <a:schemeClr val="accent5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林前</a:t>
            </a:r>
            <a:r>
              <a:rPr lang="en-US" sz="2000" dirty="0">
                <a:solidFill>
                  <a:schemeClr val="accent5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2:1</a:t>
            </a:r>
            <a:r>
              <a:rPr lang="en-US" altLang="zh-CN" sz="2000" dirty="0">
                <a:solidFill>
                  <a:schemeClr val="accent5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</a:p>
        </p:txBody>
      </p:sp>
    </p:spTree>
    <p:extLst>
      <p:ext uri="{BB962C8B-B14F-4D97-AF65-F5344CB8AC3E}">
        <p14:creationId xmlns:p14="http://schemas.microsoft.com/office/powerpoint/2010/main" val="234718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14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</TotalTime>
  <Words>3760</Words>
  <Application>Microsoft Office PowerPoint</Application>
  <PresentationFormat>Widescreen</PresentationFormat>
  <Paragraphs>186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我竟不知道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我竟不知道</dc:title>
  <dc:creator>Yonghuan Cao</dc:creator>
  <cp:lastModifiedBy>Yonghuan Cao</cp:lastModifiedBy>
  <cp:revision>350</cp:revision>
  <dcterms:created xsi:type="dcterms:W3CDTF">2019-07-26T15:19:21Z</dcterms:created>
  <dcterms:modified xsi:type="dcterms:W3CDTF">2019-07-28T02:34:30Z</dcterms:modified>
</cp:coreProperties>
</file>