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388" r:id="rId3"/>
    <p:sldId id="455" r:id="rId4"/>
    <p:sldId id="386" r:id="rId5"/>
    <p:sldId id="448" r:id="rId6"/>
    <p:sldId id="449" r:id="rId7"/>
    <p:sldId id="444" r:id="rId8"/>
    <p:sldId id="450" r:id="rId9"/>
    <p:sldId id="445" r:id="rId10"/>
    <p:sldId id="451" r:id="rId11"/>
    <p:sldId id="452" r:id="rId12"/>
    <p:sldId id="446" r:id="rId13"/>
    <p:sldId id="453" r:id="rId14"/>
    <p:sldId id="454" r:id="rId15"/>
    <p:sldId id="447" r:id="rId16"/>
    <p:sldId id="435" r:id="rId17"/>
    <p:sldId id="45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78" autoAdjust="0"/>
    <p:restoredTop sz="94660"/>
  </p:normalViewPr>
  <p:slideViewPr>
    <p:cSldViewPr>
      <p:cViewPr varScale="1">
        <p:scale>
          <a:sx n="86" d="100"/>
          <a:sy n="86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B68416-6F92-4BDA-9A60-AFCB3AD0D11E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C8B492-C8EE-493E-8E02-29536A782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ED6F47-933A-4D7F-BC5F-0CD50C9E6E0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B06A31-CF65-4169-89A1-851199E974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1A5CAF-F67A-41A8-B45A-FED2E64863B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0D057C-F8EF-4526-997C-5A7A6ADCD20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55C651-9B94-475A-B87B-D590663C57A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2256-BA6F-4594-B0AA-F71C93C9D8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0A93D3-3E3D-4638-B8A9-AB8BED1BA4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FB818A-7450-42A2-997F-0CD1969318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D0998D-D979-4F09-A74A-D5B25AB9F9C0}" type="slidenum">
              <a:rPr lang="zh-CN" altLang="en-US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A6C656-6DED-4E5A-A47D-DBDC1A7677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810128-DC1B-4B09-B36A-096FB116FD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5F8A97-366B-42A0-B6F9-BF941D72C6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6A2A27-E200-4115-B2DC-6CA8E53832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35B876-08B4-4F49-BF16-1B3F24BBA2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A80991-CA4A-41A2-B7D8-C625F2094E6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21A711-0C47-479D-B27E-A6E4C2CF64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EA576B-FC5B-4CF1-A20E-7C1519B39DA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48A7-6221-4930-8D73-BC1E369903DB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C8FD4-BA5B-425B-93B3-C69AFD7EE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63C3-1376-4D3E-B4A6-591D7AAC7D4E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0AB7D-582E-41B4-9A99-7A33B0607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08FB-69FE-4F2F-8E5F-19E014FA632C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8BA66-9447-4E22-94F3-F2EE4A39B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E909C-1744-4108-8898-B9697E47C8A3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22E4-B4C1-4325-AB73-598062731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0668-D292-4DE0-9B78-1BA9283377B2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3808C-5C76-4F0F-AF58-52322BDAE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A7F90-82E4-49D6-9789-4BD28EB94027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9C497-8990-4948-9C95-A014E2DE1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87ABD-FD36-4577-A850-AD8BC74D6DFD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71CB8-141B-4CBC-B44D-743EE6819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CAEA-84BE-4232-ACCC-747A9217BA84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476F4-A4B6-4350-804F-117CE6147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16441-A051-4220-861D-5AD8798F08FF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9B38-039B-450A-89BF-CEEDEAD5C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D8DD9-2DD8-48B5-B3AC-7F12BC71C6D2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7915F-6F5A-4DA2-8FEC-03FD88BFD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3C9FA-2804-4F97-8515-A85B5A700872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23C03-CA20-4369-8184-8C97CF062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9494FE-7F23-4AD8-BCBE-3C725D2FB308}" type="datetimeFigureOut">
              <a:rPr lang="en-US"/>
              <a:pPr>
                <a:defRPr/>
              </a:pPr>
              <a:t>7/12/2019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B4F19-C3DD-495C-BC7E-0E3034D9E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53" r:id="rId2"/>
    <p:sldLayoutId id="2147483962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63" r:id="rId9"/>
    <p:sldLayoutId id="2147483959" r:id="rId10"/>
    <p:sldLayoutId id="21474839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nesebibleonline.com/bible.php?book=%CC%E1%C4%A6%CC%AB%C7%B0%CA%E9&amp;sec=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48600" cy="2232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zh-CN" altLang="en-US" sz="60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大家和小家</a:t>
            </a:r>
            <a:r>
              <a:rPr lang="en-US" altLang="zh-CN" sz="60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sz="60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sz="6000" dirty="0" smtClean="0">
                <a:solidFill>
                  <a:srgbClr val="FFFF00"/>
                </a:solidFill>
                <a:ea typeface="宋体" pitchFamily="2" charset="-122"/>
              </a:rPr>
              <a:t>Large and Small Family</a:t>
            </a:r>
            <a:endParaRPr lang="en-US" sz="5300" dirty="0">
              <a:solidFill>
                <a:srgbClr val="FFFF00"/>
              </a:solidFill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8763000" cy="1905000"/>
          </a:xfrm>
        </p:spPr>
        <p:txBody>
          <a:bodyPr/>
          <a:lstStyle/>
          <a:p>
            <a:pPr marR="0" algn="ctr" eaLnBrk="1" hangingPunct="1"/>
            <a:endParaRPr lang="en-US" altLang="zh-CN" smtClean="0"/>
          </a:p>
          <a:p>
            <a:pPr marR="0" algn="ctr" eaLnBrk="1" hangingPunct="1"/>
            <a:endParaRPr lang="en-US" altLang="zh-CN" smtClean="0"/>
          </a:p>
          <a:p>
            <a:pPr marR="0" algn="ctr" eaLnBrk="1" hangingPunct="1"/>
            <a:r>
              <a:rPr lang="zh-CN" altLang="en-US" sz="3200" smtClean="0">
                <a:solidFill>
                  <a:srgbClr val="FFFF00"/>
                </a:solidFill>
              </a:rPr>
              <a:t>讲员：冯伟牧师</a:t>
            </a:r>
            <a:endParaRPr lang="en-US" sz="32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CN" altLang="en-US" sz="4000" b="1" smtClean="0"/>
              <a:t>家庭和事奉不能互相促进的例子：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2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000" b="1" smtClean="0"/>
              <a:t>华人教会文化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000" b="1" smtClean="0"/>
              <a:t>美国教会文化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000" b="1" smtClean="0"/>
              <a:t>文化差异中的平衡点：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000" b="1" smtClean="0"/>
              <a:t>圣经真理与爱的原则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CN" altLang="en-US" sz="4000" b="1" smtClean="0"/>
              <a:t>提摩太前书</a:t>
            </a:r>
            <a:r>
              <a:rPr lang="zh-CN" altLang="en-US" sz="4000" smtClean="0">
                <a:hlinkClick r:id="rId3"/>
              </a:rPr>
              <a:t>第 </a:t>
            </a:r>
            <a:r>
              <a:rPr lang="en-US" altLang="zh-CN" sz="4000" smtClean="0">
                <a:hlinkClick r:id="rId3"/>
              </a:rPr>
              <a:t>3 </a:t>
            </a:r>
            <a:r>
              <a:rPr lang="zh-CN" altLang="en-US" sz="4000" smtClean="0">
                <a:hlinkClick r:id="rId3"/>
              </a:rPr>
              <a:t>章</a:t>
            </a:r>
            <a:r>
              <a:rPr lang="zh-CN" altLang="en-US" sz="4000" smtClean="0"/>
              <a:t>：</a:t>
            </a:r>
            <a:r>
              <a:rPr lang="en-US" altLang="zh-CN" sz="4000" b="1" smtClean="0"/>
              <a:t>4 </a:t>
            </a:r>
            <a:r>
              <a:rPr lang="zh-CN" altLang="en-US" sz="4000" b="1" smtClean="0"/>
              <a:t>好好管理自己的家，使儿女凡事端庄顺服。（或作端端庄庄的使儿女顺服） </a:t>
            </a:r>
            <a:r>
              <a:rPr lang="en-US" altLang="zh-CN" sz="4000" b="1" smtClean="0"/>
              <a:t>5 </a:t>
            </a:r>
            <a:r>
              <a:rPr lang="zh-CN" altLang="en-US" sz="4000" b="1" smtClean="0"/>
              <a:t>人若不知道管理自己的家，焉能照管神的教会呢？</a:t>
            </a:r>
            <a:endParaRPr lang="en-US" altLang="zh-CN" sz="4000" b="1" smtClean="0"/>
          </a:p>
          <a:p>
            <a:pPr eaLnBrk="1" hangingPunct="1">
              <a:buFont typeface="Wingdings 2" pitchFamily="18" charset="2"/>
              <a:buNone/>
            </a:pPr>
            <a:endParaRPr lang="en-US" altLang="zh-CN" sz="4000" b="1" smtClean="0"/>
          </a:p>
          <a:p>
            <a:pPr eaLnBrk="1" hangingPunct="1">
              <a:buFont typeface="Wingdings 2" pitchFamily="18" charset="2"/>
              <a:buNone/>
            </a:pPr>
            <a:r>
              <a:rPr lang="zh-CN" altLang="en-US" sz="4000" b="1" smtClean="0"/>
              <a:t>提摩太前书</a:t>
            </a:r>
            <a:r>
              <a:rPr lang="zh-CN" altLang="en-US" sz="4000" smtClean="0">
                <a:hlinkClick r:id="rId3"/>
              </a:rPr>
              <a:t>第 </a:t>
            </a:r>
            <a:r>
              <a:rPr lang="en-US" altLang="zh-CN" sz="4000" smtClean="0">
                <a:hlinkClick r:id="rId3"/>
              </a:rPr>
              <a:t>3 </a:t>
            </a:r>
            <a:r>
              <a:rPr lang="zh-CN" altLang="en-US" sz="4000" smtClean="0">
                <a:hlinkClick r:id="rId3"/>
              </a:rPr>
              <a:t>章</a:t>
            </a:r>
            <a:r>
              <a:rPr lang="zh-CN" altLang="en-US" sz="4000" smtClean="0"/>
              <a:t>：</a:t>
            </a:r>
            <a:r>
              <a:rPr lang="en-US" altLang="zh-CN" sz="4000" b="1" smtClean="0"/>
              <a:t>15 </a:t>
            </a:r>
            <a:r>
              <a:rPr lang="en-US" altLang="zh-CN" sz="4000" smtClean="0"/>
              <a:t>…</a:t>
            </a:r>
            <a:r>
              <a:rPr lang="zh-CN" altLang="en-US" sz="4000" b="1" smtClean="0"/>
              <a:t>你也可以知道在神的家中当怎样行。这家就是永生神的教会，真理的柱石和根基。</a:t>
            </a:r>
            <a:endParaRPr lang="en-US" altLang="zh-CN" sz="40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5400" b="1" dirty="0" smtClean="0"/>
              <a:t>4. </a:t>
            </a:r>
            <a:r>
              <a:rPr lang="zh-CN" altLang="en-US" sz="5400" b="1" dirty="0" smtClean="0"/>
              <a:t>大家小家谁居首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4400" b="1" dirty="0" smtClean="0"/>
              <a:t>Church and Family: Which is First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CN" altLang="en-US" sz="4000" b="1" dirty="0" smtClean="0"/>
              <a:t>今天流行的“属灵”观点：</a:t>
            </a:r>
            <a:r>
              <a:rPr lang="en-US" altLang="zh-CN" sz="4000" b="1" dirty="0" smtClean="0"/>
              <a:t>________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CN" altLang="en-US" sz="4000" b="1" dirty="0" smtClean="0"/>
              <a:t>今天流行的不属灵观点：</a:t>
            </a:r>
            <a:r>
              <a:rPr lang="en-US" altLang="zh-CN" sz="4000" b="1" dirty="0" smtClean="0"/>
              <a:t>________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CN" sz="16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zh-CN" altLang="en-US" sz="4000" b="1" dirty="0" smtClean="0"/>
              <a:t>此问题的答案要从不同的时间、场合、理由来看。</a:t>
            </a:r>
            <a:endParaRPr lang="en-US" altLang="zh-CN" sz="4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altLang="zh-CN" sz="16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zh-CN" altLang="en-US" sz="4000" b="1" dirty="0" smtClean="0"/>
              <a:t>要避免造成的结果和印象：</a:t>
            </a:r>
            <a:endParaRPr lang="en-US" altLang="zh-CN" sz="40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4000" b="1" dirty="0" smtClean="0"/>
              <a:t>	-</a:t>
            </a:r>
            <a:r>
              <a:rPr lang="zh-CN" altLang="en-US" sz="4000" b="1" dirty="0" smtClean="0"/>
              <a:t>因为家庭，事奉可以不重要</a:t>
            </a:r>
            <a:endParaRPr lang="en-US" altLang="zh-CN" sz="40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4000" b="1" dirty="0" smtClean="0"/>
              <a:t>	-</a:t>
            </a:r>
            <a:r>
              <a:rPr lang="zh-CN" altLang="en-US" sz="4000" b="1" dirty="0" smtClean="0"/>
              <a:t>因为事奉，家庭可以不重要</a:t>
            </a:r>
            <a:endParaRPr lang="en-US" altLang="zh-CN" sz="40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CN" altLang="en-US" sz="5400" b="1" dirty="0" smtClean="0"/>
              <a:t>大家小家谁居首</a:t>
            </a:r>
            <a:r>
              <a:rPr lang="en-US" altLang="zh-CN" sz="5400" b="1" dirty="0" smtClean="0"/>
              <a:t>?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2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5400" b="1" dirty="0" smtClean="0"/>
              <a:t>正确答案：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6600" b="1" dirty="0" smtClean="0">
                <a:latin typeface="KaiTi" pitchFamily="49" charset="-122"/>
                <a:ea typeface="KaiTi" pitchFamily="49" charset="-122"/>
              </a:rPr>
              <a:t>神居首！</a:t>
            </a:r>
            <a:endParaRPr lang="en-US" altLang="zh-CN" sz="6600" b="1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5400" b="1" dirty="0" smtClean="0"/>
              <a:t>5. </a:t>
            </a:r>
            <a:r>
              <a:rPr lang="zh-CN" altLang="en-US" sz="5400" b="1" dirty="0" smtClean="0"/>
              <a:t>大家小家怎平衡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4400" b="1" dirty="0" smtClean="0"/>
              <a:t>Church  and Family: How to Balance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CN" sz="3600" b="1" smtClean="0"/>
              <a:t>1. </a:t>
            </a:r>
            <a:r>
              <a:rPr lang="zh-CN" altLang="en-US" sz="3600" b="1" smtClean="0"/>
              <a:t>“非我惟主”的十架功课</a:t>
            </a:r>
            <a:endParaRPr lang="en-US" altLang="zh-CN" sz="3600" b="1" smtClean="0"/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CN" sz="3600" b="1" smtClean="0"/>
              <a:t>2. </a:t>
            </a:r>
            <a:r>
              <a:rPr lang="zh-CN" altLang="en-US" sz="3600" b="1" smtClean="0"/>
              <a:t>家庭祭坛，同复兴，同祷告</a:t>
            </a:r>
            <a:endParaRPr lang="en-US" altLang="zh-CN" sz="3600" b="1" smtClean="0"/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CN" sz="3600" b="1" smtClean="0"/>
              <a:t>3. </a:t>
            </a:r>
            <a:r>
              <a:rPr lang="zh-CN" altLang="en-US" sz="3600" b="1" smtClean="0"/>
              <a:t>一起服事，</a:t>
            </a:r>
            <a:r>
              <a:rPr lang="en-US" altLang="zh-CN" sz="3600" b="1" smtClean="0"/>
              <a:t>No One Left Behind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altLang="zh-CN" sz="3600" b="1" smtClean="0"/>
              <a:t>4. </a:t>
            </a:r>
            <a:r>
              <a:rPr lang="zh-CN" altLang="en-US" sz="3600" b="1" smtClean="0"/>
              <a:t>真心以教会为己家；以我的家庭为教会的延伸。</a:t>
            </a:r>
            <a:endParaRPr lang="en-US" altLang="zh-CN" sz="3600" b="1" smtClean="0"/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altLang="zh-CN" sz="34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304800"/>
          </a:xfrm>
        </p:spPr>
        <p:txBody>
          <a:bodyPr/>
          <a:lstStyle/>
          <a:p>
            <a:pPr eaLnBrk="1" hangingPunct="1"/>
            <a:endParaRPr lang="zh-CN" altLang="en-US" smtClean="0">
              <a:ea typeface="宋体" pitchFamily="2" charset="-122"/>
            </a:endParaRP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486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CN" altLang="en-US" sz="3200" b="1" dirty="0" smtClean="0"/>
              <a:t>結論与回應 </a:t>
            </a:r>
            <a:r>
              <a:rPr lang="en-US" altLang="zh-CN" sz="3200" b="1" dirty="0" smtClean="0"/>
              <a:t>Conclusion and Response: </a:t>
            </a:r>
            <a:endParaRPr lang="en-US" altLang="zh-CN" sz="3200" dirty="0" smtClean="0"/>
          </a:p>
          <a:p>
            <a:pPr>
              <a:buFont typeface="Wingdings 2" pitchFamily="18" charset="2"/>
              <a:buNone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我们常说教会是属灵的家。其实每一个家庭应该首先成为属灵的家。</a:t>
            </a:r>
            <a:r>
              <a:rPr lang="en-US" altLang="zh-CN" b="1" dirty="0" smtClean="0"/>
              <a:t>~ Often times we say a church is a spiritual family. Actually every family should first become a spiritual family.</a:t>
            </a:r>
          </a:p>
          <a:p>
            <a:pPr>
              <a:buFont typeface="Wingdings 2" pitchFamily="18" charset="2"/>
              <a:buNone/>
            </a:pPr>
            <a:r>
              <a:rPr lang="en-US" altLang="zh-CN" b="1" dirty="0" smtClean="0"/>
              <a:t>2. </a:t>
            </a:r>
            <a:r>
              <a:rPr lang="zh-CN" altLang="en-US" b="1" dirty="0" smtClean="0"/>
              <a:t>你的家是不是属灵的家？如何成为属灵的家？</a:t>
            </a:r>
            <a:r>
              <a:rPr lang="en-US" altLang="zh-CN" b="1" dirty="0" smtClean="0"/>
              <a:t>~ Is your family a spiritual family? How to become one?</a:t>
            </a:r>
          </a:p>
          <a:p>
            <a:pPr>
              <a:buFont typeface="Wingdings 2" pitchFamily="18" charset="2"/>
              <a:buNone/>
            </a:pPr>
            <a:r>
              <a:rPr lang="en-US" altLang="zh-CN" b="1" dirty="0" smtClean="0"/>
              <a:t>2.  </a:t>
            </a:r>
            <a:r>
              <a:rPr lang="zh-CN" altLang="en-US" b="1" dirty="0" smtClean="0"/>
              <a:t>默想并背诵约书亚记</a:t>
            </a:r>
            <a:r>
              <a:rPr lang="en-US" altLang="zh-CN" b="1" dirty="0" smtClean="0"/>
              <a:t>24:15b“</a:t>
            </a:r>
            <a:r>
              <a:rPr lang="zh-CN" altLang="en-US" b="1" dirty="0" smtClean="0"/>
              <a:t>至于我和我家，我们必定事奉耶和华。”～ </a:t>
            </a:r>
            <a:r>
              <a:rPr lang="en-US" altLang="zh-CN" b="1" dirty="0" smtClean="0"/>
              <a:t>Meditate on and Memorize Joshua 24:15b “But as for me and my household, we will serve the Lord</a:t>
            </a:r>
            <a:r>
              <a:rPr lang="en-US" altLang="zh-CN" dirty="0" smtClean="0"/>
              <a:t> .”</a:t>
            </a:r>
            <a:endParaRPr lang="en-US" altLang="zh-CN" sz="2800" b="1" dirty="0" smtClean="0"/>
          </a:p>
          <a:p>
            <a:pPr>
              <a:buFont typeface="Wingdings 2" pitchFamily="18" charset="2"/>
              <a:buNone/>
            </a:pPr>
            <a:r>
              <a:rPr lang="en-US" altLang="zh-CN" sz="3200" b="1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CN" altLang="en-US" sz="3000" b="1" smtClean="0"/>
              <a:t>马太福音 </a:t>
            </a:r>
            <a:r>
              <a:rPr lang="en-US" altLang="zh-CN" sz="3000" b="1" smtClean="0"/>
              <a:t>Matthew 25</a:t>
            </a:r>
            <a:r>
              <a:rPr lang="en-US" sz="3000" b="1" smtClean="0"/>
              <a:t>: 1</a:t>
            </a:r>
            <a:r>
              <a:rPr lang="en-US" altLang="zh-CN" sz="3000" b="1" smtClean="0"/>
              <a:t>4-19</a:t>
            </a:r>
            <a:endParaRPr lang="en-US" sz="3000" b="1" smtClean="0"/>
          </a:p>
          <a:p>
            <a:pPr>
              <a:buFont typeface="Wingdings 2" pitchFamily="18" charset="2"/>
              <a:buNone/>
            </a:pPr>
            <a:r>
              <a:rPr lang="zh-CN" altLang="en-US" sz="3000" smtClean="0"/>
              <a:t> </a:t>
            </a:r>
            <a:r>
              <a:rPr lang="zh-CN" altLang="en-US" sz="3200" smtClean="0"/>
              <a:t>  </a:t>
            </a:r>
            <a:r>
              <a:rPr lang="en-US" altLang="zh-CN" sz="3200" b="1" smtClean="0"/>
              <a:t>14 </a:t>
            </a:r>
            <a:r>
              <a:rPr lang="zh-CN" altLang="en-US" sz="3200" b="1" smtClean="0"/>
              <a:t>天国又好比一个人要往外国去，就叫了仆人来，把他的</a:t>
            </a:r>
            <a:r>
              <a:rPr lang="zh-CN" altLang="en-US" sz="3200" b="1" smtClean="0">
                <a:solidFill>
                  <a:schemeClr val="accent1"/>
                </a:solidFill>
              </a:rPr>
              <a:t>家业</a:t>
            </a:r>
            <a:r>
              <a:rPr lang="zh-CN" altLang="en-US" sz="3200" b="1" smtClean="0"/>
              <a:t>交给他们。 </a:t>
            </a:r>
            <a:r>
              <a:rPr lang="en-US" altLang="zh-CN" sz="3200" b="1" smtClean="0"/>
              <a:t>15 </a:t>
            </a:r>
            <a:r>
              <a:rPr lang="zh-CN" altLang="en-US" sz="3200" b="1" smtClean="0"/>
              <a:t>按着各人的才干，给他们银子。一个给了五千，一个给了二千，一个给了一千。就往外国去了。 </a:t>
            </a:r>
            <a:r>
              <a:rPr lang="en-US" altLang="zh-CN" sz="3200" b="1" smtClean="0"/>
              <a:t>16 </a:t>
            </a:r>
            <a:r>
              <a:rPr lang="zh-CN" altLang="en-US" sz="3200" b="1" smtClean="0"/>
              <a:t>那领五千的，随即拿去做买卖，另外赚了五千。 </a:t>
            </a:r>
            <a:r>
              <a:rPr lang="en-US" altLang="zh-CN" sz="3200" b="1" smtClean="0"/>
              <a:t>17</a:t>
            </a:r>
            <a:r>
              <a:rPr lang="zh-CN" altLang="en-US" sz="3200" b="1" smtClean="0"/>
              <a:t>那领二千的，也照样另赚了二千。 </a:t>
            </a:r>
            <a:r>
              <a:rPr lang="en-US" altLang="zh-CN" sz="3200" b="1" smtClean="0"/>
              <a:t>18 </a:t>
            </a:r>
            <a:r>
              <a:rPr lang="zh-CN" altLang="en-US" sz="3200" b="1" smtClean="0"/>
              <a:t>但那领一千的，去掘开地，把主人的银子埋藏了。 </a:t>
            </a:r>
            <a:r>
              <a:rPr lang="en-US" altLang="zh-CN" sz="3200" b="1" smtClean="0"/>
              <a:t>19 </a:t>
            </a:r>
            <a:r>
              <a:rPr lang="zh-CN" altLang="en-US" sz="3200" b="1" smtClean="0">
                <a:solidFill>
                  <a:schemeClr val="accent1"/>
                </a:solidFill>
              </a:rPr>
              <a:t>过了许久，那些仆人的主人来了，和他们算账</a:t>
            </a:r>
            <a:r>
              <a:rPr lang="zh-CN" altLang="en-US" sz="3200" b="1" smtClean="0"/>
              <a:t>。（接下页）</a:t>
            </a:r>
            <a:endParaRPr lang="en-US" sz="30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CN" altLang="en-US" sz="3000" b="1" smtClean="0"/>
              <a:t>约书亚记 </a:t>
            </a:r>
            <a:r>
              <a:rPr lang="en-US" altLang="zh-CN" sz="3000" b="1" smtClean="0"/>
              <a:t>Joshua 24</a:t>
            </a:r>
            <a:r>
              <a:rPr lang="en-US" sz="3000" b="1" smtClean="0"/>
              <a:t>: </a:t>
            </a:r>
            <a:r>
              <a:rPr lang="en-US" altLang="zh-CN" sz="3000" b="1" smtClean="0"/>
              <a:t>14-15</a:t>
            </a:r>
            <a:endParaRPr lang="en-US" sz="3000" b="1" smtClean="0"/>
          </a:p>
          <a:p>
            <a:pPr>
              <a:buFont typeface="Wingdings 2" pitchFamily="18" charset="2"/>
              <a:buNone/>
            </a:pPr>
            <a:r>
              <a:rPr lang="zh-CN" altLang="en-US" sz="3000" smtClean="0"/>
              <a:t> </a:t>
            </a:r>
            <a:r>
              <a:rPr lang="en-US" altLang="zh-CN" sz="3200" b="1" smtClean="0"/>
              <a:t>14 </a:t>
            </a:r>
            <a:r>
              <a:rPr lang="zh-CN" altLang="en-US" sz="3200" b="1" smtClean="0"/>
              <a:t>现在你们要敬畏</a:t>
            </a:r>
            <a:r>
              <a:rPr lang="zh-CN" altLang="en-US" sz="3200" b="1" u="sng" smtClean="0"/>
              <a:t>耶和华</a:t>
            </a:r>
            <a:r>
              <a:rPr lang="zh-CN" altLang="en-US" sz="3200" b="1" smtClean="0"/>
              <a:t>，诚心实意地事奉他，将你们列祖在大河那边和在</a:t>
            </a:r>
            <a:r>
              <a:rPr lang="zh-CN" altLang="en-US" sz="3200" b="1" u="sng" smtClean="0"/>
              <a:t>埃及</a:t>
            </a:r>
            <a:r>
              <a:rPr lang="zh-CN" altLang="en-US" sz="3200" b="1" smtClean="0"/>
              <a:t>所事奉的神除掉，去事奉</a:t>
            </a:r>
            <a:r>
              <a:rPr lang="zh-CN" altLang="en-US" sz="3200" b="1" u="sng" smtClean="0"/>
              <a:t>耶和华</a:t>
            </a:r>
            <a:r>
              <a:rPr lang="zh-CN" altLang="en-US" sz="3200" b="1" smtClean="0"/>
              <a:t>。 </a:t>
            </a:r>
            <a:r>
              <a:rPr lang="en-US" altLang="zh-CN" sz="3200" b="1" smtClean="0"/>
              <a:t>15 </a:t>
            </a:r>
            <a:r>
              <a:rPr lang="zh-CN" altLang="en-US" sz="3200" b="1" smtClean="0"/>
              <a:t>若是你们以事奉</a:t>
            </a:r>
            <a:r>
              <a:rPr lang="zh-CN" altLang="en-US" sz="3200" b="1" u="sng" smtClean="0"/>
              <a:t>耶和华</a:t>
            </a:r>
            <a:r>
              <a:rPr lang="zh-CN" altLang="en-US" sz="3200" b="1" smtClean="0"/>
              <a:t>为不好，今日就可以选择所要事奉的，是你们列祖在大河那边所事奉的神呢？是你们所住这地的亚摩利人的神呢？</a:t>
            </a:r>
            <a:r>
              <a:rPr lang="zh-CN" altLang="en-US" sz="3200" b="1" smtClean="0">
                <a:solidFill>
                  <a:schemeClr val="accent1"/>
                </a:solidFill>
              </a:rPr>
              <a:t>至于我和我家，我们必定事奉</a:t>
            </a:r>
            <a:r>
              <a:rPr lang="zh-CN" altLang="en-US" sz="3200" b="1" u="sng" smtClean="0">
                <a:solidFill>
                  <a:schemeClr val="accent1"/>
                </a:solidFill>
              </a:rPr>
              <a:t>耶和华</a:t>
            </a:r>
            <a:r>
              <a:rPr lang="zh-CN" altLang="en-US" sz="3200" b="1" smtClean="0">
                <a:solidFill>
                  <a:schemeClr val="accent1"/>
                </a:solidFill>
              </a:rPr>
              <a:t>。</a:t>
            </a:r>
            <a:endParaRPr lang="en-US" sz="3000" b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5400" b="1" dirty="0" smtClean="0"/>
              <a:t>1. </a:t>
            </a:r>
            <a:r>
              <a:rPr lang="zh-CN" altLang="en-US" sz="5400" b="1" dirty="0" smtClean="0"/>
              <a:t>大家小家不矛盾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4400" b="1" dirty="0" smtClean="0"/>
              <a:t>Church and Family is not Contradictory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CN" altLang="en-US" sz="5400" b="1" dirty="0" smtClean="0"/>
              <a:t>神在地上亲自设立的两种人的社会组织：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5400" b="1" dirty="0" smtClean="0"/>
              <a:t>家庭  和 教会</a:t>
            </a: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CN" altLang="en-US" sz="4400" b="1" smtClean="0"/>
              <a:t>凡需要平衡的两种事物，都是彼此间有距离、有张力、有矛盾的。</a:t>
            </a: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400" b="1" smtClean="0"/>
              <a:t>家庭和事奉，本有同一的主，都是神的心意于地上之所在，因此在本质上没有矛盾。</a:t>
            </a: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5400" b="1" dirty="0" smtClean="0"/>
              <a:t>2. </a:t>
            </a:r>
            <a:r>
              <a:rPr lang="zh-CN" altLang="en-US" sz="5400" b="1" dirty="0" smtClean="0"/>
              <a:t>大家小家要一致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4400" b="1" dirty="0" smtClean="0"/>
              <a:t>Church and Family Could be in Accord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zh-CN" altLang="en-US" sz="4400" b="1" smtClean="0"/>
              <a:t> 基督徒在家庭婚姻中的付出和建造，也是在事奉神，因为基督是家庭的主。</a:t>
            </a: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zh-CN" altLang="en-US" sz="4400" b="1" smtClean="0"/>
              <a:t>基督徒在教会事工中的事奉与灵命成长，也是在建造家庭，因每个小家庭组成教会大家庭，而基督是教会的头。</a:t>
            </a:r>
            <a:endParaRPr lang="en-US" altLang="zh-CN" sz="4400" b="1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5400" b="1" dirty="0" smtClean="0"/>
              <a:t>3. </a:t>
            </a:r>
            <a:r>
              <a:rPr lang="zh-CN" altLang="en-US" sz="5400" b="1" dirty="0" smtClean="0"/>
              <a:t>大家小家互促进</a:t>
            </a:r>
            <a:endParaRPr lang="en-US" altLang="zh-CN" sz="5400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CN" sz="4400" b="1" dirty="0" smtClean="0"/>
              <a:t>Church and Family Help Each Other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altLang="zh-CN" sz="3600" b="1" dirty="0" smtClean="0"/>
          </a:p>
          <a:p>
            <a:pPr algn="ctr" eaLnBrk="1" hangingPunct="1">
              <a:buFont typeface="Wingdings 2" pitchFamily="18" charset="2"/>
              <a:buNone/>
            </a:pPr>
            <a:endParaRPr lang="en-US" altLang="zh-CN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3431</TotalTime>
  <Words>627</Words>
  <Application>Microsoft Office PowerPoint</Application>
  <PresentationFormat>On-screen Show (4:3)</PresentationFormat>
  <Paragraphs>82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    大家和小家 Large and Small Family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伐木 [詩經 · 小雅]</dc:title>
  <dc:creator>Pastor Wei</dc:creator>
  <cp:lastModifiedBy>Kingdel</cp:lastModifiedBy>
  <cp:revision>137</cp:revision>
  <dcterms:created xsi:type="dcterms:W3CDTF">2010-09-06T05:33:25Z</dcterms:created>
  <dcterms:modified xsi:type="dcterms:W3CDTF">2019-07-13T01:19:11Z</dcterms:modified>
</cp:coreProperties>
</file>