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81" r:id="rId10"/>
    <p:sldId id="265" r:id="rId11"/>
    <p:sldId id="280" r:id="rId12"/>
    <p:sldId id="267" r:id="rId13"/>
    <p:sldId id="268" r:id="rId14"/>
    <p:sldId id="269" r:id="rId15"/>
    <p:sldId id="270" r:id="rId16"/>
    <p:sldId id="271" r:id="rId17"/>
    <p:sldId id="279" r:id="rId18"/>
    <p:sldId id="272" r:id="rId19"/>
    <p:sldId id="273" r:id="rId20"/>
    <p:sldId id="274" r:id="rId21"/>
    <p:sldId id="278" r:id="rId22"/>
    <p:sldId id="275" r:id="rId23"/>
    <p:sldId id="276" r:id="rId24"/>
    <p:sldId id="277" r:id="rId25"/>
    <p:sldId id="28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74342" autoAdjust="0"/>
  </p:normalViewPr>
  <p:slideViewPr>
    <p:cSldViewPr snapToGrid="0">
      <p:cViewPr varScale="1">
        <p:scale>
          <a:sx n="121" d="100"/>
          <a:sy n="121" d="100"/>
        </p:scale>
        <p:origin x="92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D56FC-600C-4E6C-931F-02ED60BB3F81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4F26F-0806-401E-A534-3D534AAD8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3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4F26F-0806-401E-A534-3D534AAD84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743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所以，感謝神，祂的力量讓我們剛强，又賜下仁愛來輔助我們的剛强，再以謹守幫助我們不至走偏。這是我們服事的原則與態度。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4F26F-0806-401E-A534-3D534AAD847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37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zh-CN" altLang="en-US" sz="3400" dirty="0">
                <a:latin typeface="MingLiU" panose="02020509000000000000" pitchFamily="49" charset="-120"/>
                <a:ea typeface="MingLiU" panose="02020509000000000000" pitchFamily="49" charset="-120"/>
              </a:rPr>
              <a:t>神主动救我们，以圣召召我们</a:t>
            </a:r>
            <a:endParaRPr lang="en-US" altLang="zh-CN" sz="3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lvl="1"/>
            <a:r>
              <a:rPr lang="zh-CN" altLang="en-US" sz="3400" dirty="0">
                <a:latin typeface="MingLiU" panose="02020509000000000000" pitchFamily="49" charset="-120"/>
                <a:ea typeface="MingLiU" panose="02020509000000000000" pitchFamily="49" charset="-120"/>
              </a:rPr>
              <a:t>在万古之先为我们预备我们不配的救恩</a:t>
            </a:r>
            <a:endParaRPr lang="en-US" altLang="zh-CN" sz="3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lvl="1"/>
            <a:r>
              <a:rPr lang="zh-CN" altLang="en-US" sz="3400" dirty="0">
                <a:latin typeface="MingLiU" panose="02020509000000000000" pitchFamily="49" charset="-120"/>
                <a:ea typeface="MingLiU" panose="02020509000000000000" pitchFamily="49" charset="-120"/>
              </a:rPr>
              <a:t>祂以从死里复活战胜死亡，赐我们不能毁坏的生命</a:t>
            </a:r>
            <a:endParaRPr lang="en-US" altLang="zh-CN" sz="3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lvl="1"/>
            <a:endParaRPr lang="en-US" altLang="zh-CN" sz="3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lvl="1"/>
            <a:r>
              <a:rPr lang="en-US" altLang="zh-CN" sz="3400" dirty="0">
                <a:latin typeface="MingLiU" panose="02020509000000000000" pitchFamily="49" charset="-120"/>
                <a:ea typeface="MingLiU" panose="02020509000000000000" pitchFamily="49" charset="-120"/>
              </a:rPr>
              <a:t>【</a:t>
            </a:r>
            <a:r>
              <a:rPr lang="zh-CN" altLang="en-US" sz="3400" dirty="0">
                <a:latin typeface="MingLiU" panose="02020509000000000000" pitchFamily="49" charset="-120"/>
                <a:ea typeface="MingLiU" panose="02020509000000000000" pitchFamily="49" charset="-120"/>
              </a:rPr>
              <a:t>提后</a:t>
            </a:r>
            <a:r>
              <a:rPr lang="en-US" altLang="zh-CN" sz="3400" dirty="0">
                <a:latin typeface="MingLiU" panose="02020509000000000000" pitchFamily="49" charset="-120"/>
                <a:ea typeface="MingLiU" panose="02020509000000000000" pitchFamily="49" charset="-120"/>
              </a:rPr>
              <a:t>1:11】</a:t>
            </a:r>
            <a:r>
              <a:rPr lang="zh-CN" altLang="en-US" sz="3400" dirty="0">
                <a:latin typeface="MingLiU" panose="02020509000000000000" pitchFamily="49" charset="-120"/>
                <a:ea typeface="MingLiU" panose="02020509000000000000" pitchFamily="49" charset="-120"/>
              </a:rPr>
              <a:t>我为这福音奉派作传道的，作使徒，作师傅。</a:t>
            </a:r>
          </a:p>
          <a:p>
            <a:pPr lvl="1"/>
            <a:r>
              <a:rPr lang="en-US" altLang="zh-CN" sz="3400" dirty="0">
                <a:latin typeface="MingLiU" panose="02020509000000000000" pitchFamily="49" charset="-120"/>
                <a:ea typeface="MingLiU" panose="02020509000000000000" pitchFamily="49" charset="-120"/>
              </a:rPr>
              <a:t>【</a:t>
            </a:r>
            <a:r>
              <a:rPr lang="zh-CN" altLang="en-US" sz="3400" dirty="0">
                <a:latin typeface="MingLiU" panose="02020509000000000000" pitchFamily="49" charset="-120"/>
                <a:ea typeface="MingLiU" panose="02020509000000000000" pitchFamily="49" charset="-120"/>
              </a:rPr>
              <a:t>提后</a:t>
            </a:r>
            <a:r>
              <a:rPr lang="en-US" altLang="zh-CN" sz="3400" dirty="0">
                <a:latin typeface="MingLiU" panose="02020509000000000000" pitchFamily="49" charset="-120"/>
                <a:ea typeface="MingLiU" panose="02020509000000000000" pitchFamily="49" charset="-120"/>
              </a:rPr>
              <a:t>1:12】</a:t>
            </a:r>
            <a:r>
              <a:rPr lang="zh-CN" altLang="en-US" sz="3400" dirty="0">
                <a:latin typeface="MingLiU" panose="02020509000000000000" pitchFamily="49" charset="-120"/>
                <a:ea typeface="MingLiU" panose="02020509000000000000" pitchFamily="49" charset="-120"/>
              </a:rPr>
              <a:t>为这缘故，我也受这些苦难，然而我不以为耻。因为知道我所信的是谁，也深信他能保全我所交付他的（或作“他所交托我的”），直到那日。</a:t>
            </a:r>
            <a:endParaRPr lang="en-US" altLang="zh-CN" sz="3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4F26F-0806-401E-A534-3D534AAD847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6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41849-A786-4217-B2D7-3B7CAD818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E21EB-392F-45C5-8AC4-3E3C3A7CB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57B59-8697-4785-8145-F2E8E1AC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4784E-4EA1-4AFD-A68E-AD55FAB8A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908D-4788-48E8-AAD3-09F1E28E6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49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A2091-BD6D-4E73-AEA6-D5D3B07B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B98A2-1ECB-4041-8F0C-19E589E02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E1491-A7CA-4EE1-8D81-F48955353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F93A9-8E28-40C4-B785-E72BF3E21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BCC7-5DAD-4F2F-A1B4-A1487075F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6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EFFA1A-E02E-47C5-9EEA-4017E74407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E6BA1-4134-4E01-A92E-6F083A8E6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A89A6-7FE8-4A88-AD25-1DCCE1D49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D27A8-C989-4931-9E51-ABD9BFAFE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167FE-5CEA-4E92-8767-8A5B170D4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2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6BDF0-E7D9-416D-B2C5-86E65FC89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AA5A0-8C55-42DA-83D1-8878BC769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716C9-6B8C-4908-989B-61BDB873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F6417-942E-4032-B148-6009E0E02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DA04B-D3E6-4795-84C9-6F95A01BA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4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BB79-5A98-49FD-BD3F-1B12CD55D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E4F42-2941-48FF-AEFA-71B11EB06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9FE4B-6D7D-4220-BCAA-114B81C7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BF20B-234C-4EFA-A0A0-8A7680781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ADEA2-F490-4F0B-8BF6-CDF4E6231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8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2E1B3-15C0-4001-8B4E-A50F6BFE5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F99CC-C14C-492D-B86E-998EE9A92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32822-A961-4287-B6B9-870E5FB93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438F3-22FA-437C-BAE4-7BF3087F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A00B7-5FC1-4A6D-9468-5A9B5BEC9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36820-4AA7-4A22-8046-62A97CC5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93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ACA51-E64F-45E0-8BC0-35E4DC6DD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1FDFE2-5B9B-4D7E-B8FB-0B8358153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90711C-593B-49A8-9DF6-9C723E122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1B68D4-40AC-4543-A1A0-89B7B1CF4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6355F-FA84-40BC-AAA9-A02AB304B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E07F6C-BB1B-4E11-99E6-5ABEB723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F3C8A9-7580-4195-937E-C66BFAE7F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13E58E-7BF3-4E9B-A56F-D9A910A9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2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6C801-839C-423B-8354-B48ADC8E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42734D-F102-44B4-BF09-0FCEC27AA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FCA0FD-9687-44C8-8DAF-94BE8377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A54ED-B932-49A9-8264-243012B2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63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D51CEC-5619-40B2-BEF1-0D0682D3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64FBF7-A7B8-4F9E-A728-225BEBBEA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14943-2706-4364-BE2D-196CDD5B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67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92DFB-2436-4B3B-BC40-6AE1A043D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9160F-67EA-4C26-9923-379935DBED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FC888-2394-412C-9519-E1957D0CE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EC8EB-9A34-4040-9AD0-8EF9AE5F5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04942-5FB9-4EB8-BEDE-7E625988A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8AD6B-9E55-4610-A3A4-5AC0FD71B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84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AC05D-6749-4ED3-B16B-F7711D9E7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BA2073-1C92-4B4F-866E-DC6C6CCB70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B2BA69-7870-4F4D-A76B-6343F7E93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0B1BB-B5EB-40EE-88E6-F1574B98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567A0-FF3B-4E4A-99B1-0E6194B9F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8A34EB-528B-470A-B458-5B689A85E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8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953E17-8464-4E86-908A-98E4E36CE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138D7-EE56-4980-9866-E852DB2DE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5946A-BBBB-4659-8CBE-FE164AF78D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861A2-B5CC-4205-BB58-21E84147BCDE}" type="datetimeFigureOut">
              <a:rPr lang="en-US" smtClean="0"/>
              <a:t>6/22/2019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4AA88-C05C-40B6-AB18-A23A4F263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EABD4-8F20-49D3-BBAC-6F7C8810F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4232D-8CAA-4E2B-8F8C-CC1056CFA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9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C52E2-C7F3-4FE3-A435-EB1A5D3838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8000" b="1" dirty="0">
                <a:latin typeface="STKaiti" panose="02010600040101010101" pitchFamily="2" charset="-122"/>
                <a:ea typeface="STKaiti" panose="02010600040101010101" pitchFamily="2" charset="-122"/>
              </a:rPr>
              <a:t>保罗的劝勉</a:t>
            </a:r>
            <a:endParaRPr lang="en-US" sz="80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48FC50-8BDE-40C2-9007-72C3FAD943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6600" b="1" dirty="0">
                <a:latin typeface="STKaiti" panose="02010600040101010101" pitchFamily="2" charset="-122"/>
                <a:ea typeface="STKaiti" panose="02010600040101010101" pitchFamily="2" charset="-122"/>
              </a:rPr>
              <a:t>忠心事奉</a:t>
            </a:r>
            <a:endParaRPr lang="en-US" altLang="zh-CN" sz="66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205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9694-293A-41D9-A750-183AD0A3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84" y="526867"/>
            <a:ext cx="10515600" cy="108535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事奉的根基</a:t>
            </a:r>
            <a:r>
              <a:rPr lang="en-US" altLang="zh-CN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: </a:t>
            </a:r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无伪之信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306A2-D04D-43D6-AE2D-A63D06511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757" y="2009553"/>
            <a:ext cx="10441173" cy="45820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</a:t>
            </a:r>
            <a:r>
              <a:rPr 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:5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】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“想到你心里</a:t>
            </a:r>
            <a:r>
              <a:rPr lang="zh-CN" altLang="en-US" sz="44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无伪之信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，这信是先在你外祖母罗以和你母亲友尼基心里的，我深信也在你的心里”</a:t>
            </a:r>
            <a:endParaRPr lang="en-US" altLang="zh-CN" sz="44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无伪之信：真诚的信心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6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9694-293A-41D9-A750-183AD0A3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438" y="425858"/>
            <a:ext cx="10515600" cy="108535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事奉的根基</a:t>
            </a:r>
            <a:r>
              <a:rPr lang="en-US" altLang="zh-CN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: </a:t>
            </a:r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无伪之信 （题外话）</a:t>
            </a:r>
            <a:endParaRPr lang="en-US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306A2-D04D-43D6-AE2D-A63D06511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377" y="1708620"/>
            <a:ext cx="10897246" cy="5249228"/>
          </a:xfrm>
        </p:spPr>
        <p:txBody>
          <a:bodyPr>
            <a:noAutofit/>
          </a:bodyPr>
          <a:lstStyle/>
          <a:p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救恩是不会遗传的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但是家庭会对孩子有影响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箴</a:t>
            </a:r>
            <a:r>
              <a:rPr lang="en-US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22:6</a:t>
            </a:r>
            <a:r>
              <a:rPr lang="en-US" altLang="zh-CN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】</a:t>
            </a:r>
            <a:r>
              <a:rPr lang="zh-CN" altLang="en-US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教养孩童，使他走当行的道，就是到老他也不偏离</a:t>
            </a:r>
            <a:endParaRPr lang="en-US" altLang="zh-CN" sz="40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【申6:7】也要殷勤教训你的儿女，无论你坐在家里，行在路上，躺下，起来，都要谈论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分享我子女的小故事</a:t>
            </a:r>
            <a:r>
              <a:rPr lang="en-US" altLang="zh-CN" sz="4000" dirty="0">
                <a:latin typeface="STKaiti" panose="02010600040101010101" pitchFamily="2" charset="-122"/>
                <a:ea typeface="STKaiti" panose="02010600040101010101" pitchFamily="2" charset="-122"/>
              </a:rPr>
              <a:t> – </a:t>
            </a:r>
            <a:r>
              <a:rPr lang="zh-CN" altLang="en-US" sz="4000" dirty="0">
                <a:latin typeface="STKaiti" panose="02010600040101010101" pitchFamily="2" charset="-122"/>
                <a:ea typeface="STKaiti" panose="02010600040101010101" pitchFamily="2" charset="-122"/>
              </a:rPr>
              <a:t>坚持聚会</a:t>
            </a:r>
            <a:endParaRPr lang="en-US" altLang="zh-CN" sz="40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21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4612ADD-3D13-465F-BC87-99FD90D10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469128"/>
            <a:ext cx="3928294" cy="5754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“只有主才能把真敬虔放在孩子心中，但他們仍願意在訓練孩子敬虔的過程中全力以赴。”</a:t>
            </a:r>
          </a:p>
          <a:p>
            <a:pPr marL="0" indent="0">
              <a:buNone/>
            </a:pP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A8C94BE6-C9E8-4DEE-AF84-4A243141BA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244" r="1" b="6516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123555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140B8-9FB3-4AA3-9FA7-C69BFCA1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事奉的能力</a:t>
            </a:r>
            <a:r>
              <a:rPr lang="en-US" altLang="zh-CN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: </a:t>
            </a:r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恩赐</a:t>
            </a:r>
            <a:endParaRPr lang="en-US" altLang="zh-CN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310BD-1486-4E88-AEDF-F6B6828CC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1: 6】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为此我提醒你，使你将神藉我按手所给你的</a:t>
            </a:r>
            <a:r>
              <a:rPr lang="zh-CN" altLang="en-US" sz="44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恩赐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再如火挑旺起来。</a:t>
            </a:r>
            <a:endParaRPr lang="en-US" altLang="zh-CN" sz="44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“为此”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- 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以无伪的信心为基础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 靠恩赐事奉神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457200" lvl="1" indent="0">
              <a:buNone/>
            </a:pP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168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8D0D4-5F56-4DA8-9F86-A7AB3F7FD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恩赐之来源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619CE-6604-4741-93D6-27AF11DD9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z="4800" dirty="0">
                <a:latin typeface="STKaiti" panose="02010600040101010101" pitchFamily="2" charset="-122"/>
                <a:ea typeface="STKaiti" panose="02010600040101010101" pitchFamily="2" charset="-122"/>
              </a:rPr>
              <a:t>保罗与众长老曾按手在提摩太的身上</a:t>
            </a:r>
            <a:endParaRPr lang="en-US" altLang="zh-CN" sz="4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800" dirty="0">
                <a:latin typeface="STKaiti" panose="02010600040101010101" pitchFamily="2" charset="-122"/>
                <a:ea typeface="STKaiti" panose="02010600040101010101" pitchFamily="2" charset="-122"/>
              </a:rPr>
              <a:t>但是神才是恩赐的源头</a:t>
            </a:r>
            <a:endParaRPr lang="en-US" altLang="zh-CN" sz="4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8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8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8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1: 6 】...</a:t>
            </a:r>
            <a:r>
              <a:rPr lang="zh-CN" altLang="en-US" sz="48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神</a:t>
            </a:r>
            <a:r>
              <a:rPr lang="zh-CN" altLang="en-US" sz="48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藉我按手所给你的恩赐</a:t>
            </a:r>
            <a:r>
              <a:rPr lang="en-US" altLang="zh-CN" sz="48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...</a:t>
            </a:r>
          </a:p>
          <a:p>
            <a:pPr lvl="1"/>
            <a:r>
              <a:rPr lang="zh-CN" altLang="en-US" sz="4800" dirty="0">
                <a:latin typeface="STKaiti" panose="02010600040101010101" pitchFamily="2" charset="-122"/>
                <a:ea typeface="STKaiti" panose="02010600040101010101" pitchFamily="2" charset="-122"/>
              </a:rPr>
              <a:t>保罗只是神使用的工具</a:t>
            </a:r>
            <a:endParaRPr lang="en-US" altLang="zh-CN" sz="4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800" dirty="0">
                <a:latin typeface="STKaiti" panose="02010600040101010101" pitchFamily="2" charset="-122"/>
                <a:ea typeface="STKaiti" panose="02010600040101010101" pitchFamily="2" charset="-122"/>
              </a:rPr>
              <a:t>按手是一个印证，一同证明圣灵已经做成的工</a:t>
            </a:r>
            <a:endParaRPr lang="en-US" altLang="zh-CN" sz="4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087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E5AB2-2A6B-4A13-92DB-7963F1CE1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恩赐之分配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93B2C-9CB4-4B0B-8C9A-F31543F97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70623" cy="4815532"/>
          </a:xfrm>
        </p:spPr>
        <p:txBody>
          <a:bodyPr>
            <a:normAutofit fontScale="92500"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圣灵分配恩赐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林前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12:4, 11】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恩赐原有分别，圣灵却是一位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... 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这一切都是这位</a:t>
            </a:r>
            <a:r>
              <a:rPr lang="zh-CN" altLang="en-US" sz="44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圣灵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所运行，随己意分给</a:t>
            </a:r>
            <a:r>
              <a:rPr lang="zh-CN" altLang="en-US" sz="44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各人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的</a:t>
            </a:r>
            <a:endParaRPr lang="en-US" altLang="zh-CN" sz="44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各人：新译本“每一个人”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; KJV “Every man”</a:t>
            </a: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不可以“没有恩赐”为借口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才干的比喻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413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D12A-6A6E-45E2-80A2-2AD150FA7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恩赐之目的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FB039-3F7A-4C12-8108-743E4E3FF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5119"/>
            <a:ext cx="10515600" cy="5176299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是服事神，建立教会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弗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4:7】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我们各人蒙恩，都是照基督所量给各人的恩赐</a:t>
            </a:r>
          </a:p>
          <a:p>
            <a:pPr lvl="1"/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弗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4:12】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为要成全圣徒，各尽其职，建立基督的身体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sz="44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769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D12A-6A6E-45E2-80A2-2AD150FA7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恩赐之本质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FB039-3F7A-4C12-8108-743E4E3FF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078"/>
            <a:ext cx="10515600" cy="4838481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恩赐不一定是我们天然的能力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小敏姊妹的例子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前教会团契辅导的分享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希望神的恩赐与他天然的能力完全不同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这样他唯一的依靠就是祷告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从祷告中领受负担，靠着神的恩赐服事</a:t>
            </a:r>
          </a:p>
        </p:txBody>
      </p:sp>
    </p:spTree>
    <p:extLst>
      <p:ext uri="{BB962C8B-B14F-4D97-AF65-F5344CB8AC3E}">
        <p14:creationId xmlns:p14="http://schemas.microsoft.com/office/powerpoint/2010/main" val="86592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4958D-439B-46E0-B7CE-91669B6E6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小结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DD733-1012-4190-B7AC-153487E9D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恩赐：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由神而来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每个人都有神所赐的恩赐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目的是为了服事神，建造教会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借由祷告领受负担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lvl="1"/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6636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B20AF-351B-4F06-A62D-42C417C22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事奉的困难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8BAB1-4B13-4624-963B-266D1CA1B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70672"/>
          </a:xfrm>
        </p:spPr>
        <p:txBody>
          <a:bodyPr>
            <a:no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好像服事的热情冷却了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可能的原因：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1:7-8】 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因为神赐给我们，不是</a:t>
            </a:r>
            <a:r>
              <a:rPr lang="zh-CN" altLang="en-US" sz="44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胆怯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的心，乃是刚强、仁爱、谨守的心。你不要以给我们的主作见证</a:t>
            </a:r>
            <a:r>
              <a:rPr lang="zh-CN" altLang="en-US" sz="44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为耻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，也不要以我这为主被囚的</a:t>
            </a:r>
            <a:r>
              <a:rPr lang="zh-CN" altLang="en-US" sz="44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为耻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；总要按神的能力，与我为福音同受苦难。</a:t>
            </a:r>
            <a:endParaRPr lang="en-US" altLang="zh-CN" sz="44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7243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D6F73-413C-4773-9ADA-B89C731D3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3224"/>
            <a:ext cx="10515600" cy="608274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提摩太后书</a:t>
            </a:r>
            <a:r>
              <a:rPr lang="en-US" altLang="zh-CN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1】1 </a:t>
            </a:r>
            <a:r>
              <a:rPr lang="zh-CN" altLang="en-US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奉神旨意，照着在基督耶稣里生命的应许，作基督耶稣使徒的保罗，</a:t>
            </a:r>
            <a:r>
              <a:rPr lang="en-US" altLang="zh-CN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2 </a:t>
            </a:r>
            <a:r>
              <a:rPr lang="zh-CN" altLang="en-US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写信给我亲爱的儿子提摩太。愿恩惠、怜悯、平安从父神和我们主基督耶稣归与你！</a:t>
            </a:r>
            <a:endParaRPr lang="en-US" altLang="zh-CN" sz="37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3 </a:t>
            </a:r>
            <a:r>
              <a:rPr lang="zh-CN" altLang="en-US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我感谢神，就是我接续祖先用清洁的良心所事奉的神。祈祷的时候，不住的想念你！</a:t>
            </a:r>
            <a:r>
              <a:rPr lang="en-US" altLang="zh-CN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4 </a:t>
            </a:r>
            <a:r>
              <a:rPr lang="zh-CN" altLang="en-US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记念你的眼泪，昼夜切切的想要见你，好叫我满心快乐。</a:t>
            </a:r>
            <a:r>
              <a:rPr lang="en-US" altLang="zh-CN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5 </a:t>
            </a:r>
            <a:r>
              <a:rPr lang="zh-CN" altLang="en-US" sz="3700" b="1" dirty="0">
                <a:latin typeface="STKaiti" panose="02010600040101010101" pitchFamily="2" charset="-122"/>
                <a:ea typeface="STKaiti" panose="02010600040101010101" pitchFamily="2" charset="-122"/>
              </a:rPr>
              <a:t>想到你心里无伪之信，这信是先在你外祖母罗以和你母亲友尼基心里的，我深信也在你的心里。</a:t>
            </a:r>
            <a:endParaRPr lang="en-US" sz="37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28137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F2BEA-FDBC-4AFF-8952-141801E6C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困难之一：胆怯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21FC5-80A3-40E9-9E40-1EEA3ACBF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5283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不知道提摩太胆怯的原因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是否面对艰巨挑战的事奉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或者面对外部环境的逼迫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800" dirty="0">
                <a:latin typeface="STKaiti" panose="02010600040101010101" pitchFamily="2" charset="-122"/>
                <a:ea typeface="STKaiti" panose="02010600040101010101" pitchFamily="2" charset="-122"/>
              </a:rPr>
              <a:t>我们都会遇到或大或小的难处</a:t>
            </a:r>
            <a:endParaRPr lang="en-US" altLang="zh-CN" sz="48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神的解决方案：刚强，仁爱，谨守的心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lvl="1"/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lvl="1"/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86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5BA80-C352-4E8D-8C0F-3DB6D4D26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如何面对胆怯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795BE-AAA7-4B7F-85BF-7B50365D3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刚强：神与我们同在，祂会负责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申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31:8】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耶和华必在你前面行，他必与你同在，必不撇下你，也不丢弃你。不要惧怕，也不要惊惶。”</a:t>
            </a:r>
            <a:endParaRPr lang="en-US" altLang="zh-CN" sz="44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仁爱：对神对人的爱心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谨守：持守神的真道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29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FB293-DAC1-446E-992D-CC9DBE31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困难之二：为耻的心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E6F85-02C6-4648-B450-838538658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90688"/>
            <a:ext cx="10802007" cy="4919118"/>
          </a:xfrm>
        </p:spPr>
        <p:txBody>
          <a:bodyPr>
            <a:no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保罗劝勉提摩太不可以福音为耻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魔鬼以身份的认同攻击我们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基督徒是政治不正确的代表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标签：没有爱心，歧视别人，愚蠢，              走火入魔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…</a:t>
            </a: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会不会不敢宣告我们的信仰，不敢传福音？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896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5F5E1-ECC8-484D-9138-169628098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如何克服为耻的心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7A6E-1041-48C4-A0F2-2061E422D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9701"/>
            <a:ext cx="10515600" cy="4132271"/>
          </a:xfrm>
        </p:spPr>
        <p:txBody>
          <a:bodyPr>
            <a:no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保罗提醒提摩太，看神的作为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保罗提醒提摩太，看他的榜样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思考神的应许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en-US" altLang="zh-CN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林后</a:t>
            </a:r>
            <a:r>
              <a:rPr lang="en-US" altLang="zh-CN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4:17】</a:t>
            </a:r>
            <a:r>
              <a:rPr lang="zh-CN" altLang="en-US" sz="4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我们这至暂至轻的苦楚，要为我们成就极重无比永远的荣耀。</a:t>
            </a:r>
            <a:endParaRPr lang="en-US" altLang="zh-CN" sz="40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靠圣灵守着这些纯正话语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endParaRPr lang="en-US" sz="3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85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BF304-5635-4F01-BF82-1CC679170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我们的回应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87E56-921E-4031-BA01-65C9D17A1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神的挑战：挑旺恩赐，火热服事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两种回应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离弃神的</a:t>
            </a:r>
            <a:r>
              <a:rPr lang="en-US" sz="4400" dirty="0" err="1">
                <a:latin typeface="STKaiti" panose="02010600040101010101" pitchFamily="2" charset="-122"/>
                <a:ea typeface="STKaiti" panose="02010600040101010101" pitchFamily="2" charset="-122"/>
              </a:rPr>
              <a:t>腓吉路和黑摩其尼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/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不以神为耻的</a:t>
            </a:r>
            <a:r>
              <a:rPr lang="en-US" sz="4400" dirty="0" err="1">
                <a:latin typeface="STKaiti" panose="02010600040101010101" pitchFamily="2" charset="-122"/>
                <a:ea typeface="STKaiti" panose="02010600040101010101" pitchFamily="2" charset="-122"/>
              </a:rPr>
              <a:t>阿尼色弗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8270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779EA-CB33-40B5-B3FC-E8A27543E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8190"/>
            <a:ext cx="10515600" cy="5638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6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6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书</a:t>
            </a:r>
            <a:r>
              <a:rPr lang="en-US" altLang="zh-CN" sz="6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24:15】</a:t>
            </a:r>
            <a:r>
              <a:rPr lang="zh-CN" altLang="en-US" sz="6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若是你们以侍奉耶和华为不好，今日就可以选择所要侍奉的，是你们列祖在大河那边所侍奉的神呢？是你们所住这地的亚摩利人的神呢？</a:t>
            </a:r>
            <a:r>
              <a:rPr lang="zh-CN" altLang="en-US" sz="60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至于我和我家，我们必定侍奉耶和华</a:t>
            </a:r>
            <a:r>
              <a:rPr lang="zh-CN" altLang="en-US" sz="60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。”</a:t>
            </a:r>
            <a:endParaRPr lang="en-US" sz="60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36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3D139-68F9-4C2E-831F-6F306FECF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497"/>
            <a:ext cx="10515600" cy="551700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6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为此我提醒你，使你将神藉我按手所给你的恩赐再如火挑旺起来。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7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因为神赐给我们，不是胆怯的心，乃是刚强、仁爱、谨守的心。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8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你不要以给我们的主作见证为耻，也不要以我这为主被囚的为耻；总要按神的能力，与我为福音同受苦难。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 9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神救了我们，以圣召召我们，不是按我们的行为，乃是按他的旨意和恩典；这恩典是万古之先，在基督耶稣里赐给我们的，</a:t>
            </a:r>
            <a:endParaRPr lang="en-US" sz="40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4618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01DBA-E65B-47A7-AE6B-7E4535B7A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60" y="163279"/>
            <a:ext cx="10515600" cy="609069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10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但如今藉着我们救主基督耶稣的显现才表明出来了。他已经把死废去，藉着福音，将不能坏的生命彰显出来。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11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我为这福音奉派作传道的，作使徒，作师傅。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12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为这缘故，我也受这些苦难。然而我不以为耻；因为知道我所信的是谁，也深信他能保全我所交付他的（或作：他所交托我的），直到那日。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 13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你从我听的那纯正话语的规模，要用在基督耶稣里的信心和爱心，常常守着。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14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从前所交托你的善道，你要靠着那住在我们里面的圣灵牢牢的守着。</a:t>
            </a:r>
            <a:endParaRPr lang="en-US" altLang="zh-CN" sz="40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2041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D5DD9-F7B4-48EF-982C-6671CFD8E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3224"/>
            <a:ext cx="10515600" cy="57237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15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凡在亚西亚的人都离弃我，这是你知道的，其中有腓吉路和黑摩其尼。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16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愿主怜悯阿尼色弗一家的人；因他屡次使我畅快，不以我的锁炼为耻，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17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反倒在罗马的时候，殷勤的找我，并且找着了。</a:t>
            </a:r>
            <a:r>
              <a:rPr lang="en-US" altLang="zh-CN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18 </a:t>
            </a:r>
            <a:r>
              <a:rPr lang="zh-CN" altLang="en-US" sz="4000" b="1" dirty="0">
                <a:latin typeface="STKaiti" panose="02010600040101010101" pitchFamily="2" charset="-122"/>
                <a:ea typeface="STKaiti" panose="02010600040101010101" pitchFamily="2" charset="-122"/>
              </a:rPr>
              <a:t>愿主使他在那日得主的怜悯。他在以弗所怎样多多的服事我，是你明明知道的。</a:t>
            </a:r>
            <a:endParaRPr lang="en-US" sz="40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20614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051C6-0ECD-4E56-BEBA-E89A8EFC4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提摩太后书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E7F92-76F8-4881-BE27-935056DB8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8423"/>
            <a:ext cx="10515600" cy="4917558"/>
          </a:xfrm>
        </p:spPr>
        <p:txBody>
          <a:bodyPr>
            <a:noAutofit/>
          </a:bodyPr>
          <a:lstStyle/>
          <a:p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提摩太前后书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】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与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提多书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】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统称  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教牧书信</a:t>
            </a:r>
            <a:r>
              <a:rPr lang="en-US" altLang="zh-CN" sz="4400" dirty="0">
                <a:latin typeface="STKaiti" panose="02010600040101010101" pitchFamily="2" charset="-122"/>
                <a:ea typeface="STKaiti" panose="02010600040101010101" pitchFamily="2" charset="-122"/>
              </a:rPr>
              <a:t>】</a:t>
            </a: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对提摩太个人的勉励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保罗第二次被囚时所写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保罗殉道前所写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4:6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】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我现在被浇奠，我离世的时候到了</a:t>
            </a:r>
            <a:endParaRPr lang="en-US" sz="44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855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F78F-1415-4DF3-871D-0E7ECE3F1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提摩太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6148B-6D9E-4000-A239-561B1019F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99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收信人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圣经中对提摩太第一次的记载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lvl="1">
              <a:lnSpc>
                <a:spcPct val="100000"/>
              </a:lnSpc>
            </a:pPr>
            <a:r>
              <a:rPr lang="en-US" altLang="zh-CN" sz="32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32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徒</a:t>
            </a:r>
            <a:r>
              <a:rPr lang="en-US" altLang="zh-CN" sz="32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16:1-4】</a:t>
            </a:r>
            <a:r>
              <a:rPr lang="zh-CN" altLang="en-US" sz="32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保罗来到特庇，又到路司得。在那里有一个门徒，名叫提摩太，是信主之犹太妇人的儿子，他父亲却是希腊人。路司得和以哥念的弟兄都称赞他。保罗要带他同去，只因那些地方的犹太人都知道他父亲是希腊人，就给他行了割礼。他们经过各城，把耶路撒冷使徒和长老所定的条规交给门徒遵守。</a:t>
            </a:r>
            <a:endParaRPr lang="en-US" sz="32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905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56D87-3040-4CC9-B556-01AF8D1A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提摩太（续）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12AFA-0AB2-44A7-943B-23DE3E85C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1017102" cy="4351338"/>
          </a:xfrm>
        </p:spPr>
        <p:txBody>
          <a:bodyPr>
            <a:normAutofit/>
          </a:bodyPr>
          <a:lstStyle/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保罗第一次与第二次旅行布道时信的主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保罗亲密的同工，得力的助手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提后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1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：</a:t>
            </a:r>
            <a:r>
              <a:rPr lang="en-US" altLang="zh-CN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2a】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写信给我</a:t>
            </a:r>
            <a:r>
              <a:rPr lang="zh-CN" altLang="en-US" sz="4400" dirty="0">
                <a:solidFill>
                  <a:srgbClr val="FF0000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亲爱的儿子</a:t>
            </a:r>
            <a:r>
              <a:rPr lang="zh-CN" altLang="en-US" sz="4400" dirty="0">
                <a:solidFill>
                  <a:schemeClr val="accent1"/>
                </a:solidFill>
                <a:latin typeface="STKaiti" panose="02010600040101010101" pitchFamily="2" charset="-122"/>
                <a:ea typeface="STKaiti" panose="02010600040101010101" pitchFamily="2" charset="-122"/>
              </a:rPr>
              <a:t>提摩太</a:t>
            </a:r>
            <a:endParaRPr lang="en-US" altLang="zh-CN" sz="4400" dirty="0">
              <a:solidFill>
                <a:schemeClr val="accent1"/>
              </a:solidFill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遗书加家书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5496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365B-7F38-4CE3-95C1-B497DEAB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400" b="1" dirty="0">
                <a:latin typeface="STKaiti" panose="02010600040101010101" pitchFamily="2" charset="-122"/>
                <a:ea typeface="STKaiti" panose="02010600040101010101" pitchFamily="2" charset="-122"/>
              </a:rPr>
              <a:t>大纲</a:t>
            </a:r>
            <a:endParaRPr lang="en-US" sz="5400" b="1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6C0CC-726D-403F-BC00-7F78050A9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事奉的根基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事奉的能力</a:t>
            </a:r>
            <a:endParaRPr lang="en-US" altLang="zh-CN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事奉的困难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400" dirty="0">
                <a:latin typeface="STKaiti" panose="02010600040101010101" pitchFamily="2" charset="-122"/>
                <a:ea typeface="STKaiti" panose="02010600040101010101" pitchFamily="2" charset="-122"/>
              </a:rPr>
              <a:t>我们的回应</a:t>
            </a:r>
            <a:endParaRPr lang="en-US" sz="4400" dirty="0">
              <a:latin typeface="STKaiti" panose="02010600040101010101" pitchFamily="2" charset="-122"/>
              <a:ea typeface="STKaiti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8672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2342</Words>
  <Application>Microsoft Office PowerPoint</Application>
  <PresentationFormat>Widescreen</PresentationFormat>
  <Paragraphs>115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MingLiU</vt:lpstr>
      <vt:lpstr>STKaiti</vt:lpstr>
      <vt:lpstr>Arial</vt:lpstr>
      <vt:lpstr>Calibri</vt:lpstr>
      <vt:lpstr>Calibri Light</vt:lpstr>
      <vt:lpstr>Office Theme</vt:lpstr>
      <vt:lpstr>保罗的劝勉</vt:lpstr>
      <vt:lpstr>PowerPoint Presentation</vt:lpstr>
      <vt:lpstr>PowerPoint Presentation</vt:lpstr>
      <vt:lpstr>PowerPoint Presentation</vt:lpstr>
      <vt:lpstr>PowerPoint Presentation</vt:lpstr>
      <vt:lpstr>提摩太后书</vt:lpstr>
      <vt:lpstr>提摩太</vt:lpstr>
      <vt:lpstr>提摩太（续）</vt:lpstr>
      <vt:lpstr>大纲</vt:lpstr>
      <vt:lpstr>事奉的根基: 无伪之信</vt:lpstr>
      <vt:lpstr>事奉的根基: 无伪之信 （题外话）</vt:lpstr>
      <vt:lpstr>PowerPoint Presentation</vt:lpstr>
      <vt:lpstr>事奉的能力: 恩赐</vt:lpstr>
      <vt:lpstr>恩赐之来源</vt:lpstr>
      <vt:lpstr>恩赐之分配</vt:lpstr>
      <vt:lpstr>恩赐之目的</vt:lpstr>
      <vt:lpstr>恩赐之本质</vt:lpstr>
      <vt:lpstr>小结</vt:lpstr>
      <vt:lpstr>事奉的困难</vt:lpstr>
      <vt:lpstr>困难之一：胆怯</vt:lpstr>
      <vt:lpstr>如何面对胆怯</vt:lpstr>
      <vt:lpstr>困难之二：为耻的心</vt:lpstr>
      <vt:lpstr>如何克服为耻的心</vt:lpstr>
      <vt:lpstr>我们的回应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保罗的劝勉</dc:title>
  <dc:creator>Yang Cao</dc:creator>
  <cp:lastModifiedBy>Yang Cao</cp:lastModifiedBy>
  <cp:revision>115</cp:revision>
  <dcterms:created xsi:type="dcterms:W3CDTF">2019-06-22T21:22:59Z</dcterms:created>
  <dcterms:modified xsi:type="dcterms:W3CDTF">2019-06-23T05:41:44Z</dcterms:modified>
</cp:coreProperties>
</file>