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 id="2147483696" r:id="rId4"/>
  </p:sldMasterIdLst>
  <p:notesMasterIdLst>
    <p:notesMasterId r:id="rId40"/>
  </p:notesMasterIdLst>
  <p:sldIdLst>
    <p:sldId id="893" r:id="rId5"/>
    <p:sldId id="844" r:id="rId6"/>
    <p:sldId id="978" r:id="rId7"/>
    <p:sldId id="1131" r:id="rId8"/>
    <p:sldId id="1020" r:id="rId9"/>
    <p:sldId id="1132" r:id="rId10"/>
    <p:sldId id="1127" r:id="rId11"/>
    <p:sldId id="1128" r:id="rId12"/>
    <p:sldId id="841" r:id="rId13"/>
    <p:sldId id="1135" r:id="rId14"/>
    <p:sldId id="1107" r:id="rId15"/>
    <p:sldId id="1134" r:id="rId16"/>
    <p:sldId id="1133" r:id="rId17"/>
    <p:sldId id="1136" r:id="rId18"/>
    <p:sldId id="1137" r:id="rId19"/>
    <p:sldId id="1138" r:id="rId20"/>
    <p:sldId id="1139" r:id="rId21"/>
    <p:sldId id="1140" r:id="rId22"/>
    <p:sldId id="1141" r:id="rId23"/>
    <p:sldId id="1142" r:id="rId24"/>
    <p:sldId id="1143" r:id="rId25"/>
    <p:sldId id="1144" r:id="rId26"/>
    <p:sldId id="1145" r:id="rId27"/>
    <p:sldId id="1146" r:id="rId28"/>
    <p:sldId id="1129" r:id="rId29"/>
    <p:sldId id="1130" r:id="rId30"/>
    <p:sldId id="1147" r:id="rId31"/>
    <p:sldId id="1148" r:id="rId32"/>
    <p:sldId id="1149" r:id="rId33"/>
    <p:sldId id="1150" r:id="rId34"/>
    <p:sldId id="1151" r:id="rId35"/>
    <p:sldId id="1152" r:id="rId36"/>
    <p:sldId id="1062" r:id="rId37"/>
    <p:sldId id="1054" r:id="rId38"/>
    <p:sldId id="891"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9" d="100"/>
          <a:sy n="79" d="100"/>
        </p:scale>
        <p:origin x="108" y="7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592960-1CE5-46DF-AA74-40A0F75845CC}" type="datetimeFigureOut">
              <a:rPr lang="en-US" smtClean="0"/>
              <a:pPr/>
              <a:t>6/2/2019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26B3E5-248B-4B21-9696-877E8917F9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26B3E5-248B-4B21-9696-877E8917F91A}" type="slidenum">
              <a:rPr lang="en-US" smtClean="0"/>
              <a:pPr/>
              <a:t>35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pPr/>
              <a:t>6/2/2019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6/2/2019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6/2/2019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6/2/2019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pPr/>
              <a:t>6/2/2019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pPr/>
              <a:t>6/2/2019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pPr/>
              <a:t>6/2/2019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pPr/>
              <a:t>6/2/2019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pPr/>
              <a:t>6/2/2019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6/2/2019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6/2/2019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pPr/>
              <a:t>6/2/2019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6/2/2019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905000"/>
            <a:ext cx="9144000" cy="2246769"/>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en-US" sz="7000" b="1" i="1" u="none" strike="noStrike" kern="1200" cap="none" spc="0" normalizeH="0" baseline="0" noProof="0" dirty="0">
                <a:ln>
                  <a:noFill/>
                </a:ln>
                <a:solidFill>
                  <a:prstClr val="black"/>
                </a:solidFill>
                <a:effectLst/>
                <a:uLnTx/>
                <a:uFillTx/>
                <a:latin typeface="Calibri"/>
                <a:ea typeface="+mn-ea"/>
                <a:cs typeface="+mn-cs"/>
              </a:rPr>
              <a:t>Lost and Found</a:t>
            </a:r>
            <a:endParaRPr kumimoji="0" lang="en-US" sz="7000" b="0" i="1" u="none" strike="noStrike" kern="1200" cap="none" spc="0" normalizeH="0" baseline="0" noProof="0" dirty="0">
              <a:ln>
                <a:noFill/>
              </a:ln>
              <a:solidFill>
                <a:prstClr val="black"/>
              </a:solidFill>
              <a:effectLst/>
              <a:uLnTx/>
              <a:uFillTx/>
              <a:latin typeface="Calibri"/>
              <a:ea typeface="+mn-ea"/>
              <a:cs typeface="+mn-cs"/>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lang="zh-CN" altLang="en-US" sz="7000" i="1" dirty="0">
                <a:solidFill>
                  <a:prstClr val="black"/>
                </a:solidFill>
                <a:latin typeface="Calibri"/>
              </a:rPr>
              <a:t>失而復得</a:t>
            </a:r>
            <a:endParaRPr kumimoji="0" lang="en-US" sz="7000" b="0" i="1" u="none" strike="noStrike" kern="1200" cap="none" spc="0" normalizeH="0" baseline="0" noProof="0" dirty="0">
              <a:ln>
                <a:noFill/>
              </a:ln>
              <a:solidFill>
                <a:prstClr val="black"/>
              </a:solidFill>
              <a:effectLst/>
              <a:uLnTx/>
              <a:uFillTx/>
              <a:latin typeface="Calibri"/>
              <a:ea typeface="+mn-ea"/>
              <a:cs typeface="+mn-cs"/>
            </a:endParaRPr>
          </a:p>
        </p:txBody>
      </p:sp>
      <p:sp>
        <p:nvSpPr>
          <p:cNvPr id="3" name="TextBox 2"/>
          <p:cNvSpPr txBox="1"/>
          <p:nvPr/>
        </p:nvSpPr>
        <p:spPr>
          <a:xfrm>
            <a:off x="0" y="304800"/>
            <a:ext cx="9144000" cy="1754326"/>
          </a:xfrm>
          <a:prstGeom prst="rect">
            <a:avLst/>
          </a:prstGeom>
          <a:noFill/>
        </p:spPr>
        <p:txBody>
          <a:bodyPr wrap="square" rtlCol="0">
            <a:spAutoFit/>
          </a:bodyPr>
          <a:lstStyle/>
          <a:p>
            <a:pPr lvl="0" algn="ctr"/>
            <a:r>
              <a:rPr kumimoji="0" lang="en-US" sz="36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Series: </a:t>
            </a:r>
            <a:r>
              <a:rPr lang="en-US" sz="3600" b="1" i="1" dirty="0">
                <a:solidFill>
                  <a:prstClr val="black">
                    <a:lumMod val="50000"/>
                    <a:lumOff val="50000"/>
                  </a:prstClr>
                </a:solidFill>
              </a:rPr>
              <a:t>Luke – The Lord’s Favor Has Come</a:t>
            </a:r>
            <a:endParaRPr kumimoji="0" lang="en-US" sz="3600" b="1" i="1" u="none" strike="noStrike" kern="1200" cap="none" spc="0" normalizeH="0" baseline="0" noProof="0" dirty="0">
              <a:ln>
                <a:noFill/>
              </a:ln>
              <a:solidFill>
                <a:prstClr val="black">
                  <a:lumMod val="50000"/>
                  <a:lumOff val="50000"/>
                </a:prstClr>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rPr>
              <a:t>Lk </a:t>
            </a:r>
            <a:r>
              <a:rPr lang="zh-CN" altLang="en-US" sz="3200" b="1" dirty="0">
                <a:solidFill>
                  <a:srgbClr val="8064A2">
                    <a:lumMod val="50000"/>
                  </a:srgbClr>
                </a:solidFill>
                <a:latin typeface="Calibri"/>
              </a:rPr>
              <a:t>路</a:t>
            </a:r>
            <a:r>
              <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rPr>
              <a:t> 15</a:t>
            </a:r>
            <a:endParaRPr kumimoji="0" lang="en-US" sz="3600" b="0" i="0" u="none" strike="noStrike" kern="1200" cap="none" spc="0" normalizeH="0" baseline="0" noProof="0" dirty="0">
              <a:ln>
                <a:noFill/>
              </a:ln>
              <a:solidFill>
                <a:prstClr val="black"/>
              </a:solidFill>
              <a:effectLst/>
              <a:uLnTx/>
              <a:uFillTx/>
              <a:latin typeface="Calibri"/>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862322"/>
          </a:xfrm>
          <a:prstGeom prst="rect">
            <a:avLst/>
          </a:prstGeom>
          <a:noFill/>
        </p:spPr>
        <p:txBody>
          <a:bodyPr wrap="square" rtlCol="0">
            <a:spAutoFit/>
          </a:bodyPr>
          <a:lstStyle/>
          <a:p>
            <a:pPr lvl="0"/>
            <a:r>
              <a:rPr lang="en-US" sz="3600" dirty="0">
                <a:solidFill>
                  <a:prstClr val="white"/>
                </a:solidFill>
              </a:rPr>
              <a:t>I tell you that in the same way there will be more rejoicing in heaven over one sinner who repents</a:t>
            </a:r>
            <a:endParaRPr lang="zh-CN" altLang="en-US" sz="3600" dirty="0">
              <a:solidFill>
                <a:prstClr val="white"/>
              </a:solidFill>
            </a:endParaRPr>
          </a:p>
        </p:txBody>
      </p:sp>
      <p:sp>
        <p:nvSpPr>
          <p:cNvPr id="4" name="TextBox 3"/>
          <p:cNvSpPr txBox="1"/>
          <p:nvPr/>
        </p:nvSpPr>
        <p:spPr>
          <a:xfrm>
            <a:off x="4540469" y="609600"/>
            <a:ext cx="4603532" cy="1754326"/>
          </a:xfrm>
          <a:prstGeom prst="rect">
            <a:avLst/>
          </a:prstGeom>
          <a:noFill/>
        </p:spPr>
        <p:txBody>
          <a:bodyPr wrap="square" rtlCol="0">
            <a:spAutoFit/>
          </a:bodyPr>
          <a:lstStyle/>
          <a:p>
            <a:pPr lvl="0"/>
            <a:r>
              <a:rPr lang="zh-CN" altLang="en-US" sz="3600" dirty="0">
                <a:solidFill>
                  <a:prstClr val="white"/>
                </a:solidFill>
              </a:rPr>
              <a:t>我 告 訴 你 們 ， 一 個 罪 人 悔 改 ， 在 天 上 也 要 這 樣 為 他 歡 喜</a:t>
            </a:r>
          </a:p>
        </p:txBody>
      </p:sp>
      <p:sp>
        <p:nvSpPr>
          <p:cNvPr id="5" name="TextBox 4"/>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dirty="0">
                <a:solidFill>
                  <a:prstClr val="white"/>
                </a:solidFill>
                <a:latin typeface="Calibri"/>
              </a:rPr>
              <a:t>Lk </a:t>
            </a:r>
            <a:r>
              <a:rPr lang="zh-CN" altLang="en-US" sz="2800" dirty="0">
                <a:solidFill>
                  <a:prstClr val="white"/>
                </a:solidFill>
                <a:latin typeface="Calibri"/>
              </a:rPr>
              <a:t>路</a:t>
            </a:r>
            <a:r>
              <a:rPr kumimoji="0" lang="en-US" sz="3200" b="0" i="0" u="none" strike="noStrike" kern="1200" cap="none" spc="0" normalizeH="0" baseline="0" noProof="0" dirty="0">
                <a:ln>
                  <a:noFill/>
                </a:ln>
                <a:solidFill>
                  <a:prstClr val="white"/>
                </a:solidFill>
                <a:effectLst/>
                <a:uLnTx/>
                <a:uFillTx/>
                <a:latin typeface="Calibri"/>
                <a:ea typeface="+mn-ea"/>
                <a:cs typeface="+mn-cs"/>
              </a:rPr>
              <a:t> 15:</a:t>
            </a:r>
            <a:r>
              <a:rPr lang="en-US" sz="3200" dirty="0">
                <a:solidFill>
                  <a:prstClr val="white"/>
                </a:solidFill>
                <a:latin typeface="Calibri"/>
              </a:rPr>
              <a:t>7</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756286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632311"/>
          </a:xfrm>
          <a:prstGeom prst="rect">
            <a:avLst/>
          </a:prstGeom>
          <a:noFill/>
        </p:spPr>
        <p:txBody>
          <a:bodyPr wrap="square" rtlCol="0">
            <a:spAutoFit/>
          </a:bodyPr>
          <a:lstStyle/>
          <a:p>
            <a:pPr lvl="0"/>
            <a:r>
              <a:rPr lang="en-US" sz="3600" dirty="0">
                <a:solidFill>
                  <a:prstClr val="white"/>
                </a:solidFill>
              </a:rPr>
              <a:t>31 “My son,” the father said, “you are always with me, and everything I have is yours. 32 But we had to celebrate and be glad, because this brother of yours was dead and is alive again; he was lost and is found.”</a:t>
            </a:r>
            <a:endParaRPr lang="zh-CN" altLang="en-US" sz="3600" dirty="0">
              <a:solidFill>
                <a:prstClr val="white"/>
              </a:solidFill>
            </a:endParaRPr>
          </a:p>
        </p:txBody>
      </p:sp>
      <p:sp>
        <p:nvSpPr>
          <p:cNvPr id="4" name="TextBox 3"/>
          <p:cNvSpPr txBox="1"/>
          <p:nvPr/>
        </p:nvSpPr>
        <p:spPr>
          <a:xfrm>
            <a:off x="4540469" y="609600"/>
            <a:ext cx="4603532" cy="4524315"/>
          </a:xfrm>
          <a:prstGeom prst="rect">
            <a:avLst/>
          </a:prstGeom>
          <a:noFill/>
        </p:spPr>
        <p:txBody>
          <a:bodyPr wrap="square" rtlCol="0">
            <a:spAutoFit/>
          </a:bodyPr>
          <a:lstStyle/>
          <a:p>
            <a:pPr lvl="0"/>
            <a:r>
              <a:rPr lang="en-US" sz="3600" dirty="0">
                <a:solidFill>
                  <a:prstClr val="white"/>
                </a:solidFill>
              </a:rPr>
              <a:t>31 </a:t>
            </a:r>
            <a:r>
              <a:rPr lang="zh-CN" altLang="en-US" sz="3600" dirty="0">
                <a:solidFill>
                  <a:prstClr val="white"/>
                </a:solidFill>
              </a:rPr>
              <a:t>父 親 對 他 說 ： 兒 阿 ！ 你 常 和 我 同 在 ， 我 一 切 所 有 的 都 是 你 的 ；</a:t>
            </a:r>
            <a:r>
              <a:rPr lang="en-US" altLang="zh-CN" sz="3600" dirty="0">
                <a:solidFill>
                  <a:prstClr val="white"/>
                </a:solidFill>
              </a:rPr>
              <a:t>32 </a:t>
            </a:r>
            <a:r>
              <a:rPr lang="zh-CN" altLang="en-US" sz="3600" dirty="0">
                <a:solidFill>
                  <a:prstClr val="white"/>
                </a:solidFill>
              </a:rPr>
              <a:t>只 是 你 這 個 兄 弟 是 死 而 復 活 、 失 而 又 得 的 ， 所 以 我 們 理 當 歡 喜 快 樂 。</a:t>
            </a:r>
          </a:p>
        </p:txBody>
      </p:sp>
      <p:sp>
        <p:nvSpPr>
          <p:cNvPr id="5" name="TextBox 4"/>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dirty="0">
                <a:solidFill>
                  <a:prstClr val="white"/>
                </a:solidFill>
                <a:latin typeface="Calibri"/>
              </a:rPr>
              <a:t>Lk </a:t>
            </a:r>
            <a:r>
              <a:rPr lang="zh-CN" altLang="en-US" sz="2800" dirty="0">
                <a:solidFill>
                  <a:prstClr val="white"/>
                </a:solidFill>
                <a:latin typeface="Calibri"/>
              </a:rPr>
              <a:t>路</a:t>
            </a:r>
            <a:r>
              <a:rPr kumimoji="0" lang="en-US" sz="3200" b="0" i="0" u="none" strike="noStrike" kern="1200" cap="none" spc="0" normalizeH="0" baseline="0" noProof="0" dirty="0">
                <a:ln>
                  <a:noFill/>
                </a:ln>
                <a:solidFill>
                  <a:prstClr val="white"/>
                </a:solidFill>
                <a:effectLst/>
                <a:uLnTx/>
                <a:uFillTx/>
                <a:latin typeface="Calibri"/>
                <a:ea typeface="+mn-ea"/>
                <a:cs typeface="+mn-cs"/>
              </a:rPr>
              <a:t> 15:31-32</a:t>
            </a:r>
          </a:p>
        </p:txBody>
      </p:sp>
    </p:spTree>
    <p:extLst>
      <p:ext uri="{BB962C8B-B14F-4D97-AF65-F5344CB8AC3E}">
        <p14:creationId xmlns:p14="http://schemas.microsoft.com/office/powerpoint/2010/main" val="1234749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862322"/>
          </a:xfrm>
          <a:prstGeom prst="rect">
            <a:avLst/>
          </a:prstGeom>
          <a:noFill/>
        </p:spPr>
        <p:txBody>
          <a:bodyPr wrap="square" rtlCol="0">
            <a:spAutoFit/>
          </a:bodyPr>
          <a:lstStyle/>
          <a:p>
            <a:pPr lvl="0"/>
            <a:r>
              <a:rPr lang="en-US" sz="3600" dirty="0">
                <a:solidFill>
                  <a:prstClr val="white"/>
                </a:solidFill>
              </a:rPr>
              <a:t>7 I tell you that in the same way there will be more rejoicing in heaven over one sinner who repents</a:t>
            </a:r>
            <a:endParaRPr lang="zh-CN" altLang="en-US" sz="3600" dirty="0">
              <a:solidFill>
                <a:prstClr val="white"/>
              </a:solidFill>
            </a:endParaRPr>
          </a:p>
        </p:txBody>
      </p:sp>
      <p:sp>
        <p:nvSpPr>
          <p:cNvPr id="4" name="TextBox 3"/>
          <p:cNvSpPr txBox="1"/>
          <p:nvPr/>
        </p:nvSpPr>
        <p:spPr>
          <a:xfrm>
            <a:off x="4540469" y="609600"/>
            <a:ext cx="4603532" cy="2308324"/>
          </a:xfrm>
          <a:prstGeom prst="rect">
            <a:avLst/>
          </a:prstGeom>
          <a:noFill/>
        </p:spPr>
        <p:txBody>
          <a:bodyPr wrap="square" rtlCol="0">
            <a:spAutoFit/>
          </a:bodyPr>
          <a:lstStyle/>
          <a:p>
            <a:pPr lvl="0"/>
            <a:r>
              <a:rPr lang="en-US" sz="3600" dirty="0">
                <a:solidFill>
                  <a:prstClr val="white"/>
                </a:solidFill>
              </a:rPr>
              <a:t>7 </a:t>
            </a:r>
            <a:r>
              <a:rPr lang="zh-CN" altLang="en-US" sz="3600" dirty="0">
                <a:solidFill>
                  <a:prstClr val="white"/>
                </a:solidFill>
              </a:rPr>
              <a:t>我 告 訴 你 們 ， 一 個 罪 人 悔 改 ， 在 天 上 也 要 這 樣 為 他 歡 喜</a:t>
            </a:r>
          </a:p>
        </p:txBody>
      </p:sp>
      <p:sp>
        <p:nvSpPr>
          <p:cNvPr id="5" name="TextBox 4"/>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dirty="0">
                <a:solidFill>
                  <a:prstClr val="white"/>
                </a:solidFill>
                <a:latin typeface="Calibri"/>
              </a:rPr>
              <a:t>Lk </a:t>
            </a:r>
            <a:r>
              <a:rPr lang="zh-CN" altLang="en-US" sz="2800" dirty="0">
                <a:solidFill>
                  <a:prstClr val="white"/>
                </a:solidFill>
                <a:latin typeface="Calibri"/>
              </a:rPr>
              <a:t>路</a:t>
            </a:r>
            <a:r>
              <a:rPr kumimoji="0" lang="en-US" sz="3200" b="0" i="0" u="none" strike="noStrike" kern="1200" cap="none" spc="0" normalizeH="0" baseline="0" noProof="0" dirty="0">
                <a:ln>
                  <a:noFill/>
                </a:ln>
                <a:solidFill>
                  <a:prstClr val="white"/>
                </a:solidFill>
                <a:effectLst/>
                <a:uLnTx/>
                <a:uFillTx/>
                <a:latin typeface="Calibri"/>
                <a:ea typeface="+mn-ea"/>
                <a:cs typeface="+mn-cs"/>
              </a:rPr>
              <a:t> 15:</a:t>
            </a:r>
            <a:r>
              <a:rPr lang="en-US" sz="3200" dirty="0">
                <a:solidFill>
                  <a:prstClr val="white"/>
                </a:solidFill>
                <a:latin typeface="Calibri"/>
              </a:rPr>
              <a:t>7, 10</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572183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6186309"/>
          </a:xfrm>
          <a:prstGeom prst="rect">
            <a:avLst/>
          </a:prstGeom>
          <a:noFill/>
        </p:spPr>
        <p:txBody>
          <a:bodyPr wrap="square" rtlCol="0">
            <a:spAutoFit/>
          </a:bodyPr>
          <a:lstStyle/>
          <a:p>
            <a:pPr lvl="0"/>
            <a:r>
              <a:rPr lang="en-US" sz="3600" dirty="0">
                <a:solidFill>
                  <a:prstClr val="white"/>
                </a:solidFill>
              </a:rPr>
              <a:t>7 I tell you that in the same way there will be more rejoicing in heaven over one sinner who repents…</a:t>
            </a:r>
          </a:p>
          <a:p>
            <a:pPr lvl="0"/>
            <a:r>
              <a:rPr lang="en-US" altLang="zh-CN" sz="3600" dirty="0">
                <a:solidFill>
                  <a:prstClr val="white"/>
                </a:solidFill>
              </a:rPr>
              <a:t>10 In the same way, I tell you, there is rejoicing in the presence of the angels of God over one sinner who repents.</a:t>
            </a:r>
            <a:endParaRPr lang="zh-CN" altLang="en-US" sz="3600" dirty="0">
              <a:solidFill>
                <a:prstClr val="white"/>
              </a:solidFill>
            </a:endParaRPr>
          </a:p>
        </p:txBody>
      </p:sp>
      <p:sp>
        <p:nvSpPr>
          <p:cNvPr id="4" name="TextBox 3"/>
          <p:cNvSpPr txBox="1"/>
          <p:nvPr/>
        </p:nvSpPr>
        <p:spPr>
          <a:xfrm>
            <a:off x="4540469" y="609600"/>
            <a:ext cx="4603532" cy="4524315"/>
          </a:xfrm>
          <a:prstGeom prst="rect">
            <a:avLst/>
          </a:prstGeom>
          <a:noFill/>
        </p:spPr>
        <p:txBody>
          <a:bodyPr wrap="square" rtlCol="0">
            <a:spAutoFit/>
          </a:bodyPr>
          <a:lstStyle/>
          <a:p>
            <a:pPr lvl="0"/>
            <a:r>
              <a:rPr lang="en-US" sz="3600" dirty="0">
                <a:solidFill>
                  <a:prstClr val="white"/>
                </a:solidFill>
              </a:rPr>
              <a:t>7 </a:t>
            </a:r>
            <a:r>
              <a:rPr lang="zh-CN" altLang="en-US" sz="3600" dirty="0">
                <a:solidFill>
                  <a:prstClr val="white"/>
                </a:solidFill>
              </a:rPr>
              <a:t>我 告 訴 你 們 ， 一 個 罪 人 悔 改 ， 在 天 上 也 要 這 樣 為 他 歡 喜</a:t>
            </a:r>
            <a:r>
              <a:rPr lang="en-US" altLang="zh-CN" sz="3600" dirty="0">
                <a:solidFill>
                  <a:prstClr val="white"/>
                </a:solidFill>
              </a:rPr>
              <a:t>…</a:t>
            </a:r>
          </a:p>
          <a:p>
            <a:pPr lvl="0"/>
            <a:r>
              <a:rPr lang="en-US" altLang="zh-CN" sz="3600" dirty="0">
                <a:solidFill>
                  <a:prstClr val="white"/>
                </a:solidFill>
              </a:rPr>
              <a:t>10 </a:t>
            </a:r>
            <a:r>
              <a:rPr lang="zh-CN" altLang="en-US" sz="3600" dirty="0">
                <a:solidFill>
                  <a:prstClr val="white"/>
                </a:solidFill>
              </a:rPr>
              <a:t>我 告 訴 你 們 ， 一 個 罪 人 悔 改 ， 在 神 的 使 者 面 前 也 是 這 樣 為 他 歡 喜 。</a:t>
            </a:r>
          </a:p>
        </p:txBody>
      </p:sp>
      <p:sp>
        <p:nvSpPr>
          <p:cNvPr id="5" name="TextBox 4"/>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dirty="0">
                <a:solidFill>
                  <a:prstClr val="white"/>
                </a:solidFill>
                <a:latin typeface="Calibri"/>
              </a:rPr>
              <a:t>Lk </a:t>
            </a:r>
            <a:r>
              <a:rPr lang="zh-CN" altLang="en-US" sz="2800" dirty="0">
                <a:solidFill>
                  <a:prstClr val="white"/>
                </a:solidFill>
                <a:latin typeface="Calibri"/>
              </a:rPr>
              <a:t>路</a:t>
            </a:r>
            <a:r>
              <a:rPr kumimoji="0" lang="en-US" sz="3200" b="0" i="0" u="none" strike="noStrike" kern="1200" cap="none" spc="0" normalizeH="0" baseline="0" noProof="0" dirty="0">
                <a:ln>
                  <a:noFill/>
                </a:ln>
                <a:solidFill>
                  <a:prstClr val="white"/>
                </a:solidFill>
                <a:effectLst/>
                <a:uLnTx/>
                <a:uFillTx/>
                <a:latin typeface="Calibri"/>
                <a:ea typeface="+mn-ea"/>
                <a:cs typeface="+mn-cs"/>
              </a:rPr>
              <a:t> 15:</a:t>
            </a:r>
            <a:r>
              <a:rPr lang="en-US" sz="3200" dirty="0">
                <a:solidFill>
                  <a:prstClr val="white"/>
                </a:solidFill>
                <a:latin typeface="Calibri"/>
              </a:rPr>
              <a:t>7, 10</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434939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a:solidFill>
                  <a:schemeClr val="bg1"/>
                </a:solidFill>
              </a:rPr>
              <a:t>Your belongingness was with God, and should be with God. In fact, you are now lost only because you are no longer with whom you belong.</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God Wants Us Back Home:</a:t>
            </a:r>
            <a:endParaRPr lang="en-US" sz="4000" dirty="0">
              <a:solidFill>
                <a:schemeClr val="bg1"/>
              </a:solidFill>
            </a:endParaRPr>
          </a:p>
        </p:txBody>
      </p:sp>
    </p:spTree>
    <p:extLst>
      <p:ext uri="{BB962C8B-B14F-4D97-AF65-F5344CB8AC3E}">
        <p14:creationId xmlns:p14="http://schemas.microsoft.com/office/powerpoint/2010/main" val="4187229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707886"/>
          </a:xfrm>
          <a:prstGeom prst="rect">
            <a:avLst/>
          </a:prstGeom>
          <a:noFill/>
        </p:spPr>
        <p:txBody>
          <a:bodyPr wrap="square" rtlCol="0">
            <a:spAutoFit/>
          </a:bodyPr>
          <a:lstStyle/>
          <a:p>
            <a:r>
              <a:rPr lang="en-US" sz="4000" dirty="0">
                <a:solidFill>
                  <a:schemeClr val="bg1"/>
                </a:solidFill>
              </a:rPr>
              <a:t>1/ God </a:t>
            </a:r>
            <a:r>
              <a:rPr lang="en-US" sz="4000" i="1" dirty="0">
                <a:solidFill>
                  <a:schemeClr val="bg1"/>
                </a:solidFill>
              </a:rPr>
              <a:t>actively</a:t>
            </a:r>
            <a:r>
              <a:rPr lang="en-US" sz="4000" dirty="0">
                <a:solidFill>
                  <a:schemeClr val="bg1"/>
                </a:solidFill>
              </a:rPr>
              <a:t> SEEKS to </a:t>
            </a:r>
            <a:r>
              <a:rPr lang="en-US" sz="4000" u="sng" dirty="0">
                <a:solidFill>
                  <a:schemeClr val="bg1"/>
                </a:solidFill>
              </a:rPr>
              <a:t>bring</a:t>
            </a:r>
            <a:r>
              <a:rPr lang="en-US" sz="4000" dirty="0">
                <a:solidFill>
                  <a:schemeClr val="bg1"/>
                </a:solidFill>
              </a:rPr>
              <a:t> us home.</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God Wants Us Back Home:</a:t>
            </a:r>
            <a:endParaRPr lang="en-US" sz="4000" dirty="0">
              <a:solidFill>
                <a:schemeClr val="bg1"/>
              </a:solidFill>
            </a:endParaRPr>
          </a:p>
        </p:txBody>
      </p:sp>
    </p:spTree>
    <p:extLst>
      <p:ext uri="{BB962C8B-B14F-4D97-AF65-F5344CB8AC3E}">
        <p14:creationId xmlns:p14="http://schemas.microsoft.com/office/powerpoint/2010/main" val="439617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a:solidFill>
                  <a:schemeClr val="tx1">
                    <a:lumMod val="50000"/>
                    <a:lumOff val="50000"/>
                  </a:schemeClr>
                </a:solidFill>
              </a:rPr>
              <a:t>1/ God </a:t>
            </a:r>
            <a:r>
              <a:rPr lang="en-US" sz="4000" i="1" dirty="0">
                <a:solidFill>
                  <a:schemeClr val="tx1">
                    <a:lumMod val="50000"/>
                    <a:lumOff val="50000"/>
                  </a:schemeClr>
                </a:solidFill>
              </a:rPr>
              <a:t>actively</a:t>
            </a:r>
            <a:r>
              <a:rPr lang="en-US" sz="4000" dirty="0">
                <a:solidFill>
                  <a:schemeClr val="tx1">
                    <a:lumMod val="50000"/>
                    <a:lumOff val="50000"/>
                  </a:schemeClr>
                </a:solidFill>
              </a:rPr>
              <a:t> SEEKS to </a:t>
            </a:r>
            <a:r>
              <a:rPr lang="en-US" sz="4000" u="sng" dirty="0">
                <a:solidFill>
                  <a:schemeClr val="tx1">
                    <a:lumMod val="50000"/>
                    <a:lumOff val="50000"/>
                  </a:schemeClr>
                </a:solidFill>
              </a:rPr>
              <a:t>bring</a:t>
            </a:r>
            <a:r>
              <a:rPr lang="en-US" sz="4000" dirty="0">
                <a:solidFill>
                  <a:schemeClr val="tx1">
                    <a:lumMod val="50000"/>
                    <a:lumOff val="50000"/>
                  </a:schemeClr>
                </a:solidFill>
              </a:rPr>
              <a:t> us home.</a:t>
            </a:r>
          </a:p>
          <a:p>
            <a:r>
              <a:rPr lang="en-US" sz="4000" dirty="0">
                <a:solidFill>
                  <a:schemeClr val="bg1"/>
                </a:solidFill>
              </a:rPr>
              <a:t>2/ God </a:t>
            </a:r>
            <a:r>
              <a:rPr lang="en-US" sz="4000" i="1" dirty="0">
                <a:solidFill>
                  <a:schemeClr val="bg1"/>
                </a:solidFill>
              </a:rPr>
              <a:t>eagerly</a:t>
            </a:r>
            <a:r>
              <a:rPr lang="en-US" sz="4000" dirty="0">
                <a:solidFill>
                  <a:schemeClr val="bg1"/>
                </a:solidFill>
              </a:rPr>
              <a:t> WAITS for us to </a:t>
            </a:r>
            <a:r>
              <a:rPr lang="en-US" sz="4000" u="sng" dirty="0">
                <a:solidFill>
                  <a:schemeClr val="bg1"/>
                </a:solidFill>
              </a:rPr>
              <a:t>be on our way</a:t>
            </a:r>
            <a:r>
              <a:rPr lang="en-US" sz="4000" dirty="0">
                <a:solidFill>
                  <a:schemeClr val="bg1"/>
                </a:solidFill>
              </a:rPr>
              <a:t> home to </a:t>
            </a:r>
            <a:r>
              <a:rPr lang="en-US" sz="4000" u="sng" dirty="0">
                <a:solidFill>
                  <a:schemeClr val="bg1"/>
                </a:solidFill>
              </a:rPr>
              <a:t>usher us back</a:t>
            </a:r>
            <a:r>
              <a:rPr lang="en-US" sz="4000" dirty="0">
                <a:solidFill>
                  <a:schemeClr val="bg1"/>
                </a:solidFill>
              </a:rPr>
              <a:t> home.</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God Wants Us Back Home:</a:t>
            </a:r>
            <a:endParaRPr lang="en-US" sz="4000" dirty="0">
              <a:solidFill>
                <a:schemeClr val="bg1"/>
              </a:solidFill>
            </a:endParaRPr>
          </a:p>
        </p:txBody>
      </p:sp>
    </p:spTree>
    <p:extLst>
      <p:ext uri="{BB962C8B-B14F-4D97-AF65-F5344CB8AC3E}">
        <p14:creationId xmlns:p14="http://schemas.microsoft.com/office/powerpoint/2010/main" val="549930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1754326"/>
          </a:xfrm>
          <a:prstGeom prst="rect">
            <a:avLst/>
          </a:prstGeom>
          <a:noFill/>
        </p:spPr>
        <p:txBody>
          <a:bodyPr wrap="square" rtlCol="0">
            <a:spAutoFit/>
          </a:bodyPr>
          <a:lstStyle/>
          <a:p>
            <a:pPr lvl="0"/>
            <a:r>
              <a:rPr lang="en-US" sz="3600" dirty="0">
                <a:solidFill>
                  <a:prstClr val="white"/>
                </a:solidFill>
              </a:rPr>
              <a:t>He ran to his son, threw his arms around him and kissed him.</a:t>
            </a:r>
            <a:endParaRPr lang="zh-CN" altLang="en-US" sz="3600" dirty="0">
              <a:solidFill>
                <a:prstClr val="white"/>
              </a:solidFill>
            </a:endParaRPr>
          </a:p>
        </p:txBody>
      </p:sp>
      <p:sp>
        <p:nvSpPr>
          <p:cNvPr id="4" name="TextBox 3"/>
          <p:cNvSpPr txBox="1"/>
          <p:nvPr/>
        </p:nvSpPr>
        <p:spPr>
          <a:xfrm>
            <a:off x="4540469" y="609600"/>
            <a:ext cx="4603532" cy="1200329"/>
          </a:xfrm>
          <a:prstGeom prst="rect">
            <a:avLst/>
          </a:prstGeom>
          <a:noFill/>
        </p:spPr>
        <p:txBody>
          <a:bodyPr wrap="square" rtlCol="0">
            <a:spAutoFit/>
          </a:bodyPr>
          <a:lstStyle/>
          <a:p>
            <a:pPr lvl="0"/>
            <a:r>
              <a:rPr lang="zh-CN" altLang="en-US" sz="3600" dirty="0">
                <a:solidFill>
                  <a:prstClr val="white"/>
                </a:solidFill>
              </a:rPr>
              <a:t>跑 去 抱 著 他 的 頸 項 ， 連 連 與 他 親 嘴。</a:t>
            </a:r>
          </a:p>
        </p:txBody>
      </p:sp>
      <p:sp>
        <p:nvSpPr>
          <p:cNvPr id="5" name="TextBox 4"/>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dirty="0">
                <a:solidFill>
                  <a:prstClr val="white"/>
                </a:solidFill>
                <a:latin typeface="Calibri"/>
              </a:rPr>
              <a:t>Lk </a:t>
            </a:r>
            <a:r>
              <a:rPr lang="zh-CN" altLang="en-US" sz="2800" dirty="0">
                <a:solidFill>
                  <a:prstClr val="white"/>
                </a:solidFill>
                <a:latin typeface="Calibri"/>
              </a:rPr>
              <a:t>路</a:t>
            </a:r>
            <a:r>
              <a:rPr kumimoji="0" lang="en-US" sz="3200" b="0" i="0" u="none" strike="noStrike" kern="1200" cap="none" spc="0" normalizeH="0" baseline="0" noProof="0" dirty="0">
                <a:ln>
                  <a:noFill/>
                </a:ln>
                <a:solidFill>
                  <a:prstClr val="white"/>
                </a:solidFill>
                <a:effectLst/>
                <a:uLnTx/>
                <a:uFillTx/>
                <a:latin typeface="Calibri"/>
                <a:ea typeface="+mn-ea"/>
                <a:cs typeface="+mn-cs"/>
              </a:rPr>
              <a:t> 15:20</a:t>
            </a:r>
          </a:p>
        </p:txBody>
      </p:sp>
    </p:spTree>
    <p:extLst>
      <p:ext uri="{BB962C8B-B14F-4D97-AF65-F5344CB8AC3E}">
        <p14:creationId xmlns:p14="http://schemas.microsoft.com/office/powerpoint/2010/main" val="2958004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078313"/>
          </a:xfrm>
          <a:prstGeom prst="rect">
            <a:avLst/>
          </a:prstGeom>
          <a:noFill/>
        </p:spPr>
        <p:txBody>
          <a:bodyPr wrap="square" rtlCol="0">
            <a:spAutoFit/>
          </a:bodyPr>
          <a:lstStyle/>
          <a:p>
            <a:pPr lvl="0"/>
            <a:r>
              <a:rPr lang="en-US" sz="3600" dirty="0">
                <a:solidFill>
                  <a:prstClr val="white"/>
                </a:solidFill>
              </a:rPr>
              <a:t>22 But the father said to his servants, ‘Quick! Bring the best robe and put it on him. Put a ring on his finger and sandals on his feet. 23 Bring the fattened calf and kill it. Let’s have a feast and celebrate. </a:t>
            </a:r>
            <a:endParaRPr lang="zh-CN" altLang="en-US" sz="3600" dirty="0">
              <a:solidFill>
                <a:prstClr val="white"/>
              </a:solidFill>
            </a:endParaRPr>
          </a:p>
        </p:txBody>
      </p:sp>
      <p:sp>
        <p:nvSpPr>
          <p:cNvPr id="4" name="TextBox 3"/>
          <p:cNvSpPr txBox="1"/>
          <p:nvPr/>
        </p:nvSpPr>
        <p:spPr>
          <a:xfrm>
            <a:off x="4540469" y="609600"/>
            <a:ext cx="4603532" cy="4524315"/>
          </a:xfrm>
          <a:prstGeom prst="rect">
            <a:avLst/>
          </a:prstGeom>
          <a:noFill/>
        </p:spPr>
        <p:txBody>
          <a:bodyPr wrap="square" rtlCol="0">
            <a:spAutoFit/>
          </a:bodyPr>
          <a:lstStyle/>
          <a:p>
            <a:pPr lvl="0"/>
            <a:r>
              <a:rPr lang="en-US" sz="3600" dirty="0">
                <a:solidFill>
                  <a:prstClr val="white"/>
                </a:solidFill>
              </a:rPr>
              <a:t>22 </a:t>
            </a:r>
            <a:r>
              <a:rPr lang="zh-CN" altLang="en-US" sz="3600" dirty="0">
                <a:solidFill>
                  <a:prstClr val="white"/>
                </a:solidFill>
              </a:rPr>
              <a:t>父 親 卻 吩 咐 僕 人 說 ： 把 那 上 好 的 袍 子 快 拿 出 來 給 他 穿 ； 把 戒 指 戴 在 他 指 頭 上 ； 把 鞋 穿 在 他 腳 上 ；</a:t>
            </a:r>
            <a:r>
              <a:rPr lang="en-US" altLang="zh-CN" sz="3600" dirty="0">
                <a:solidFill>
                  <a:prstClr val="white"/>
                </a:solidFill>
              </a:rPr>
              <a:t>23 </a:t>
            </a:r>
            <a:r>
              <a:rPr lang="zh-CN" altLang="en-US" sz="3600" dirty="0">
                <a:solidFill>
                  <a:prstClr val="white"/>
                </a:solidFill>
              </a:rPr>
              <a:t>把 那 肥 牛 犢 牽 來 宰 了 ， 我 們 可 以 吃 喝 快 樂。</a:t>
            </a:r>
          </a:p>
        </p:txBody>
      </p:sp>
      <p:sp>
        <p:nvSpPr>
          <p:cNvPr id="5" name="TextBox 4"/>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dirty="0">
                <a:solidFill>
                  <a:prstClr val="white"/>
                </a:solidFill>
                <a:latin typeface="Calibri"/>
              </a:rPr>
              <a:t>Lk </a:t>
            </a:r>
            <a:r>
              <a:rPr lang="zh-CN" altLang="en-US" sz="2800" dirty="0">
                <a:solidFill>
                  <a:prstClr val="white"/>
                </a:solidFill>
                <a:latin typeface="Calibri"/>
              </a:rPr>
              <a:t>路</a:t>
            </a:r>
            <a:r>
              <a:rPr kumimoji="0" lang="en-US" sz="3200" b="0" i="0" u="none" strike="noStrike" kern="1200" cap="none" spc="0" normalizeH="0" baseline="0" noProof="0" dirty="0">
                <a:ln>
                  <a:noFill/>
                </a:ln>
                <a:solidFill>
                  <a:prstClr val="white"/>
                </a:solidFill>
                <a:effectLst/>
                <a:uLnTx/>
                <a:uFillTx/>
                <a:latin typeface="Calibri"/>
                <a:ea typeface="+mn-ea"/>
                <a:cs typeface="+mn-cs"/>
              </a:rPr>
              <a:t> 15:22-23</a:t>
            </a:r>
          </a:p>
        </p:txBody>
      </p:sp>
    </p:spTree>
    <p:extLst>
      <p:ext uri="{BB962C8B-B14F-4D97-AF65-F5344CB8AC3E}">
        <p14:creationId xmlns:p14="http://schemas.microsoft.com/office/powerpoint/2010/main" val="4142483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a:solidFill>
                  <a:schemeClr val="bg1"/>
                </a:solidFill>
              </a:rPr>
              <a:t>By all his gestures of acceptance, the father declares to the son:</a:t>
            </a:r>
          </a:p>
          <a:p>
            <a:r>
              <a:rPr lang="en-US" sz="4000" dirty="0">
                <a:solidFill>
                  <a:schemeClr val="bg1"/>
                </a:solidFill>
              </a:rPr>
              <a:t>“Son, I forgive you.</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God Wants Us Back Home:</a:t>
            </a:r>
            <a:endParaRPr lang="en-US" sz="4000" dirty="0">
              <a:solidFill>
                <a:schemeClr val="bg1"/>
              </a:solidFill>
            </a:endParaRPr>
          </a:p>
        </p:txBody>
      </p:sp>
    </p:spTree>
    <p:extLst>
      <p:ext uri="{BB962C8B-B14F-4D97-AF65-F5344CB8AC3E}">
        <p14:creationId xmlns:p14="http://schemas.microsoft.com/office/powerpoint/2010/main" val="171331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Lovesick, Homesick</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r>
              <a:rPr lang="en-US" sz="4000" dirty="0">
                <a:solidFill>
                  <a:schemeClr val="bg1"/>
                </a:solidFill>
              </a:rPr>
              <a:t>By all his gestures of acceptance, the father declares to the son:</a:t>
            </a:r>
          </a:p>
          <a:p>
            <a:r>
              <a:rPr lang="en-US" sz="4000" dirty="0">
                <a:solidFill>
                  <a:schemeClr val="bg1"/>
                </a:solidFill>
              </a:rPr>
              <a:t>“Son, I forgive you. You may think you are no longer worthy to be called my son, but my thoughts are not your thoughts, and my ways are not your ways.</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God Wants Us Back Home:</a:t>
            </a:r>
            <a:endParaRPr lang="en-US" sz="4000" dirty="0">
              <a:solidFill>
                <a:schemeClr val="bg1"/>
              </a:solidFill>
            </a:endParaRPr>
          </a:p>
        </p:txBody>
      </p:sp>
    </p:spTree>
    <p:extLst>
      <p:ext uri="{BB962C8B-B14F-4D97-AF65-F5344CB8AC3E}">
        <p14:creationId xmlns:p14="http://schemas.microsoft.com/office/powerpoint/2010/main" val="57642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r>
              <a:rPr lang="en-US" sz="4000" dirty="0">
                <a:solidFill>
                  <a:schemeClr val="bg1"/>
                </a:solidFill>
              </a:rPr>
              <a:t>By all his gestures of acceptance, the father declares to the son:</a:t>
            </a:r>
          </a:p>
          <a:p>
            <a:r>
              <a:rPr lang="en-US" sz="4000" dirty="0">
                <a:solidFill>
                  <a:schemeClr val="bg1"/>
                </a:solidFill>
              </a:rPr>
              <a:t>“Son, I forgive you. You may think you are no longer worthy to be called my son, but my thoughts are not your thoughts, and my ways are not your ways. Know well that you are still my son.</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God Wants Us Back Home:</a:t>
            </a:r>
            <a:endParaRPr lang="en-US" sz="4000" dirty="0">
              <a:solidFill>
                <a:schemeClr val="bg1"/>
              </a:solidFill>
            </a:endParaRPr>
          </a:p>
        </p:txBody>
      </p:sp>
    </p:spTree>
    <p:extLst>
      <p:ext uri="{BB962C8B-B14F-4D97-AF65-F5344CB8AC3E}">
        <p14:creationId xmlns:p14="http://schemas.microsoft.com/office/powerpoint/2010/main" val="9351112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dirty="0">
                <a:solidFill>
                  <a:schemeClr val="bg1"/>
                </a:solidFill>
              </a:rPr>
              <a:t>By all his gestures of acceptance, the father declares to the son:</a:t>
            </a:r>
          </a:p>
          <a:p>
            <a:r>
              <a:rPr lang="en-US" sz="4000" dirty="0">
                <a:solidFill>
                  <a:schemeClr val="bg1"/>
                </a:solidFill>
              </a:rPr>
              <a:t>“Son, I forgive you. You may think you are no longer worthy to be called my son, but my thoughts are not your thoughts, and my ways are not your ways. Know well that you are still my son. Welcome home, my child.”</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God Wants Us Back Home:</a:t>
            </a:r>
            <a:endParaRPr lang="en-US" sz="4000" dirty="0">
              <a:solidFill>
                <a:schemeClr val="bg1"/>
              </a:solidFill>
            </a:endParaRPr>
          </a:p>
        </p:txBody>
      </p:sp>
    </p:spTree>
    <p:extLst>
      <p:ext uri="{BB962C8B-B14F-4D97-AF65-F5344CB8AC3E}">
        <p14:creationId xmlns:p14="http://schemas.microsoft.com/office/powerpoint/2010/main" val="23854217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dirty="0">
                <a:solidFill>
                  <a:schemeClr val="bg1"/>
                </a:solidFill>
              </a:rPr>
              <a:t>The father eagerly goes to meet his wayward child at where he was</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God Wants Us Back Home:</a:t>
            </a:r>
            <a:endParaRPr lang="en-US" sz="4000" dirty="0">
              <a:solidFill>
                <a:schemeClr val="bg1"/>
              </a:solidFill>
            </a:endParaRPr>
          </a:p>
        </p:txBody>
      </p:sp>
    </p:spTree>
    <p:extLst>
      <p:ext uri="{BB962C8B-B14F-4D97-AF65-F5344CB8AC3E}">
        <p14:creationId xmlns:p14="http://schemas.microsoft.com/office/powerpoint/2010/main" val="16215303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dirty="0">
                <a:solidFill>
                  <a:schemeClr val="tx1">
                    <a:lumMod val="50000"/>
                    <a:lumOff val="50000"/>
                  </a:schemeClr>
                </a:solidFill>
              </a:rPr>
              <a:t>The father eagerly goes to meet his wayward child at where he was</a:t>
            </a:r>
          </a:p>
          <a:p>
            <a:r>
              <a:rPr lang="en-US" sz="4000" dirty="0">
                <a:solidFill>
                  <a:schemeClr val="bg1"/>
                </a:solidFill>
              </a:rPr>
              <a:t>BUT</a:t>
            </a:r>
          </a:p>
          <a:p>
            <a:r>
              <a:rPr lang="en-US" sz="4000" dirty="0">
                <a:solidFill>
                  <a:schemeClr val="bg1"/>
                </a:solidFill>
              </a:rPr>
              <a:t>the father will not leave him at where he was; he enthusiastically transforms the </a:t>
            </a:r>
            <a:r>
              <a:rPr lang="en-US" sz="4000" u="sng" dirty="0">
                <a:solidFill>
                  <a:schemeClr val="bg1"/>
                </a:solidFill>
              </a:rPr>
              <a:t>wayward child</a:t>
            </a:r>
            <a:r>
              <a:rPr lang="en-US" sz="4000" dirty="0">
                <a:solidFill>
                  <a:schemeClr val="bg1"/>
                </a:solidFill>
              </a:rPr>
              <a:t>—his child—into who he is always meant to be—the </a:t>
            </a:r>
            <a:r>
              <a:rPr lang="en-US" sz="4000" u="sng" dirty="0">
                <a:solidFill>
                  <a:schemeClr val="bg1"/>
                </a:solidFill>
              </a:rPr>
              <a:t>homeward bound young sir</a:t>
            </a:r>
            <a:r>
              <a:rPr lang="en-US" sz="4000" dirty="0">
                <a:solidFill>
                  <a:schemeClr val="bg1"/>
                </a:solidFill>
              </a:rPr>
              <a:t> of the family.</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God Wants Us Back Home:</a:t>
            </a:r>
            <a:endParaRPr lang="en-US" sz="4000" dirty="0">
              <a:solidFill>
                <a:schemeClr val="bg1"/>
              </a:solidFill>
            </a:endParaRPr>
          </a:p>
        </p:txBody>
      </p:sp>
    </p:spTree>
    <p:extLst>
      <p:ext uri="{BB962C8B-B14F-4D97-AF65-F5344CB8AC3E}">
        <p14:creationId xmlns:p14="http://schemas.microsoft.com/office/powerpoint/2010/main" val="4128278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i="1" dirty="0">
                <a:solidFill>
                  <a:prstClr val="white"/>
                </a:solidFill>
              </a:rPr>
              <a:t>Are We Home?</a:t>
            </a:r>
          </a:p>
        </p:txBody>
      </p:sp>
    </p:spTree>
    <p:extLst>
      <p:ext uri="{BB962C8B-B14F-4D97-AF65-F5344CB8AC3E}">
        <p14:creationId xmlns:p14="http://schemas.microsoft.com/office/powerpoint/2010/main" val="34253330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a:solidFill>
                  <a:schemeClr val="bg1"/>
                </a:solidFill>
              </a:rPr>
              <a:t>We are home when we desire to honor God with our lives; we want God to be praised.</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i="1" u="sng" dirty="0">
                <a:solidFill>
                  <a:schemeClr val="bg1"/>
                </a:solidFill>
              </a:rPr>
              <a:t>Are We Home?</a:t>
            </a:r>
            <a:r>
              <a:rPr lang="en-US" sz="4000" u="sng" dirty="0">
                <a:solidFill>
                  <a:schemeClr val="bg1"/>
                </a:solidFill>
              </a:rPr>
              <a:t>:</a:t>
            </a:r>
            <a:endParaRPr lang="en-US" sz="4000" dirty="0">
              <a:solidFill>
                <a:schemeClr val="bg1"/>
              </a:solidFill>
            </a:endParaRPr>
          </a:p>
        </p:txBody>
      </p:sp>
    </p:spTree>
    <p:extLst>
      <p:ext uri="{BB962C8B-B14F-4D97-AF65-F5344CB8AC3E}">
        <p14:creationId xmlns:p14="http://schemas.microsoft.com/office/powerpoint/2010/main" val="32724319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a:solidFill>
                  <a:schemeClr val="bg1"/>
                </a:solidFill>
              </a:rPr>
              <a:t>We are home when we want others to also be in His presence—to taste His goodness to them, to rejoice in His love for them.</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i="1" u="sng" dirty="0">
                <a:solidFill>
                  <a:schemeClr val="bg1"/>
                </a:solidFill>
              </a:rPr>
              <a:t>Are We Home?</a:t>
            </a:r>
            <a:r>
              <a:rPr lang="en-US" sz="4000" u="sng" dirty="0">
                <a:solidFill>
                  <a:schemeClr val="bg1"/>
                </a:solidFill>
              </a:rPr>
              <a:t>:</a:t>
            </a:r>
            <a:endParaRPr lang="en-US" sz="4000" dirty="0">
              <a:solidFill>
                <a:schemeClr val="bg1"/>
              </a:solidFill>
            </a:endParaRPr>
          </a:p>
        </p:txBody>
      </p:sp>
    </p:spTree>
    <p:extLst>
      <p:ext uri="{BB962C8B-B14F-4D97-AF65-F5344CB8AC3E}">
        <p14:creationId xmlns:p14="http://schemas.microsoft.com/office/powerpoint/2010/main" val="39611362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a:solidFill>
                  <a:schemeClr val="bg1"/>
                </a:solidFill>
              </a:rPr>
              <a:t>(Critically)</a:t>
            </a:r>
          </a:p>
          <a:p>
            <a:r>
              <a:rPr lang="en-US" sz="4000" dirty="0">
                <a:solidFill>
                  <a:schemeClr val="bg1"/>
                </a:solidFill>
              </a:rPr>
              <a:t>We are home when we are affectionate toward God who loves us.</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i="1" u="sng" dirty="0">
                <a:solidFill>
                  <a:schemeClr val="bg1"/>
                </a:solidFill>
              </a:rPr>
              <a:t>Are We Home?</a:t>
            </a:r>
            <a:r>
              <a:rPr lang="en-US" sz="4000" u="sng" dirty="0">
                <a:solidFill>
                  <a:schemeClr val="bg1"/>
                </a:solidFill>
              </a:rPr>
              <a:t>:</a:t>
            </a:r>
            <a:endParaRPr lang="en-US" sz="4000" dirty="0">
              <a:solidFill>
                <a:schemeClr val="bg1"/>
              </a:solidFill>
            </a:endParaRPr>
          </a:p>
        </p:txBody>
      </p:sp>
    </p:spTree>
    <p:extLst>
      <p:ext uri="{BB962C8B-B14F-4D97-AF65-F5344CB8AC3E}">
        <p14:creationId xmlns:p14="http://schemas.microsoft.com/office/powerpoint/2010/main" val="21454781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r>
              <a:rPr lang="en-US" sz="4000" dirty="0">
                <a:solidFill>
                  <a:schemeClr val="bg1"/>
                </a:solidFill>
              </a:rPr>
              <a:t>(Critically)</a:t>
            </a:r>
          </a:p>
          <a:p>
            <a:r>
              <a:rPr lang="en-US" sz="4000" dirty="0">
                <a:solidFill>
                  <a:schemeClr val="bg1"/>
                </a:solidFill>
              </a:rPr>
              <a:t>We are home when we are affectionate toward God who loves us.</a:t>
            </a:r>
          </a:p>
          <a:p>
            <a:endParaRPr lang="en-US" sz="4000" i="1" dirty="0">
              <a:solidFill>
                <a:schemeClr val="bg1"/>
              </a:solidFill>
            </a:endParaRPr>
          </a:p>
          <a:p>
            <a:r>
              <a:rPr lang="en-US" sz="4000" b="1" dirty="0">
                <a:solidFill>
                  <a:schemeClr val="bg1"/>
                </a:solidFill>
              </a:rPr>
              <a:t>The battle of our faith is the battle for our utmost, committed affection for God.</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i="1" u="sng" dirty="0">
                <a:solidFill>
                  <a:schemeClr val="bg1"/>
                </a:solidFill>
              </a:rPr>
              <a:t>Are We Home?</a:t>
            </a:r>
            <a:r>
              <a:rPr lang="en-US" sz="4000" u="sng" dirty="0">
                <a:solidFill>
                  <a:schemeClr val="bg1"/>
                </a:solidFill>
              </a:rPr>
              <a:t>:</a:t>
            </a:r>
            <a:endParaRPr lang="en-US" sz="4000" dirty="0">
              <a:solidFill>
                <a:schemeClr val="bg1"/>
              </a:solidFill>
            </a:endParaRPr>
          </a:p>
        </p:txBody>
      </p:sp>
    </p:spTree>
    <p:extLst>
      <p:ext uri="{BB962C8B-B14F-4D97-AF65-F5344CB8AC3E}">
        <p14:creationId xmlns:p14="http://schemas.microsoft.com/office/powerpoint/2010/main" val="2838240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b="1" dirty="0">
                <a:solidFill>
                  <a:schemeClr val="bg1"/>
                </a:solidFill>
              </a:rPr>
              <a:t>Only the loved one we are lovesick for and the home we are homesick for will bring total satisfaction and total joy.</a:t>
            </a:r>
            <a:endParaRPr lang="en-US" sz="4000" b="1"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Lovesick, Homesick:</a:t>
            </a:r>
            <a:endParaRPr lang="en-US" sz="4000" dirty="0">
              <a:solidFill>
                <a:schemeClr val="bg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6186309"/>
          </a:xfrm>
          <a:prstGeom prst="rect">
            <a:avLst/>
          </a:prstGeom>
          <a:noFill/>
        </p:spPr>
        <p:txBody>
          <a:bodyPr wrap="square" rtlCol="0">
            <a:spAutoFit/>
          </a:bodyPr>
          <a:lstStyle/>
          <a:p>
            <a:pPr lvl="0"/>
            <a:r>
              <a:rPr lang="en-US" sz="3600" dirty="0">
                <a:solidFill>
                  <a:prstClr val="white"/>
                </a:solidFill>
              </a:rPr>
              <a:t>31 What, then, shall we say in response to these things? If God is for us, who can be against us? 32 He who did not spare his own Son, but gave him up for us all—how will he not also, along with him, graciously give us all things? </a:t>
            </a:r>
            <a:endParaRPr lang="zh-CN" altLang="en-US" sz="3600" dirty="0">
              <a:solidFill>
                <a:prstClr val="white"/>
              </a:solidFill>
            </a:endParaRPr>
          </a:p>
        </p:txBody>
      </p:sp>
      <p:sp>
        <p:nvSpPr>
          <p:cNvPr id="4" name="TextBox 3"/>
          <p:cNvSpPr txBox="1"/>
          <p:nvPr/>
        </p:nvSpPr>
        <p:spPr>
          <a:xfrm>
            <a:off x="4540469" y="609600"/>
            <a:ext cx="4603532" cy="5078313"/>
          </a:xfrm>
          <a:prstGeom prst="rect">
            <a:avLst/>
          </a:prstGeom>
          <a:noFill/>
        </p:spPr>
        <p:txBody>
          <a:bodyPr wrap="square" rtlCol="0">
            <a:spAutoFit/>
          </a:bodyPr>
          <a:lstStyle/>
          <a:p>
            <a:pPr lvl="0"/>
            <a:r>
              <a:rPr lang="en-US" sz="3600" dirty="0">
                <a:solidFill>
                  <a:prstClr val="white"/>
                </a:solidFill>
              </a:rPr>
              <a:t>31 </a:t>
            </a:r>
            <a:r>
              <a:rPr lang="zh-CN" altLang="en-US" sz="3600" dirty="0">
                <a:solidFill>
                  <a:prstClr val="white"/>
                </a:solidFill>
              </a:rPr>
              <a:t>既 是 這 樣 ， 還 有 甚 麼 說 的 呢 ？ 神 若 幫 助 我 們 ， 誰 能 敵 擋 我 們 呢 ？</a:t>
            </a:r>
            <a:r>
              <a:rPr lang="en-US" altLang="zh-CN" sz="3600" dirty="0">
                <a:solidFill>
                  <a:prstClr val="white"/>
                </a:solidFill>
              </a:rPr>
              <a:t>32 </a:t>
            </a:r>
            <a:r>
              <a:rPr lang="zh-CN" altLang="en-US" sz="3600" dirty="0">
                <a:solidFill>
                  <a:prstClr val="white"/>
                </a:solidFill>
              </a:rPr>
              <a:t>神 既 不 愛 惜 自 己 的 兒 子 ， 為 我 們 眾 人 捨 了 ， 豈 不 也 把 萬 物 和 他 一 同 白 白 的 賜 給 我 們 麼 ？</a:t>
            </a:r>
          </a:p>
        </p:txBody>
      </p:sp>
      <p:sp>
        <p:nvSpPr>
          <p:cNvPr id="5" name="TextBox 4"/>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dirty="0">
                <a:solidFill>
                  <a:prstClr val="white"/>
                </a:solidFill>
                <a:latin typeface="Calibri"/>
              </a:rPr>
              <a:t>Rom </a:t>
            </a:r>
            <a:r>
              <a:rPr lang="zh-CN" altLang="en-US" sz="2800" dirty="0">
                <a:solidFill>
                  <a:prstClr val="white"/>
                </a:solidFill>
                <a:latin typeface="Calibri"/>
              </a:rPr>
              <a:t>羅</a:t>
            </a:r>
            <a:r>
              <a:rPr kumimoji="0" lang="en-US" sz="3200" b="0" i="0" u="none" strike="noStrike" kern="1200" cap="none" spc="0" normalizeH="0" baseline="0" noProof="0" dirty="0">
                <a:ln>
                  <a:noFill/>
                </a:ln>
                <a:solidFill>
                  <a:prstClr val="white"/>
                </a:solidFill>
                <a:effectLst/>
                <a:uLnTx/>
                <a:uFillTx/>
                <a:latin typeface="Calibri"/>
                <a:ea typeface="+mn-ea"/>
                <a:cs typeface="+mn-cs"/>
              </a:rPr>
              <a:t> 8:31-32</a:t>
            </a:r>
          </a:p>
        </p:txBody>
      </p:sp>
    </p:spTree>
    <p:extLst>
      <p:ext uri="{BB962C8B-B14F-4D97-AF65-F5344CB8AC3E}">
        <p14:creationId xmlns:p14="http://schemas.microsoft.com/office/powerpoint/2010/main" val="30472365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dirty="0">
                <a:solidFill>
                  <a:schemeClr val="bg1"/>
                </a:solidFill>
              </a:rPr>
              <a:t>Stay home, and affectionately so toward God, if we already trust in Jesus.</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i="1" u="sng" dirty="0">
                <a:solidFill>
                  <a:schemeClr val="bg1"/>
                </a:solidFill>
              </a:rPr>
              <a:t>Are We Home?</a:t>
            </a:r>
            <a:r>
              <a:rPr lang="en-US" sz="4000" u="sng" dirty="0">
                <a:solidFill>
                  <a:schemeClr val="bg1"/>
                </a:solidFill>
              </a:rPr>
              <a:t>:</a:t>
            </a:r>
            <a:endParaRPr lang="en-US" sz="4000" dirty="0">
              <a:solidFill>
                <a:schemeClr val="bg1"/>
              </a:solidFill>
            </a:endParaRPr>
          </a:p>
        </p:txBody>
      </p:sp>
    </p:spTree>
    <p:extLst>
      <p:ext uri="{BB962C8B-B14F-4D97-AF65-F5344CB8AC3E}">
        <p14:creationId xmlns:p14="http://schemas.microsoft.com/office/powerpoint/2010/main" val="38332237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dirty="0">
                <a:solidFill>
                  <a:schemeClr val="bg1"/>
                </a:solidFill>
              </a:rPr>
              <a:t>Stay home, and affectionately so toward God, if we already trust in Jesus.</a:t>
            </a:r>
          </a:p>
          <a:p>
            <a:endParaRPr lang="en-US" sz="4000" dirty="0">
              <a:solidFill>
                <a:schemeClr val="bg1"/>
              </a:solidFill>
            </a:endParaRPr>
          </a:p>
          <a:p>
            <a:r>
              <a:rPr lang="en-US" sz="4000" dirty="0">
                <a:solidFill>
                  <a:schemeClr val="bg1"/>
                </a:solidFill>
              </a:rPr>
              <a:t>Come home, if you are living in the distant country.</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i="1" u="sng" dirty="0">
                <a:solidFill>
                  <a:schemeClr val="bg1"/>
                </a:solidFill>
              </a:rPr>
              <a:t>Are We Home?</a:t>
            </a:r>
            <a:r>
              <a:rPr lang="en-US" sz="4000" u="sng" dirty="0">
                <a:solidFill>
                  <a:schemeClr val="bg1"/>
                </a:solidFill>
              </a:rPr>
              <a:t>:</a:t>
            </a:r>
            <a:endParaRPr lang="en-US" sz="4000" dirty="0">
              <a:solidFill>
                <a:schemeClr val="bg1"/>
              </a:solidFill>
            </a:endParaRPr>
          </a:p>
        </p:txBody>
      </p:sp>
    </p:spTree>
    <p:extLst>
      <p:ext uri="{BB962C8B-B14F-4D97-AF65-F5344CB8AC3E}">
        <p14:creationId xmlns:p14="http://schemas.microsoft.com/office/powerpoint/2010/main" val="18115010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609600"/>
            <a:ext cx="9144000" cy="1323439"/>
          </a:xfrm>
          <a:prstGeom prst="rect">
            <a:avLst/>
          </a:prstGeom>
          <a:noFill/>
        </p:spPr>
        <p:txBody>
          <a:bodyPr wrap="square" rtlCol="0">
            <a:spAutoFit/>
          </a:bodyPr>
          <a:lstStyle/>
          <a:p>
            <a:pPr lvl="0"/>
            <a:r>
              <a:rPr lang="en-US" sz="4000" i="1" dirty="0">
                <a:solidFill>
                  <a:prstClr val="white"/>
                </a:solidFill>
              </a:rPr>
              <a:t>You have made us for Yourself, O Lord, and our heart is restless until it rests in You.</a:t>
            </a:r>
            <a:endParaRPr kumimoji="0" lang="en-US" sz="4000" b="0" i="1" u="none" strike="noStrike" kern="1200" cap="none" spc="0" normalizeH="0" baseline="0" noProof="0" dirty="0">
              <a:ln>
                <a:noFill/>
              </a:ln>
              <a:solidFill>
                <a:prstClr val="white"/>
              </a:solidFill>
              <a:effectLst/>
              <a:uLnTx/>
              <a:uFillTx/>
              <a:latin typeface="Calibri"/>
              <a:ea typeface="+mn-ea"/>
              <a:cs typeface="+mn-cs"/>
            </a:endParaRPr>
          </a:p>
        </p:txBody>
      </p:sp>
      <p:sp>
        <p:nvSpPr>
          <p:cNvPr id="7" name="TextBox 6"/>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 St. Augustine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b="1" dirty="0">
                <a:solidFill>
                  <a:prstClr val="white"/>
                </a:solidFill>
              </a:rPr>
              <a:t>We rejoice when we and others are at home with God, and affectionately so.</a:t>
            </a:r>
          </a:p>
          <a:p>
            <a:r>
              <a:rPr lang="zh-CN" altLang="en-US" sz="4000" b="1" dirty="0">
                <a:solidFill>
                  <a:prstClr val="white"/>
                </a:solidFill>
              </a:rPr>
              <a:t>當我們和他人帶著熱情同在神的家中時，我們必然歡慶。</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The God-centering message of Lk 15:</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4401205"/>
          </a:xfrm>
          <a:prstGeom prst="rect">
            <a:avLst/>
          </a:prstGeom>
          <a:noFill/>
        </p:spPr>
        <p:txBody>
          <a:bodyPr wrap="square" rtlCol="0">
            <a:spAutoFit/>
          </a:bodyPr>
          <a:lstStyle/>
          <a:p>
            <a:r>
              <a:rPr lang="en-US" sz="4000" dirty="0">
                <a:solidFill>
                  <a:schemeClr val="bg1"/>
                </a:solidFill>
              </a:rPr>
              <a:t>___</a:t>
            </a:r>
            <a:r>
              <a:rPr lang="en-US" sz="4000" i="1" dirty="0">
                <a:solidFill>
                  <a:schemeClr val="bg1"/>
                </a:solidFill>
              </a:rPr>
              <a:t>Are you home begrudgingly or affectionately?</a:t>
            </a:r>
          </a:p>
          <a:p>
            <a:r>
              <a:rPr lang="en-US" sz="4000" dirty="0">
                <a:solidFill>
                  <a:schemeClr val="bg1"/>
                </a:solidFill>
              </a:rPr>
              <a:t>___Ask for wisdom to see through the lie of the distant country (drain, enslavement) and to see in full the abundance of God’s home (provision, welcome); ask for the courage to do what honors God.</a:t>
            </a:r>
          </a:p>
        </p:txBody>
      </p:sp>
      <p:sp>
        <p:nvSpPr>
          <p:cNvPr id="4" name="TextBox 3"/>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Selah (Holy Communion):</a:t>
            </a:r>
            <a:endParaRPr lang="en-US" sz="40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1754326"/>
          </a:xfrm>
          <a:prstGeom prst="rect">
            <a:avLst/>
          </a:prstGeom>
          <a:noFill/>
        </p:spPr>
        <p:txBody>
          <a:bodyPr wrap="square" rtlCol="0">
            <a:spAutoFit/>
          </a:bodyPr>
          <a:lstStyle/>
          <a:p>
            <a:pPr lvl="0"/>
            <a:r>
              <a:rPr lang="en-US" sz="3600" dirty="0">
                <a:solidFill>
                  <a:prstClr val="white"/>
                </a:solidFill>
              </a:rPr>
              <a:t>God saw all that he had made, and it was very good. </a:t>
            </a:r>
            <a:endParaRPr lang="zh-CN" altLang="en-US" sz="3600" dirty="0">
              <a:solidFill>
                <a:prstClr val="white"/>
              </a:solidFill>
            </a:endParaRPr>
          </a:p>
        </p:txBody>
      </p:sp>
      <p:sp>
        <p:nvSpPr>
          <p:cNvPr id="4" name="TextBox 3"/>
          <p:cNvSpPr txBox="1"/>
          <p:nvPr/>
        </p:nvSpPr>
        <p:spPr>
          <a:xfrm>
            <a:off x="4540469" y="609600"/>
            <a:ext cx="4603532" cy="1200329"/>
          </a:xfrm>
          <a:prstGeom prst="rect">
            <a:avLst/>
          </a:prstGeom>
          <a:noFill/>
        </p:spPr>
        <p:txBody>
          <a:bodyPr wrap="square" rtlCol="0">
            <a:spAutoFit/>
          </a:bodyPr>
          <a:lstStyle/>
          <a:p>
            <a:pPr lvl="0"/>
            <a:r>
              <a:rPr lang="zh-CN" altLang="en-US" sz="3600" dirty="0">
                <a:solidFill>
                  <a:prstClr val="white"/>
                </a:solidFill>
              </a:rPr>
              <a:t>神 看 著 一 切 所 造 的 都 甚 好 。</a:t>
            </a:r>
          </a:p>
        </p:txBody>
      </p:sp>
      <p:sp>
        <p:nvSpPr>
          <p:cNvPr id="5" name="TextBox 4"/>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dirty="0">
                <a:solidFill>
                  <a:prstClr val="white"/>
                </a:solidFill>
                <a:latin typeface="Calibri"/>
              </a:rPr>
              <a:t>Gen </a:t>
            </a:r>
            <a:r>
              <a:rPr lang="zh-CN" altLang="en-US" sz="2800" dirty="0">
                <a:solidFill>
                  <a:prstClr val="white"/>
                </a:solidFill>
                <a:latin typeface="Calibri"/>
              </a:rPr>
              <a:t>創</a:t>
            </a:r>
            <a:r>
              <a:rPr kumimoji="0" lang="en-US" sz="3200" b="0" i="0" u="none" strike="noStrike" kern="1200" cap="none" spc="0" normalizeH="0" baseline="0" noProof="0" dirty="0">
                <a:ln>
                  <a:noFill/>
                </a:ln>
                <a:solidFill>
                  <a:prstClr val="white"/>
                </a:solidFill>
                <a:effectLst/>
                <a:uLnTx/>
                <a:uFillTx/>
                <a:latin typeface="Calibri"/>
                <a:ea typeface="+mn-ea"/>
                <a:cs typeface="+mn-cs"/>
              </a:rPr>
              <a:t> 1:31a</a:t>
            </a:r>
          </a:p>
        </p:txBody>
      </p:sp>
    </p:spTree>
    <p:extLst>
      <p:ext uri="{BB962C8B-B14F-4D97-AF65-F5344CB8AC3E}">
        <p14:creationId xmlns:p14="http://schemas.microsoft.com/office/powerpoint/2010/main" val="1427263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6186309"/>
          </a:xfrm>
          <a:prstGeom prst="rect">
            <a:avLst/>
          </a:prstGeom>
          <a:noFill/>
        </p:spPr>
        <p:txBody>
          <a:bodyPr wrap="square" rtlCol="0">
            <a:spAutoFit/>
          </a:bodyPr>
          <a:lstStyle/>
          <a:p>
            <a:pPr lvl="0"/>
            <a:r>
              <a:rPr lang="en-US" sz="3600" dirty="0">
                <a:solidFill>
                  <a:prstClr val="white"/>
                </a:solidFill>
              </a:rPr>
              <a:t>When the woman saw that the fruit of the tree was good for food and pleasing to the eye, and also </a:t>
            </a:r>
            <a:r>
              <a:rPr lang="en-US" sz="3600" b="1" dirty="0">
                <a:solidFill>
                  <a:prstClr val="white"/>
                </a:solidFill>
              </a:rPr>
              <a:t>desirable for gaining wisdom</a:t>
            </a:r>
            <a:r>
              <a:rPr lang="en-US" sz="3600" dirty="0">
                <a:solidFill>
                  <a:prstClr val="white"/>
                </a:solidFill>
              </a:rPr>
              <a:t>, she took some and ate it. She also gave some to her husband, who was with her, and he ate it. </a:t>
            </a:r>
            <a:endParaRPr lang="zh-CN" altLang="en-US" sz="3600" dirty="0">
              <a:solidFill>
                <a:prstClr val="white"/>
              </a:solidFill>
            </a:endParaRPr>
          </a:p>
        </p:txBody>
      </p:sp>
      <p:sp>
        <p:nvSpPr>
          <p:cNvPr id="4" name="TextBox 3"/>
          <p:cNvSpPr txBox="1"/>
          <p:nvPr/>
        </p:nvSpPr>
        <p:spPr>
          <a:xfrm>
            <a:off x="4540469" y="609600"/>
            <a:ext cx="4603532" cy="4524315"/>
          </a:xfrm>
          <a:prstGeom prst="rect">
            <a:avLst/>
          </a:prstGeom>
          <a:noFill/>
        </p:spPr>
        <p:txBody>
          <a:bodyPr wrap="square" rtlCol="0">
            <a:spAutoFit/>
          </a:bodyPr>
          <a:lstStyle/>
          <a:p>
            <a:pPr lvl="0"/>
            <a:r>
              <a:rPr lang="zh-CN" altLang="en-US" sz="3600" dirty="0">
                <a:solidFill>
                  <a:prstClr val="white"/>
                </a:solidFill>
              </a:rPr>
              <a:t>於 是 女 人 見 那 棵 樹 的 果 子 好 作 食 物 ， 也 悅 人 的 眼 目 ， 且 是 可 喜 愛 的 ， </a:t>
            </a:r>
            <a:r>
              <a:rPr lang="zh-CN" altLang="en-US" sz="3600" b="1" dirty="0">
                <a:solidFill>
                  <a:prstClr val="white"/>
                </a:solidFill>
              </a:rPr>
              <a:t>能 使 人 有 智 慧</a:t>
            </a:r>
            <a:r>
              <a:rPr lang="zh-CN" altLang="en-US" sz="3600" dirty="0">
                <a:solidFill>
                  <a:prstClr val="white"/>
                </a:solidFill>
              </a:rPr>
              <a:t> ， 就 摘 下 果 子 來 吃 了 ， 又 給 他 丈 夫 ， 他 丈 夫 也 吃 了 。</a:t>
            </a:r>
          </a:p>
        </p:txBody>
      </p:sp>
      <p:sp>
        <p:nvSpPr>
          <p:cNvPr id="6" name="TextBox 5">
            <a:extLst>
              <a:ext uri="{FF2B5EF4-FFF2-40B4-BE49-F238E27FC236}">
                <a16:creationId xmlns:a16="http://schemas.microsoft.com/office/drawing/2014/main" id="{8D553469-7180-428B-B4D3-3F73CDF8922B}"/>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dirty="0">
                <a:solidFill>
                  <a:prstClr val="white"/>
                </a:solidFill>
                <a:latin typeface="Calibri"/>
              </a:rPr>
              <a:t>Gen </a:t>
            </a:r>
            <a:r>
              <a:rPr lang="zh-CN" altLang="en-US" sz="2800" dirty="0">
                <a:solidFill>
                  <a:prstClr val="white"/>
                </a:solidFill>
                <a:latin typeface="Calibri"/>
              </a:rPr>
              <a:t>創</a:t>
            </a:r>
            <a:r>
              <a:rPr kumimoji="0" lang="en-US" sz="3200" b="0" i="0" u="none" strike="noStrike" kern="1200" cap="none" spc="0" normalizeH="0" baseline="0" noProof="0" dirty="0">
                <a:ln>
                  <a:noFill/>
                </a:ln>
                <a:solidFill>
                  <a:prstClr val="white"/>
                </a:solidFill>
                <a:effectLst/>
                <a:uLnTx/>
                <a:uFillTx/>
                <a:latin typeface="Calibri"/>
                <a:ea typeface="+mn-ea"/>
                <a:cs typeface="+mn-cs"/>
              </a:rPr>
              <a:t> 3:6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a:solidFill>
                  <a:schemeClr val="bg1"/>
                </a:solidFill>
              </a:rPr>
              <a:t>Jesus tells us the good news:</a:t>
            </a:r>
          </a:p>
          <a:p>
            <a:r>
              <a:rPr lang="en-US" sz="4000" b="1" dirty="0">
                <a:solidFill>
                  <a:schemeClr val="bg1"/>
                </a:solidFill>
              </a:rPr>
              <a:t>We need not be lovesick and homesick forever.</a:t>
            </a:r>
          </a:p>
          <a:p>
            <a:r>
              <a:rPr lang="en-US" sz="4000" b="1" dirty="0">
                <a:solidFill>
                  <a:schemeClr val="bg1"/>
                </a:solidFill>
              </a:rPr>
              <a:t>God wants us back home.</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Lovesick, Homesick:</a:t>
            </a:r>
            <a:endParaRPr lang="en-US" sz="4000" dirty="0">
              <a:solidFill>
                <a:schemeClr val="bg1"/>
              </a:solidFill>
            </a:endParaRPr>
          </a:p>
        </p:txBody>
      </p:sp>
    </p:spTree>
    <p:extLst>
      <p:ext uri="{BB962C8B-B14F-4D97-AF65-F5344CB8AC3E}">
        <p14:creationId xmlns:p14="http://schemas.microsoft.com/office/powerpoint/2010/main" val="3617274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246769"/>
          </a:xfrm>
          <a:prstGeom prst="rect">
            <a:avLst/>
          </a:prstGeom>
          <a:noFill/>
        </p:spPr>
        <p:txBody>
          <a:bodyPr wrap="square" rtlCol="0">
            <a:spAutoFit/>
          </a:bodyPr>
          <a:lstStyle/>
          <a:p>
            <a:pPr algn="ctr"/>
            <a:r>
              <a:rPr lang="en-US" altLang="zh-CN" sz="7000" b="1" dirty="0">
                <a:solidFill>
                  <a:prstClr val="white"/>
                </a:solidFill>
              </a:rPr>
              <a:t>God Wants Us Back</a:t>
            </a:r>
          </a:p>
          <a:p>
            <a:pPr algn="ctr"/>
            <a:r>
              <a:rPr lang="en-US" altLang="zh-CN" sz="7000" b="1" dirty="0">
                <a:solidFill>
                  <a:prstClr val="white"/>
                </a:solidFill>
              </a:rPr>
              <a:t>Home</a:t>
            </a:r>
          </a:p>
        </p:txBody>
      </p:sp>
    </p:spTree>
    <p:extLst>
      <p:ext uri="{BB962C8B-B14F-4D97-AF65-F5344CB8AC3E}">
        <p14:creationId xmlns:p14="http://schemas.microsoft.com/office/powerpoint/2010/main" val="1273517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r>
              <a:rPr lang="en-US" sz="4000" dirty="0">
                <a:solidFill>
                  <a:schemeClr val="bg1"/>
                </a:solidFill>
              </a:rPr>
              <a:t>Yes, we who wrecked the beauty of creation by our rebellion,</a:t>
            </a:r>
          </a:p>
          <a:p>
            <a:r>
              <a:rPr lang="en-US" sz="4000" dirty="0">
                <a:solidFill>
                  <a:schemeClr val="bg1"/>
                </a:solidFill>
              </a:rPr>
              <a:t>Yes, we who broke the bond of love with God by our pride,</a:t>
            </a:r>
          </a:p>
          <a:p>
            <a:r>
              <a:rPr lang="en-US" sz="4000" dirty="0">
                <a:solidFill>
                  <a:schemeClr val="bg1"/>
                </a:solidFill>
              </a:rPr>
              <a:t>God says to us, “Let Me bring you back. Come back. Here with me is where you really belong.”</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God Wants Us Back Home:</a:t>
            </a:r>
            <a:endParaRPr lang="en-US" sz="4000" dirty="0">
              <a:solidFill>
                <a:schemeClr val="bg1"/>
              </a:solidFill>
            </a:endParaRPr>
          </a:p>
        </p:txBody>
      </p:sp>
    </p:spTree>
    <p:extLst>
      <p:ext uri="{BB962C8B-B14F-4D97-AF65-F5344CB8AC3E}">
        <p14:creationId xmlns:p14="http://schemas.microsoft.com/office/powerpoint/2010/main" val="1839321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Lk </a:t>
            </a:r>
            <a:r>
              <a:rPr lang="zh-CN" altLang="en-US" sz="6000" b="1" dirty="0">
                <a:solidFill>
                  <a:prstClr val="white"/>
                </a:solidFill>
              </a:rPr>
              <a:t>路</a:t>
            </a:r>
            <a:r>
              <a:rPr lang="en-US" altLang="zh-CN" sz="7000" b="1" dirty="0">
                <a:solidFill>
                  <a:prstClr val="white"/>
                </a:solidFill>
              </a:rPr>
              <a:t> 15</a:t>
            </a:r>
            <a:endParaRPr lang="en-US" sz="4000" dirty="0">
              <a:solidFill>
                <a:prstClr val="white"/>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2731</TotalTime>
  <Words>1574</Words>
  <Application>Microsoft Office PowerPoint</Application>
  <PresentationFormat>On-screen Show (4:3)</PresentationFormat>
  <Paragraphs>101</Paragraphs>
  <Slides>35</Slides>
  <Notes>1</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35</vt:i4>
      </vt:variant>
    </vt:vector>
  </HeadingPairs>
  <TitlesOfParts>
    <vt:vector size="42" baseType="lpstr">
      <vt:lpstr>宋体</vt:lpstr>
      <vt:lpstr>Arial</vt:lpstr>
      <vt:lpstr>Calibri</vt:lpstr>
      <vt:lpstr>Office Theme</vt:lpstr>
      <vt:lpstr>2_Office Theme</vt:lpstr>
      <vt:lpstr>3_Office Theme</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sAMo.O</dc:creator>
  <cp:lastModifiedBy>Oo, Samuel</cp:lastModifiedBy>
  <cp:revision>727</cp:revision>
  <dcterms:created xsi:type="dcterms:W3CDTF">2015-05-17T06:09:38Z</dcterms:created>
  <dcterms:modified xsi:type="dcterms:W3CDTF">2019-06-02T04:37:42Z</dcterms:modified>
</cp:coreProperties>
</file>