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4" r:id="rId3"/>
    <p:sldMasterId id="2147483696" r:id="rId4"/>
  </p:sldMasterIdLst>
  <p:notesMasterIdLst>
    <p:notesMasterId r:id="rId38"/>
  </p:notesMasterIdLst>
  <p:sldIdLst>
    <p:sldId id="893" r:id="rId5"/>
    <p:sldId id="841" r:id="rId6"/>
    <p:sldId id="1020" r:id="rId7"/>
    <p:sldId id="1107" r:id="rId8"/>
    <p:sldId id="1054" r:id="rId9"/>
    <p:sldId id="844" r:id="rId10"/>
    <p:sldId id="1108" r:id="rId11"/>
    <p:sldId id="978" r:id="rId12"/>
    <p:sldId id="1109" r:id="rId13"/>
    <p:sldId id="1110" r:id="rId14"/>
    <p:sldId id="1111" r:id="rId15"/>
    <p:sldId id="1101" r:id="rId16"/>
    <p:sldId id="1112" r:id="rId17"/>
    <p:sldId id="1102" r:id="rId18"/>
    <p:sldId id="1113" r:id="rId19"/>
    <p:sldId id="1114" r:id="rId20"/>
    <p:sldId id="1115" r:id="rId21"/>
    <p:sldId id="1116" r:id="rId22"/>
    <p:sldId id="1117" r:id="rId23"/>
    <p:sldId id="1118" r:id="rId24"/>
    <p:sldId id="1119" r:id="rId25"/>
    <p:sldId id="1103" r:id="rId26"/>
    <p:sldId id="1104" r:id="rId27"/>
    <p:sldId id="1120" r:id="rId28"/>
    <p:sldId id="1105" r:id="rId29"/>
    <p:sldId id="1106" r:id="rId30"/>
    <p:sldId id="1121" r:id="rId31"/>
    <p:sldId id="1122" r:id="rId32"/>
    <p:sldId id="1123" r:id="rId33"/>
    <p:sldId id="1124" r:id="rId34"/>
    <p:sldId id="1125" r:id="rId35"/>
    <p:sldId id="1126" r:id="rId36"/>
    <p:sldId id="8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9" d="100"/>
          <a:sy n="109" d="100"/>
        </p:scale>
        <p:origin x="167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592960-1CE5-46DF-AA74-40A0F75845CC}" type="datetimeFigureOut">
              <a:rPr lang="en-US" smtClean="0"/>
              <a:pPr/>
              <a:t>5/4/2019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26B3E5-248B-4B21-9696-877E8917F91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26B3E5-248B-4B21-9696-877E8917F91A}" type="slidenum">
              <a:rPr lang="en-US" smtClean="0"/>
              <a:pPr/>
              <a:t>33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pPr/>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pPr/>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pPr/>
              <a:t>5/4/2019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pPr/>
              <a:t>5/4/2019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pPr/>
              <a:t>5/4/2019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pPr/>
              <a:t>5/4/2019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pPr/>
              <a:t>5/4/2019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pPr/>
              <a:t>5/4/2019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pPr/>
              <a:t>5/4/2019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5/4/2019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905000"/>
            <a:ext cx="9144000" cy="332398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en-US" sz="7000" b="1" i="1" u="none" strike="noStrike" kern="1200" cap="none" spc="0" normalizeH="0" baseline="0" noProof="0" dirty="0">
                <a:ln>
                  <a:noFill/>
                </a:ln>
                <a:solidFill>
                  <a:prstClr val="black"/>
                </a:solidFill>
                <a:effectLst/>
                <a:uLnTx/>
                <a:uFillTx/>
                <a:latin typeface="Calibri"/>
                <a:ea typeface="+mn-ea"/>
                <a:cs typeface="+mn-cs"/>
              </a:rPr>
              <a:t>Which Side</a:t>
            </a:r>
            <a:r>
              <a:rPr kumimoji="0" lang="en-US" sz="7000" b="0" i="1" u="none" strike="noStrike" kern="1200" cap="none" spc="0" normalizeH="0" baseline="0" noProof="0" dirty="0">
                <a:ln>
                  <a:noFill/>
                </a:ln>
                <a:solidFill>
                  <a:prstClr val="black"/>
                </a:solidFill>
                <a:effectLst/>
                <a:uLnTx/>
                <a:uFillTx/>
                <a:latin typeface="Calibri"/>
                <a:ea typeface="+mn-ea"/>
                <a:cs typeface="+mn-cs"/>
              </a:rPr>
              <a:t> of the Narrow Door?</a:t>
            </a:r>
          </a:p>
          <a:p>
            <a:pPr marL="0" marR="0" lvl="0" indent="0" algn="dist" defTabSz="914400" rtl="0" eaLnBrk="1" fontAlgn="auto" latinLnBrk="0" hangingPunct="1">
              <a:lnSpc>
                <a:spcPct val="100000"/>
              </a:lnSpc>
              <a:spcBef>
                <a:spcPts val="0"/>
              </a:spcBef>
              <a:spcAft>
                <a:spcPts val="0"/>
              </a:spcAft>
              <a:buClrTx/>
              <a:buSzTx/>
              <a:buFontTx/>
              <a:buNone/>
              <a:tabLst/>
              <a:defRPr/>
            </a:pPr>
            <a:r>
              <a:rPr lang="zh-CN" altLang="en-US" sz="7000" i="1" dirty="0">
                <a:solidFill>
                  <a:prstClr val="black"/>
                </a:solidFill>
                <a:latin typeface="Calibri"/>
              </a:rPr>
              <a:t>窄門的</a:t>
            </a:r>
            <a:r>
              <a:rPr lang="zh-CN" altLang="en-US" sz="7000" b="1" i="1" dirty="0">
                <a:solidFill>
                  <a:prstClr val="black"/>
                </a:solidFill>
                <a:latin typeface="Calibri"/>
              </a:rPr>
              <a:t>哪一面</a:t>
            </a:r>
            <a:r>
              <a:rPr lang="zh-CN" altLang="en-US" sz="7000" i="1" dirty="0">
                <a:solidFill>
                  <a:prstClr val="black"/>
                </a:solidFill>
                <a:latin typeface="Calibri"/>
              </a:rPr>
              <a:t>？</a:t>
            </a:r>
            <a:endParaRPr kumimoji="0" lang="en-US" sz="7000" b="0" i="1" u="none" strike="noStrike" kern="1200" cap="none" spc="0" normalizeH="0" baseline="0" noProof="0" dirty="0">
              <a:ln>
                <a:noFill/>
              </a:ln>
              <a:solidFill>
                <a:prstClr val="black"/>
              </a:solidFill>
              <a:effectLst/>
              <a:uLnTx/>
              <a:uFillTx/>
              <a:latin typeface="Calibri"/>
              <a:ea typeface="+mn-ea"/>
              <a:cs typeface="+mn-cs"/>
            </a:endParaRPr>
          </a:p>
        </p:txBody>
      </p:sp>
      <p:sp>
        <p:nvSpPr>
          <p:cNvPr id="3" name="TextBox 2"/>
          <p:cNvSpPr txBox="1"/>
          <p:nvPr/>
        </p:nvSpPr>
        <p:spPr>
          <a:xfrm>
            <a:off x="0" y="304800"/>
            <a:ext cx="9144000" cy="1754326"/>
          </a:xfrm>
          <a:prstGeom prst="rect">
            <a:avLst/>
          </a:prstGeom>
          <a:noFill/>
        </p:spPr>
        <p:txBody>
          <a:bodyPr wrap="square" rtlCol="0">
            <a:spAutoFit/>
          </a:bodyPr>
          <a:lstStyle/>
          <a:p>
            <a:pPr lvl="0" algn="ctr"/>
            <a:r>
              <a:rPr kumimoji="0" lang="en-US" sz="36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Series: </a:t>
            </a:r>
            <a:r>
              <a:rPr lang="en-US" sz="3600" b="1" i="1" dirty="0">
                <a:solidFill>
                  <a:prstClr val="black">
                    <a:lumMod val="50000"/>
                    <a:lumOff val="50000"/>
                  </a:prstClr>
                </a:solidFill>
              </a:rPr>
              <a:t>Luke – The Lord’s Favor Has Come</a:t>
            </a:r>
            <a:endParaRPr kumimoji="0" lang="en-US" sz="3600" b="1" i="1" u="none" strike="noStrike" kern="1200" cap="none" spc="0" normalizeH="0" baseline="0" noProof="0" dirty="0">
              <a:ln>
                <a:noFill/>
              </a:ln>
              <a:solidFill>
                <a:prstClr val="black">
                  <a:lumMod val="50000"/>
                  <a:lumOff val="50000"/>
                </a:prstClr>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rPr>
              <a:t>Lk </a:t>
            </a:r>
            <a:r>
              <a:rPr lang="zh-CN" altLang="en-US" sz="3200" b="1" dirty="0">
                <a:solidFill>
                  <a:srgbClr val="8064A2">
                    <a:lumMod val="50000"/>
                  </a:srgbClr>
                </a:solidFill>
                <a:latin typeface="Calibri"/>
              </a:rPr>
              <a:t>路</a:t>
            </a:r>
            <a:r>
              <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rPr>
              <a:t> 13:1</a:t>
            </a:r>
            <a:r>
              <a:rPr kumimoji="0" lang="en-US" altLang="zh-CN" sz="3600" b="1" i="0" u="none" strike="noStrike" kern="1200" cap="none" spc="0" normalizeH="0" baseline="0" noProof="0" dirty="0">
                <a:ln>
                  <a:noFill/>
                </a:ln>
                <a:solidFill>
                  <a:srgbClr val="8064A2">
                    <a:lumMod val="50000"/>
                  </a:srgbClr>
                </a:solidFill>
                <a:effectLst/>
                <a:uLnTx/>
                <a:uFillTx/>
                <a:latin typeface="Calibri"/>
                <a:ea typeface="+mn-ea"/>
                <a:cs typeface="+mn-cs"/>
              </a:rPr>
              <a:t>8</a:t>
            </a:r>
            <a:r>
              <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rPr>
              <a:t>-</a:t>
            </a:r>
            <a:r>
              <a:rPr kumimoji="0" lang="en-US" altLang="zh-CN" sz="3600" b="1" i="0" u="none" strike="noStrike" kern="1200" cap="none" spc="0" normalizeH="0" baseline="0" noProof="0" dirty="0">
                <a:ln>
                  <a:noFill/>
                </a:ln>
                <a:solidFill>
                  <a:srgbClr val="8064A2">
                    <a:lumMod val="50000"/>
                  </a:srgbClr>
                </a:solidFill>
                <a:effectLst/>
                <a:uLnTx/>
                <a:uFillTx/>
                <a:latin typeface="Calibri"/>
                <a:ea typeface="+mn-ea"/>
                <a:cs typeface="+mn-cs"/>
              </a:rPr>
              <a:t>35</a:t>
            </a:r>
            <a:endParaRPr kumimoji="0" lang="en-US" sz="3600" b="0" i="0" u="none" strike="noStrike" kern="1200" cap="none" spc="0" normalizeH="0" baseline="0" noProof="0" dirty="0">
              <a:ln>
                <a:noFill/>
              </a:ln>
              <a:solidFill>
                <a:prstClr val="black"/>
              </a:solidFill>
              <a:effectLst/>
              <a:uLnTx/>
              <a:uFillTx/>
              <a:latin typeface="Calibri"/>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785652"/>
          </a:xfrm>
          <a:prstGeom prst="rect">
            <a:avLst/>
          </a:prstGeom>
          <a:noFill/>
        </p:spPr>
        <p:txBody>
          <a:bodyPr wrap="square" rtlCol="0">
            <a:spAutoFit/>
          </a:bodyPr>
          <a:lstStyle/>
          <a:p>
            <a:r>
              <a:rPr lang="en-US" sz="4000" dirty="0">
                <a:solidFill>
                  <a:schemeClr val="tx1">
                    <a:lumMod val="50000"/>
                    <a:lumOff val="50000"/>
                  </a:schemeClr>
                </a:solidFill>
              </a:rPr>
              <a:t>Be mindful that the fullness of the Kingdom that WILL come and IS coming;</a:t>
            </a:r>
          </a:p>
          <a:p>
            <a:r>
              <a:rPr lang="en-US" sz="4000" dirty="0">
                <a:solidFill>
                  <a:schemeClr val="bg1"/>
                </a:solidFill>
              </a:rPr>
              <a:t>be mindful that what we see as the start of the Kingdom is NOT representative of the GLORY and GRANDEUR of the Kingdom that will come and is coming.</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Small, But Only for Now:</a:t>
            </a:r>
            <a:endParaRPr lang="en-US" sz="4000" dirty="0">
              <a:solidFill>
                <a:schemeClr val="bg1"/>
              </a:solidFill>
            </a:endParaRPr>
          </a:p>
        </p:txBody>
      </p:sp>
    </p:spTree>
    <p:extLst>
      <p:ext uri="{BB962C8B-B14F-4D97-AF65-F5344CB8AC3E}">
        <p14:creationId xmlns:p14="http://schemas.microsoft.com/office/powerpoint/2010/main" val="2585978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170099"/>
          </a:xfrm>
          <a:prstGeom prst="rect">
            <a:avLst/>
          </a:prstGeom>
          <a:noFill/>
        </p:spPr>
        <p:txBody>
          <a:bodyPr wrap="square" rtlCol="0">
            <a:spAutoFit/>
          </a:bodyPr>
          <a:lstStyle/>
          <a:p>
            <a:r>
              <a:rPr lang="en-US" sz="4000" dirty="0">
                <a:solidFill>
                  <a:schemeClr val="bg1"/>
                </a:solidFill>
              </a:rPr>
              <a:t>While the humble inception of God’s kingdom on earth might be easily missed or dismissed, if we do miss or dismiss it because of its humble inception, we do so at our own peril.</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Small, But Only for Now:</a:t>
            </a:r>
            <a:endParaRPr lang="en-US" sz="4000" dirty="0">
              <a:solidFill>
                <a:schemeClr val="bg1"/>
              </a:solidFill>
            </a:endParaRPr>
          </a:p>
        </p:txBody>
      </p:sp>
    </p:spTree>
    <p:extLst>
      <p:ext uri="{BB962C8B-B14F-4D97-AF65-F5344CB8AC3E}">
        <p14:creationId xmlns:p14="http://schemas.microsoft.com/office/powerpoint/2010/main" val="2614464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246769"/>
          </a:xfrm>
          <a:prstGeom prst="rect">
            <a:avLst/>
          </a:prstGeom>
          <a:noFill/>
        </p:spPr>
        <p:txBody>
          <a:bodyPr wrap="square" rtlCol="0">
            <a:spAutoFit/>
          </a:bodyPr>
          <a:lstStyle/>
          <a:p>
            <a:pPr algn="ctr"/>
            <a:r>
              <a:rPr lang="en-US" altLang="zh-CN" sz="7000" b="1" dirty="0">
                <a:solidFill>
                  <a:prstClr val="white"/>
                </a:solidFill>
              </a:rPr>
              <a:t>Narrow,</a:t>
            </a:r>
          </a:p>
          <a:p>
            <a:pPr algn="ctr"/>
            <a:r>
              <a:rPr lang="en-US" altLang="zh-CN" sz="7000" b="1" dirty="0">
                <a:solidFill>
                  <a:prstClr val="white"/>
                </a:solidFill>
              </a:rPr>
              <a:t>And Always Will Be</a:t>
            </a:r>
          </a:p>
        </p:txBody>
      </p:sp>
    </p:spTree>
    <p:extLst>
      <p:ext uri="{BB962C8B-B14F-4D97-AF65-F5344CB8AC3E}">
        <p14:creationId xmlns:p14="http://schemas.microsoft.com/office/powerpoint/2010/main" val="43917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dirty="0">
                <a:solidFill>
                  <a:schemeClr val="bg1"/>
                </a:solidFill>
              </a:rPr>
              <a:t>Focus not on how many will be saved by the Lord, but focus on whether the Lord who can save you knows you or not.</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Narrow, And Always Will Be:</a:t>
            </a:r>
            <a:endParaRPr lang="en-US" sz="4000" dirty="0">
              <a:solidFill>
                <a:schemeClr val="bg1"/>
              </a:solidFill>
            </a:endParaRPr>
          </a:p>
        </p:txBody>
      </p:sp>
    </p:spTree>
    <p:extLst>
      <p:ext uri="{BB962C8B-B14F-4D97-AF65-F5344CB8AC3E}">
        <p14:creationId xmlns:p14="http://schemas.microsoft.com/office/powerpoint/2010/main" val="1129216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785652"/>
          </a:xfrm>
          <a:prstGeom prst="rect">
            <a:avLst/>
          </a:prstGeom>
          <a:noFill/>
        </p:spPr>
        <p:txBody>
          <a:bodyPr wrap="square" rtlCol="0">
            <a:spAutoFit/>
          </a:bodyPr>
          <a:lstStyle/>
          <a:p>
            <a:r>
              <a:rPr lang="en-US" sz="4000" dirty="0">
                <a:solidFill>
                  <a:schemeClr val="tx1">
                    <a:lumMod val="50000"/>
                    <a:lumOff val="50000"/>
                  </a:schemeClr>
                </a:solidFill>
              </a:rPr>
              <a:t>Focus not on how many will be saved by the Lord, but focus on whether the Lord who can save you knows you or not.</a:t>
            </a:r>
          </a:p>
          <a:p>
            <a:r>
              <a:rPr lang="en-US" sz="4000" dirty="0">
                <a:solidFill>
                  <a:schemeClr val="bg1"/>
                </a:solidFill>
              </a:rPr>
              <a:t>What each person should focus on is the individual responsibility to turn favorably and live committedly to the Lord.</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Narrow, And Always Will Be:</a:t>
            </a:r>
            <a:endParaRPr lang="en-US" sz="4000" dirty="0">
              <a:solidFill>
                <a:schemeClr val="bg1"/>
              </a:solidFill>
            </a:endParaRPr>
          </a:p>
        </p:txBody>
      </p:sp>
    </p:spTree>
    <p:extLst>
      <p:ext uri="{BB962C8B-B14F-4D97-AF65-F5344CB8AC3E}">
        <p14:creationId xmlns:p14="http://schemas.microsoft.com/office/powerpoint/2010/main" val="2445120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a:solidFill>
                  <a:schemeClr val="bg1"/>
                </a:solidFill>
              </a:rPr>
              <a:t>Jesus’ teaching on Salvation:</a:t>
            </a:r>
          </a:p>
          <a:p>
            <a:r>
              <a:rPr lang="en-US" sz="4000" dirty="0">
                <a:solidFill>
                  <a:schemeClr val="bg1"/>
                </a:solidFill>
              </a:rPr>
              <a:t>Salvation by the Lord is a matter of intimate relationship the Lord has with the person.</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Narrow, And Always Will Be:</a:t>
            </a:r>
            <a:endParaRPr lang="en-US" sz="4000" dirty="0">
              <a:solidFill>
                <a:schemeClr val="bg1"/>
              </a:solidFill>
            </a:endParaRPr>
          </a:p>
        </p:txBody>
      </p:sp>
    </p:spTree>
    <p:extLst>
      <p:ext uri="{BB962C8B-B14F-4D97-AF65-F5344CB8AC3E}">
        <p14:creationId xmlns:p14="http://schemas.microsoft.com/office/powerpoint/2010/main" val="3254239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785652"/>
          </a:xfrm>
          <a:prstGeom prst="rect">
            <a:avLst/>
          </a:prstGeom>
          <a:noFill/>
        </p:spPr>
        <p:txBody>
          <a:bodyPr wrap="square" rtlCol="0">
            <a:spAutoFit/>
          </a:bodyPr>
          <a:lstStyle/>
          <a:p>
            <a:r>
              <a:rPr lang="en-US" sz="4000" dirty="0">
                <a:solidFill>
                  <a:schemeClr val="bg1"/>
                </a:solidFill>
              </a:rPr>
              <a:t>Physical closeness does not equate to relational nearness;</a:t>
            </a:r>
          </a:p>
          <a:p>
            <a:r>
              <a:rPr lang="en-US" sz="4000" dirty="0">
                <a:solidFill>
                  <a:schemeClr val="bg1"/>
                </a:solidFill>
              </a:rPr>
              <a:t>physical appearance does not equate to relational presence;</a:t>
            </a:r>
          </a:p>
          <a:p>
            <a:r>
              <a:rPr lang="en-US" sz="4000" dirty="0">
                <a:solidFill>
                  <a:schemeClr val="bg1"/>
                </a:solidFill>
              </a:rPr>
              <a:t>participation in religious activities does not equate to justification of a person’s sin.</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Narrow, And Always Will Be:</a:t>
            </a:r>
            <a:endParaRPr lang="en-US" sz="4000" dirty="0">
              <a:solidFill>
                <a:schemeClr val="bg1"/>
              </a:solidFill>
            </a:endParaRPr>
          </a:p>
        </p:txBody>
      </p:sp>
    </p:spTree>
    <p:extLst>
      <p:ext uri="{BB962C8B-B14F-4D97-AF65-F5344CB8AC3E}">
        <p14:creationId xmlns:p14="http://schemas.microsoft.com/office/powerpoint/2010/main" val="41341169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170099"/>
          </a:xfrm>
          <a:prstGeom prst="rect">
            <a:avLst/>
          </a:prstGeom>
          <a:noFill/>
        </p:spPr>
        <p:txBody>
          <a:bodyPr wrap="square" rtlCol="0">
            <a:spAutoFit/>
          </a:bodyPr>
          <a:lstStyle/>
          <a:p>
            <a:r>
              <a:rPr lang="en-US" sz="4000" dirty="0">
                <a:solidFill>
                  <a:schemeClr val="bg1"/>
                </a:solidFill>
              </a:rPr>
              <a:t>There is only ONE way through the narrow door for each person</a:t>
            </a:r>
          </a:p>
          <a:p>
            <a:r>
              <a:rPr lang="en-US" sz="4000" dirty="0">
                <a:solidFill>
                  <a:schemeClr val="bg1"/>
                </a:solidFill>
              </a:rPr>
              <a:t>i.e. for the Lord who keeps the door that leads to God’s kingdom to say to the person, “I know you! Come on in!”</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Narrow, And Always Will Be:</a:t>
            </a:r>
            <a:endParaRPr lang="en-US" sz="4000" dirty="0">
              <a:solidFill>
                <a:schemeClr val="bg1"/>
              </a:solidFill>
            </a:endParaRPr>
          </a:p>
        </p:txBody>
      </p:sp>
    </p:spTree>
    <p:extLst>
      <p:ext uri="{BB962C8B-B14F-4D97-AF65-F5344CB8AC3E}">
        <p14:creationId xmlns:p14="http://schemas.microsoft.com/office/powerpoint/2010/main" val="433272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a:solidFill>
                  <a:schemeClr val="bg1"/>
                </a:solidFill>
              </a:rPr>
              <a:t>The effort is not to earn merits to enter into the kingdom of God;</a:t>
            </a:r>
          </a:p>
          <a:p>
            <a:r>
              <a:rPr lang="en-US" sz="4000" b="1" dirty="0">
                <a:solidFill>
                  <a:schemeClr val="bg1"/>
                </a:solidFill>
              </a:rPr>
              <a:t>the effort is the effort put in to KNOW the Lord.</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Narrow, And Always Will Be:</a:t>
            </a:r>
            <a:endParaRPr lang="en-US" sz="4000" dirty="0">
              <a:solidFill>
                <a:schemeClr val="bg1"/>
              </a:solidFill>
            </a:endParaRPr>
          </a:p>
        </p:txBody>
      </p:sp>
    </p:spTree>
    <p:extLst>
      <p:ext uri="{BB962C8B-B14F-4D97-AF65-F5344CB8AC3E}">
        <p14:creationId xmlns:p14="http://schemas.microsoft.com/office/powerpoint/2010/main" val="2120470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a:solidFill>
                  <a:schemeClr val="bg1"/>
                </a:solidFill>
              </a:rPr>
              <a:t>The effort is not to earn merits to enter into the kingdom of God;</a:t>
            </a:r>
          </a:p>
          <a:p>
            <a:r>
              <a:rPr lang="en-US" sz="4000" b="1" dirty="0">
                <a:solidFill>
                  <a:schemeClr val="bg1"/>
                </a:solidFill>
              </a:rPr>
              <a:t>the effort is the effort put in to KNOW the Lord.</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Narrow, And Always Will Be:</a:t>
            </a:r>
            <a:endParaRPr lang="en-US" sz="4000" dirty="0">
              <a:solidFill>
                <a:schemeClr val="bg1"/>
              </a:solidFill>
            </a:endParaRPr>
          </a:p>
        </p:txBody>
      </p:sp>
    </p:spTree>
    <p:extLst>
      <p:ext uri="{BB962C8B-B14F-4D97-AF65-F5344CB8AC3E}">
        <p14:creationId xmlns:p14="http://schemas.microsoft.com/office/powerpoint/2010/main" val="1353851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1905000"/>
            <a:ext cx="9144000" cy="1169551"/>
          </a:xfrm>
          <a:prstGeom prst="rect">
            <a:avLst/>
          </a:prstGeom>
          <a:noFill/>
        </p:spPr>
        <p:txBody>
          <a:bodyPr wrap="square" rtlCol="0">
            <a:spAutoFit/>
          </a:bodyPr>
          <a:lstStyle/>
          <a:p>
            <a:pPr algn="ctr"/>
            <a:r>
              <a:rPr lang="en-US" altLang="zh-CN" sz="7000" b="1" dirty="0">
                <a:solidFill>
                  <a:prstClr val="white"/>
                </a:solidFill>
              </a:rPr>
              <a:t>Lk </a:t>
            </a:r>
            <a:r>
              <a:rPr lang="zh-CN" altLang="en-US" sz="6000" b="1" dirty="0">
                <a:solidFill>
                  <a:prstClr val="white"/>
                </a:solidFill>
              </a:rPr>
              <a:t>路</a:t>
            </a:r>
            <a:r>
              <a:rPr lang="en-US" altLang="zh-CN" sz="7000" b="1" dirty="0">
                <a:solidFill>
                  <a:prstClr val="white"/>
                </a:solidFill>
              </a:rPr>
              <a:t> 13:18-35</a:t>
            </a:r>
            <a:endParaRPr lang="en-US" sz="4000" dirty="0">
              <a:solidFill>
                <a:prstClr val="white"/>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785652"/>
          </a:xfrm>
          <a:prstGeom prst="rect">
            <a:avLst/>
          </a:prstGeom>
          <a:noFill/>
        </p:spPr>
        <p:txBody>
          <a:bodyPr wrap="square" rtlCol="0">
            <a:spAutoFit/>
          </a:bodyPr>
          <a:lstStyle/>
          <a:p>
            <a:r>
              <a:rPr lang="en-US" sz="4000" dirty="0">
                <a:solidFill>
                  <a:schemeClr val="bg1"/>
                </a:solidFill>
              </a:rPr>
              <a:t>1/ Do not be COMPLACENT</a:t>
            </a:r>
            <a:r>
              <a:rPr lang="zh-CN" altLang="en-US" sz="4000" dirty="0">
                <a:solidFill>
                  <a:schemeClr val="bg1"/>
                </a:solidFill>
              </a:rPr>
              <a:t> </a:t>
            </a:r>
            <a:r>
              <a:rPr lang="en-US" sz="4000" dirty="0">
                <a:solidFill>
                  <a:schemeClr val="bg1"/>
                </a:solidFill>
              </a:rPr>
              <a:t>nor PRESUMPTUOUS</a:t>
            </a:r>
            <a:r>
              <a:rPr lang="zh-CN" altLang="en-US" sz="4000" dirty="0">
                <a:solidFill>
                  <a:schemeClr val="bg1"/>
                </a:solidFill>
              </a:rPr>
              <a:t> </a:t>
            </a:r>
            <a:r>
              <a:rPr lang="en-US" sz="4000" dirty="0">
                <a:solidFill>
                  <a:schemeClr val="bg1"/>
                </a:solidFill>
              </a:rPr>
              <a:t>toward entering the kingdom of God</a:t>
            </a:r>
          </a:p>
          <a:p>
            <a:endParaRPr lang="en-US" sz="4000" b="1" dirty="0">
              <a:solidFill>
                <a:schemeClr val="bg1"/>
              </a:solidFill>
            </a:endParaRPr>
          </a:p>
          <a:p>
            <a:r>
              <a:rPr lang="en-US" sz="4000" b="1" dirty="0">
                <a:solidFill>
                  <a:schemeClr val="bg1"/>
                </a:solidFill>
              </a:rPr>
              <a:t>Entry into God’s kingdom is not by our will but by the Lord’s hospitality</a:t>
            </a:r>
            <a:r>
              <a:rPr lang="en-US" altLang="zh-CN" sz="4000" b="1" dirty="0">
                <a:solidFill>
                  <a:schemeClr val="bg1"/>
                </a:solidFill>
              </a:rPr>
              <a:t>/ </a:t>
            </a:r>
            <a:r>
              <a:rPr lang="en-US" sz="4000" b="1" dirty="0">
                <a:solidFill>
                  <a:schemeClr val="bg1"/>
                </a:solidFill>
              </a:rPr>
              <a:t>welcome.</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Narrow, And Always Will Be:</a:t>
            </a:r>
            <a:endParaRPr lang="en-US" sz="4000" dirty="0">
              <a:solidFill>
                <a:schemeClr val="bg1"/>
              </a:solidFill>
            </a:endParaRPr>
          </a:p>
        </p:txBody>
      </p:sp>
    </p:spTree>
    <p:extLst>
      <p:ext uri="{BB962C8B-B14F-4D97-AF65-F5344CB8AC3E}">
        <p14:creationId xmlns:p14="http://schemas.microsoft.com/office/powerpoint/2010/main" val="3416938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170099"/>
          </a:xfrm>
          <a:prstGeom prst="rect">
            <a:avLst/>
          </a:prstGeom>
          <a:noFill/>
        </p:spPr>
        <p:txBody>
          <a:bodyPr wrap="square" rtlCol="0">
            <a:spAutoFit/>
          </a:bodyPr>
          <a:lstStyle/>
          <a:p>
            <a:r>
              <a:rPr lang="en-US" sz="4000" dirty="0">
                <a:solidFill>
                  <a:schemeClr val="bg1"/>
                </a:solidFill>
              </a:rPr>
              <a:t>2/ REGARD entering the kingdom of God as something of </a:t>
            </a:r>
            <a:r>
              <a:rPr lang="en-US" sz="4000" u="sng" dirty="0">
                <a:solidFill>
                  <a:schemeClr val="bg1"/>
                </a:solidFill>
              </a:rPr>
              <a:t>prime importance</a:t>
            </a:r>
          </a:p>
          <a:p>
            <a:r>
              <a:rPr lang="en-US" sz="4000" dirty="0">
                <a:solidFill>
                  <a:schemeClr val="bg1"/>
                </a:solidFill>
              </a:rPr>
              <a:t>&lt; &gt; We put in most effort (time, energy, thoughts, resources etc.) in what we regard as prime importance.</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Narrow, And Always Will Be:</a:t>
            </a:r>
            <a:endParaRPr lang="en-US" sz="4000" dirty="0">
              <a:solidFill>
                <a:schemeClr val="bg1"/>
              </a:solidFill>
            </a:endParaRPr>
          </a:p>
        </p:txBody>
      </p:sp>
    </p:spTree>
    <p:extLst>
      <p:ext uri="{BB962C8B-B14F-4D97-AF65-F5344CB8AC3E}">
        <p14:creationId xmlns:p14="http://schemas.microsoft.com/office/powerpoint/2010/main" val="23340322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323987"/>
          </a:xfrm>
          <a:prstGeom prst="rect">
            <a:avLst/>
          </a:prstGeom>
          <a:noFill/>
        </p:spPr>
        <p:txBody>
          <a:bodyPr wrap="square" rtlCol="0">
            <a:spAutoFit/>
          </a:bodyPr>
          <a:lstStyle/>
          <a:p>
            <a:pPr algn="ctr"/>
            <a:r>
              <a:rPr lang="en-US" altLang="zh-CN" sz="7000" b="1" dirty="0">
                <a:solidFill>
                  <a:prstClr val="white"/>
                </a:solidFill>
              </a:rPr>
              <a:t>Big &amp; Broad,</a:t>
            </a:r>
          </a:p>
          <a:p>
            <a:pPr algn="ctr"/>
            <a:r>
              <a:rPr lang="en-US" altLang="zh-CN" sz="7000" b="1" dirty="0">
                <a:solidFill>
                  <a:prstClr val="white"/>
                </a:solidFill>
              </a:rPr>
              <a:t>His Commitment to Save</a:t>
            </a:r>
          </a:p>
        </p:txBody>
      </p:sp>
    </p:spTree>
    <p:extLst>
      <p:ext uri="{BB962C8B-B14F-4D97-AF65-F5344CB8AC3E}">
        <p14:creationId xmlns:p14="http://schemas.microsoft.com/office/powerpoint/2010/main" val="2249479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dirty="0">
                <a:solidFill>
                  <a:schemeClr val="bg1"/>
                </a:solidFill>
              </a:rPr>
              <a:t>Knowing that he will die but also be raised to life, Jesus pressed on in his commitment to save sinners.</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Big &amp; Broad, His Commitment to Save:</a:t>
            </a:r>
            <a:endParaRPr lang="en-US" sz="4000" dirty="0">
              <a:solidFill>
                <a:schemeClr val="bg1"/>
              </a:solidFill>
            </a:endParaRPr>
          </a:p>
        </p:txBody>
      </p:sp>
    </p:spTree>
    <p:extLst>
      <p:ext uri="{BB962C8B-B14F-4D97-AF65-F5344CB8AC3E}">
        <p14:creationId xmlns:p14="http://schemas.microsoft.com/office/powerpoint/2010/main" val="27878746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4401205"/>
          </a:xfrm>
          <a:prstGeom prst="rect">
            <a:avLst/>
          </a:prstGeom>
          <a:noFill/>
        </p:spPr>
        <p:txBody>
          <a:bodyPr wrap="square" rtlCol="0">
            <a:spAutoFit/>
          </a:bodyPr>
          <a:lstStyle/>
          <a:p>
            <a:r>
              <a:rPr lang="en-US" sz="4000" dirty="0">
                <a:solidFill>
                  <a:schemeClr val="tx1">
                    <a:lumMod val="50000"/>
                    <a:lumOff val="50000"/>
                  </a:schemeClr>
                </a:solidFill>
              </a:rPr>
              <a:t>Knowing that he will die but also be raised to life, Jesus pressed on in his commitment to save sinners.</a:t>
            </a:r>
          </a:p>
          <a:p>
            <a:r>
              <a:rPr lang="en-US" sz="4000" dirty="0">
                <a:solidFill>
                  <a:schemeClr val="bg1"/>
                </a:solidFill>
              </a:rPr>
              <a:t>By his brief reply to the Pharisees, Jesus makes clear that he knew and believed his death and resurrection form the ONLY way to bring God’s salvation to sinners.</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Big &amp; Broad, His Commitment to Save:</a:t>
            </a:r>
            <a:endParaRPr lang="en-US" sz="4000" dirty="0">
              <a:solidFill>
                <a:schemeClr val="bg1"/>
              </a:solidFill>
            </a:endParaRPr>
          </a:p>
        </p:txBody>
      </p:sp>
    </p:spTree>
    <p:extLst>
      <p:ext uri="{BB962C8B-B14F-4D97-AF65-F5344CB8AC3E}">
        <p14:creationId xmlns:p14="http://schemas.microsoft.com/office/powerpoint/2010/main" val="31561054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323987"/>
          </a:xfrm>
          <a:prstGeom prst="rect">
            <a:avLst/>
          </a:prstGeom>
          <a:noFill/>
        </p:spPr>
        <p:txBody>
          <a:bodyPr wrap="square" rtlCol="0">
            <a:spAutoFit/>
          </a:bodyPr>
          <a:lstStyle/>
          <a:p>
            <a:pPr algn="ctr"/>
            <a:r>
              <a:rPr lang="en-US" altLang="zh-CN" sz="7000" b="1" dirty="0">
                <a:solidFill>
                  <a:prstClr val="white"/>
                </a:solidFill>
              </a:rPr>
              <a:t>Momentous,</a:t>
            </a:r>
          </a:p>
          <a:p>
            <a:pPr algn="ctr"/>
            <a:r>
              <a:rPr lang="en-US" altLang="zh-CN" sz="7000" b="1" dirty="0">
                <a:solidFill>
                  <a:prstClr val="white"/>
                </a:solidFill>
              </a:rPr>
              <a:t>Our Next Move to Respond</a:t>
            </a:r>
          </a:p>
        </p:txBody>
      </p:sp>
    </p:spTree>
    <p:extLst>
      <p:ext uri="{BB962C8B-B14F-4D97-AF65-F5344CB8AC3E}">
        <p14:creationId xmlns:p14="http://schemas.microsoft.com/office/powerpoint/2010/main" val="22359411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a:solidFill>
                  <a:schemeClr val="bg1"/>
                </a:solidFill>
              </a:rPr>
              <a:t>We are now living in the time between the seed and the tree, the activated yeast and risen dough</a:t>
            </a:r>
          </a:p>
          <a:p>
            <a:r>
              <a:rPr lang="en-US" sz="4000" dirty="0">
                <a:solidFill>
                  <a:schemeClr val="bg1"/>
                </a:solidFill>
              </a:rPr>
              <a:t>&lt; &gt; The narrow door is STILL OPEN</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Momentous, Our Next Move to Respond:</a:t>
            </a:r>
            <a:endParaRPr lang="en-US" sz="4000" dirty="0">
              <a:solidFill>
                <a:schemeClr val="bg1"/>
              </a:solidFill>
            </a:endParaRPr>
          </a:p>
        </p:txBody>
      </p:sp>
    </p:spTree>
    <p:extLst>
      <p:ext uri="{BB962C8B-B14F-4D97-AF65-F5344CB8AC3E}">
        <p14:creationId xmlns:p14="http://schemas.microsoft.com/office/powerpoint/2010/main" val="8364698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5016758"/>
          </a:xfrm>
          <a:prstGeom prst="rect">
            <a:avLst/>
          </a:prstGeom>
          <a:noFill/>
        </p:spPr>
        <p:txBody>
          <a:bodyPr wrap="square" rtlCol="0">
            <a:spAutoFit/>
          </a:bodyPr>
          <a:lstStyle/>
          <a:p>
            <a:r>
              <a:rPr lang="en-US" sz="4000" dirty="0">
                <a:solidFill>
                  <a:schemeClr val="tx1">
                    <a:lumMod val="50000"/>
                    <a:lumOff val="50000"/>
                  </a:schemeClr>
                </a:solidFill>
              </a:rPr>
              <a:t>We are now living in the time between the seed and the tree, the activated yeast and risen dough</a:t>
            </a:r>
          </a:p>
          <a:p>
            <a:r>
              <a:rPr lang="en-US" sz="4000" dirty="0">
                <a:solidFill>
                  <a:schemeClr val="tx1">
                    <a:lumMod val="50000"/>
                    <a:lumOff val="50000"/>
                  </a:schemeClr>
                </a:solidFill>
              </a:rPr>
              <a:t>&lt; &gt; The narrow door is STILL OPEN</a:t>
            </a:r>
          </a:p>
          <a:p>
            <a:r>
              <a:rPr lang="en-US" sz="4000" i="1" dirty="0">
                <a:solidFill>
                  <a:schemeClr val="bg1"/>
                </a:solidFill>
              </a:rPr>
              <a:t>What then is our daily response to the Lord?</a:t>
            </a:r>
          </a:p>
          <a:p>
            <a:r>
              <a:rPr lang="en-US" sz="4000" i="1" dirty="0">
                <a:solidFill>
                  <a:schemeClr val="bg1"/>
                </a:solidFill>
              </a:rPr>
              <a:t>Are we making every effort to know the Lord and be known by the Lord?</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Momentous, Our Next Move to Respond:</a:t>
            </a:r>
            <a:endParaRPr lang="en-US" sz="4000" dirty="0">
              <a:solidFill>
                <a:schemeClr val="bg1"/>
              </a:solidFill>
            </a:endParaRPr>
          </a:p>
        </p:txBody>
      </p:sp>
    </p:spTree>
    <p:extLst>
      <p:ext uri="{BB962C8B-B14F-4D97-AF65-F5344CB8AC3E}">
        <p14:creationId xmlns:p14="http://schemas.microsoft.com/office/powerpoint/2010/main" val="37538257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693866"/>
          </a:xfrm>
          <a:prstGeom prst="rect">
            <a:avLst/>
          </a:prstGeom>
          <a:noFill/>
        </p:spPr>
        <p:txBody>
          <a:bodyPr wrap="square" rtlCol="0">
            <a:spAutoFit/>
          </a:bodyPr>
          <a:lstStyle/>
          <a:p>
            <a:pPr lvl="0"/>
            <a:r>
              <a:rPr lang="en-US" sz="2800" dirty="0">
                <a:solidFill>
                  <a:prstClr val="white"/>
                </a:solidFill>
              </a:rPr>
              <a:t>34 Jerusalem, Jerusalem, you who kill the prophets and stone those sent to you, how often I have longed to gather your children together, as a hen gathers her chicks under her wings, and you were not willing. 35 Look, your house is left to you desolate. I tell you, you will not see me again until you say, ‘Blessed is he who comes in the name of the Lord.’</a:t>
            </a:r>
            <a:endParaRPr lang="zh-CN" altLang="en-US" sz="2800" dirty="0">
              <a:solidFill>
                <a:prstClr val="white"/>
              </a:solidFill>
            </a:endParaRPr>
          </a:p>
        </p:txBody>
      </p:sp>
      <p:sp>
        <p:nvSpPr>
          <p:cNvPr id="4" name="TextBox 3"/>
          <p:cNvSpPr txBox="1"/>
          <p:nvPr/>
        </p:nvSpPr>
        <p:spPr>
          <a:xfrm>
            <a:off x="4540469" y="609600"/>
            <a:ext cx="4603532" cy="5693866"/>
          </a:xfrm>
          <a:prstGeom prst="rect">
            <a:avLst/>
          </a:prstGeom>
          <a:noFill/>
        </p:spPr>
        <p:txBody>
          <a:bodyPr wrap="square" rtlCol="0">
            <a:spAutoFit/>
          </a:bodyPr>
          <a:lstStyle/>
          <a:p>
            <a:pPr lvl="0"/>
            <a:r>
              <a:rPr lang="en-US" sz="2800" dirty="0">
                <a:solidFill>
                  <a:prstClr val="white"/>
                </a:solidFill>
              </a:rPr>
              <a:t>34 </a:t>
            </a:r>
            <a:r>
              <a:rPr lang="zh-CN" altLang="en-US" sz="2800" dirty="0">
                <a:solidFill>
                  <a:prstClr val="white"/>
                </a:solidFill>
              </a:rPr>
              <a:t>耶 路 撒 冷 阿 ！ 耶 路 撒 冷 阿 ！ 你 常 殺 害 先 知 ， 又 用 石 頭 打 死 那 奉 差 遣 到 你 這 裡 來 的 人 。 我 多 次 願 意 聚 集 你 的 兒 女 ， 好 像 母 雞 把 小 雞 聚 集 在 翅 膀 底 下 ， 只 是 你 們 不 願 意 。</a:t>
            </a:r>
            <a:r>
              <a:rPr lang="en-US" altLang="zh-TW" sz="2800" dirty="0">
                <a:solidFill>
                  <a:prstClr val="white"/>
                </a:solidFill>
              </a:rPr>
              <a:t>35 </a:t>
            </a:r>
            <a:r>
              <a:rPr lang="zh-TW" altLang="en-US" sz="2800" dirty="0">
                <a:solidFill>
                  <a:prstClr val="white"/>
                </a:solidFill>
              </a:rPr>
              <a:t>看 哪 ， 你 們 的 家 成 為 荒 場 留 給 你 們 。 我 告 訴 你 們 ， 從 今 以 後 你 們 不 得 再 見 我 ， 直 等 到 你 們 說 ： 奉 主 名 來 的 是 應 當 稱 頌 的 。</a:t>
            </a:r>
            <a:endParaRPr lang="zh-CN" altLang="en-US" sz="2800" dirty="0">
              <a:solidFill>
                <a:prstClr val="white"/>
              </a:solidFill>
            </a:endParaRPr>
          </a:p>
        </p:txBody>
      </p:sp>
      <p:sp>
        <p:nvSpPr>
          <p:cNvPr id="5" name="TextBox 4"/>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3200" dirty="0">
                <a:solidFill>
                  <a:prstClr val="white"/>
                </a:solidFill>
                <a:latin typeface="Calibri"/>
              </a:rPr>
              <a:t>Lk </a:t>
            </a:r>
            <a:r>
              <a:rPr lang="zh-CN" altLang="en-US" sz="2800" dirty="0">
                <a:solidFill>
                  <a:prstClr val="white"/>
                </a:solidFill>
                <a:latin typeface="Calibri"/>
              </a:rPr>
              <a:t>路</a:t>
            </a:r>
            <a:r>
              <a:rPr kumimoji="0" lang="en-US" sz="3200" b="0" i="0" u="none" strike="noStrike" kern="1200" cap="none" spc="0" normalizeH="0" baseline="0" noProof="0" dirty="0">
                <a:ln>
                  <a:noFill/>
                </a:ln>
                <a:solidFill>
                  <a:prstClr val="white"/>
                </a:solidFill>
                <a:effectLst/>
                <a:uLnTx/>
                <a:uFillTx/>
                <a:latin typeface="Calibri"/>
                <a:ea typeface="+mn-ea"/>
                <a:cs typeface="+mn-cs"/>
              </a:rPr>
              <a:t> 13:</a:t>
            </a:r>
            <a:r>
              <a:rPr kumimoji="0" lang="en-US" altLang="zh-CN" sz="3200" b="0" i="0" u="none" strike="noStrike" kern="1200" cap="none" spc="0" normalizeH="0" baseline="0" noProof="0" dirty="0">
                <a:ln>
                  <a:noFill/>
                </a:ln>
                <a:solidFill>
                  <a:prstClr val="white"/>
                </a:solidFill>
                <a:effectLst/>
                <a:uLnTx/>
                <a:uFillTx/>
                <a:latin typeface="Calibri"/>
                <a:ea typeface="+mn-ea"/>
                <a:cs typeface="+mn-cs"/>
              </a:rPr>
              <a:t>34</a:t>
            </a:r>
            <a:r>
              <a:rPr kumimoji="0" lang="en-US" sz="3200" b="0" i="0" u="none" strike="noStrike" kern="1200" cap="none" spc="0" normalizeH="0" baseline="0" noProof="0" dirty="0">
                <a:ln>
                  <a:noFill/>
                </a:ln>
                <a:solidFill>
                  <a:prstClr val="white"/>
                </a:solidFill>
                <a:effectLst/>
                <a:uLnTx/>
                <a:uFillTx/>
                <a:latin typeface="Calibri"/>
                <a:ea typeface="+mn-ea"/>
                <a:cs typeface="+mn-cs"/>
              </a:rPr>
              <a:t>-3</a:t>
            </a:r>
            <a:r>
              <a:rPr kumimoji="0" lang="en-US" altLang="zh-CN" sz="3200" b="0" i="0" u="none" strike="noStrike" kern="1200" cap="none" spc="0" normalizeH="0" baseline="0" noProof="0" dirty="0">
                <a:ln>
                  <a:noFill/>
                </a:ln>
                <a:solidFill>
                  <a:prstClr val="white"/>
                </a:solidFill>
                <a:effectLst/>
                <a:uLnTx/>
                <a:uFillTx/>
                <a:latin typeface="Calibri"/>
                <a:ea typeface="+mn-ea"/>
                <a:cs typeface="+mn-cs"/>
              </a:rPr>
              <a:t>5</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4128933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3785652"/>
          </a:xfrm>
          <a:prstGeom prst="rect">
            <a:avLst/>
          </a:prstGeom>
          <a:noFill/>
        </p:spPr>
        <p:txBody>
          <a:bodyPr wrap="square" rtlCol="0">
            <a:spAutoFit/>
          </a:bodyPr>
          <a:lstStyle/>
          <a:p>
            <a:pPr lvl="0"/>
            <a:r>
              <a:rPr lang="en-US" altLang="zh-CN" sz="4000" dirty="0">
                <a:solidFill>
                  <a:prstClr val="white"/>
                </a:solidFill>
              </a:rPr>
              <a:t>3 </a:t>
            </a:r>
            <a:r>
              <a:rPr lang="en-US" sz="4000" dirty="0">
                <a:solidFill>
                  <a:prstClr val="white"/>
                </a:solidFill>
              </a:rPr>
              <a:t>All have turned away, all have become corrupt; there is no one who does good, not even one. </a:t>
            </a:r>
            <a:endParaRPr lang="zh-CN" altLang="en-US" sz="4000" dirty="0">
              <a:solidFill>
                <a:prstClr val="white"/>
              </a:solidFill>
            </a:endParaRPr>
          </a:p>
        </p:txBody>
      </p:sp>
      <p:sp>
        <p:nvSpPr>
          <p:cNvPr id="4" name="TextBox 3"/>
          <p:cNvSpPr txBox="1"/>
          <p:nvPr/>
        </p:nvSpPr>
        <p:spPr>
          <a:xfrm>
            <a:off x="4540469" y="609600"/>
            <a:ext cx="4603532" cy="3170099"/>
          </a:xfrm>
          <a:prstGeom prst="rect">
            <a:avLst/>
          </a:prstGeom>
          <a:noFill/>
        </p:spPr>
        <p:txBody>
          <a:bodyPr wrap="square" rtlCol="0">
            <a:spAutoFit/>
          </a:bodyPr>
          <a:lstStyle/>
          <a:p>
            <a:pPr lvl="0"/>
            <a:r>
              <a:rPr lang="en-US" altLang="zh-CN" sz="4000" dirty="0">
                <a:solidFill>
                  <a:prstClr val="white"/>
                </a:solidFill>
              </a:rPr>
              <a:t>3 </a:t>
            </a:r>
            <a:r>
              <a:rPr lang="zh-CN" altLang="en-US" sz="4000" dirty="0">
                <a:solidFill>
                  <a:prstClr val="white"/>
                </a:solidFill>
              </a:rPr>
              <a:t>他 們 都 偏 離 正 路 ， 一 同 變 為 污 穢 ； 並 沒 有 行 善 的 ， 連 一 個 也 沒 有 。</a:t>
            </a:r>
          </a:p>
        </p:txBody>
      </p:sp>
      <p:sp>
        <p:nvSpPr>
          <p:cNvPr id="5" name="TextBox 4"/>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3200" dirty="0" err="1">
                <a:solidFill>
                  <a:prstClr val="white"/>
                </a:solidFill>
                <a:latin typeface="Calibri"/>
              </a:rPr>
              <a:t>Psa</a:t>
            </a:r>
            <a:r>
              <a:rPr lang="en-US" altLang="zh-CN" sz="3200" dirty="0">
                <a:solidFill>
                  <a:prstClr val="white"/>
                </a:solidFill>
                <a:latin typeface="Calibri"/>
              </a:rPr>
              <a:t> </a:t>
            </a:r>
            <a:r>
              <a:rPr lang="zh-CN" altLang="en-US" sz="2800" dirty="0">
                <a:solidFill>
                  <a:prstClr val="white"/>
                </a:solidFill>
                <a:latin typeface="Calibri"/>
              </a:rPr>
              <a:t>詩</a:t>
            </a:r>
            <a:r>
              <a:rPr kumimoji="0" lang="en-US" sz="3200" b="0" i="0" u="none" strike="noStrike" kern="1200" cap="none" spc="0" normalizeH="0" baseline="0" noProof="0" dirty="0">
                <a:ln>
                  <a:noFill/>
                </a:ln>
                <a:solidFill>
                  <a:prstClr val="white"/>
                </a:solidFill>
                <a:effectLst/>
                <a:uLnTx/>
                <a:uFillTx/>
                <a:latin typeface="Calibri"/>
                <a:ea typeface="+mn-ea"/>
                <a:cs typeface="+mn-cs"/>
              </a:rPr>
              <a:t> 1</a:t>
            </a:r>
            <a:r>
              <a:rPr kumimoji="0" lang="en-US" altLang="zh-CN" sz="3200" b="0" i="0" u="none" strike="noStrike" kern="1200" cap="none" spc="0" normalizeH="0" baseline="0" noProof="0" dirty="0">
                <a:ln>
                  <a:noFill/>
                </a:ln>
                <a:solidFill>
                  <a:prstClr val="white"/>
                </a:solidFill>
                <a:effectLst/>
                <a:uLnTx/>
                <a:uFillTx/>
                <a:latin typeface="Calibri"/>
                <a:ea typeface="+mn-ea"/>
                <a:cs typeface="+mn-cs"/>
              </a:rPr>
              <a:t>4</a:t>
            </a:r>
            <a:r>
              <a:rPr kumimoji="0" lang="en-US" sz="3200" b="0" i="0" u="none" strike="noStrike" kern="1200" cap="none" spc="0" normalizeH="0" baseline="0" noProof="0" dirty="0">
                <a:ln>
                  <a:noFill/>
                </a:ln>
                <a:solidFill>
                  <a:prstClr val="white"/>
                </a:solidFill>
                <a:effectLst/>
                <a:uLnTx/>
                <a:uFillTx/>
                <a:latin typeface="Calibri"/>
                <a:ea typeface="+mn-ea"/>
                <a:cs typeface="+mn-cs"/>
              </a:rPr>
              <a:t>:</a:t>
            </a:r>
            <a:r>
              <a:rPr kumimoji="0" lang="en-US" altLang="zh-CN" sz="3200" b="0" i="0" u="none" strike="noStrike" kern="1200" cap="none" spc="0" normalizeH="0" baseline="0" noProof="0" dirty="0">
                <a:ln>
                  <a:noFill/>
                </a:ln>
                <a:solidFill>
                  <a:prstClr val="white"/>
                </a:solidFill>
                <a:effectLst/>
                <a:uLnTx/>
                <a:uFillTx/>
                <a:latin typeface="Calibri"/>
                <a:ea typeface="+mn-ea"/>
                <a:cs typeface="+mn-cs"/>
              </a:rPr>
              <a:t>3</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523322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632311"/>
          </a:xfrm>
          <a:prstGeom prst="rect">
            <a:avLst/>
          </a:prstGeom>
          <a:noFill/>
        </p:spPr>
        <p:txBody>
          <a:bodyPr wrap="square" rtlCol="0">
            <a:spAutoFit/>
          </a:bodyPr>
          <a:lstStyle/>
          <a:p>
            <a:pPr lvl="0"/>
            <a:r>
              <a:rPr lang="en-US" sz="3600" dirty="0">
                <a:solidFill>
                  <a:prstClr val="white"/>
                </a:solidFill>
              </a:rPr>
              <a:t>29 People will come from east and west and north and south, and will take their places at the feast in the kingdom of God. 30 Indeed there are those who are last who will be first, and first who will be last.</a:t>
            </a:r>
            <a:endParaRPr lang="zh-CN" altLang="en-US" sz="3600" dirty="0">
              <a:solidFill>
                <a:prstClr val="white"/>
              </a:solidFill>
            </a:endParaRPr>
          </a:p>
        </p:txBody>
      </p:sp>
      <p:sp>
        <p:nvSpPr>
          <p:cNvPr id="4" name="TextBox 3"/>
          <p:cNvSpPr txBox="1"/>
          <p:nvPr/>
        </p:nvSpPr>
        <p:spPr>
          <a:xfrm>
            <a:off x="4540469" y="609600"/>
            <a:ext cx="4603532" cy="3970318"/>
          </a:xfrm>
          <a:prstGeom prst="rect">
            <a:avLst/>
          </a:prstGeom>
          <a:noFill/>
        </p:spPr>
        <p:txBody>
          <a:bodyPr wrap="square" rtlCol="0">
            <a:spAutoFit/>
          </a:bodyPr>
          <a:lstStyle/>
          <a:p>
            <a:pPr lvl="0"/>
            <a:r>
              <a:rPr lang="en-US" sz="3600" dirty="0">
                <a:solidFill>
                  <a:prstClr val="white"/>
                </a:solidFill>
              </a:rPr>
              <a:t>29 </a:t>
            </a:r>
            <a:r>
              <a:rPr lang="zh-CN" altLang="en-US" sz="3600" dirty="0">
                <a:solidFill>
                  <a:prstClr val="white"/>
                </a:solidFill>
              </a:rPr>
              <a:t>從 東 、 從 西 、 從 南 、 從 北 將 有 人 來 ， 在 神 的 國 裡 坐 席 。</a:t>
            </a:r>
            <a:r>
              <a:rPr lang="en-US" altLang="zh-CN" sz="3600" dirty="0">
                <a:solidFill>
                  <a:prstClr val="white"/>
                </a:solidFill>
              </a:rPr>
              <a:t>30 </a:t>
            </a:r>
            <a:r>
              <a:rPr lang="zh-CN" altLang="en-US" sz="3600" dirty="0">
                <a:solidFill>
                  <a:prstClr val="white"/>
                </a:solidFill>
              </a:rPr>
              <a:t>只 是 有 在 後 的 ， 將 要 在 前 ； 有 在 前 的 ， 將 要 在 後 。</a:t>
            </a:r>
          </a:p>
        </p:txBody>
      </p:sp>
      <p:sp>
        <p:nvSpPr>
          <p:cNvPr id="5" name="TextBox 4"/>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3200" dirty="0">
                <a:solidFill>
                  <a:prstClr val="white"/>
                </a:solidFill>
                <a:latin typeface="Calibri"/>
              </a:rPr>
              <a:t>Lk </a:t>
            </a:r>
            <a:r>
              <a:rPr lang="zh-CN" altLang="en-US" sz="2800" dirty="0">
                <a:solidFill>
                  <a:prstClr val="white"/>
                </a:solidFill>
                <a:latin typeface="Calibri"/>
              </a:rPr>
              <a:t>路</a:t>
            </a:r>
            <a:r>
              <a:rPr kumimoji="0" lang="en-US" sz="3200" b="0" i="0" u="none" strike="noStrike" kern="1200" cap="none" spc="0" normalizeH="0" baseline="0" noProof="0" dirty="0">
                <a:ln>
                  <a:noFill/>
                </a:ln>
                <a:solidFill>
                  <a:prstClr val="white"/>
                </a:solidFill>
                <a:effectLst/>
                <a:uLnTx/>
                <a:uFillTx/>
                <a:latin typeface="Calibri"/>
                <a:ea typeface="+mn-ea"/>
                <a:cs typeface="+mn-cs"/>
              </a:rPr>
              <a:t> 13:29-30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4401205"/>
          </a:xfrm>
          <a:prstGeom prst="rect">
            <a:avLst/>
          </a:prstGeom>
          <a:noFill/>
        </p:spPr>
        <p:txBody>
          <a:bodyPr wrap="square" rtlCol="0">
            <a:spAutoFit/>
          </a:bodyPr>
          <a:lstStyle/>
          <a:p>
            <a:pPr lvl="0"/>
            <a:r>
              <a:rPr lang="en-US" altLang="zh-CN" sz="4000" dirty="0">
                <a:solidFill>
                  <a:prstClr val="white"/>
                </a:solidFill>
              </a:rPr>
              <a:t>6 Therefore let all the faithful pray to you while you may be found; surely the rising of the mighty waters will not reach them. </a:t>
            </a:r>
            <a:endParaRPr lang="zh-CN" altLang="en-US" sz="4000" dirty="0">
              <a:solidFill>
                <a:prstClr val="white"/>
              </a:solidFill>
            </a:endParaRPr>
          </a:p>
        </p:txBody>
      </p:sp>
      <p:sp>
        <p:nvSpPr>
          <p:cNvPr id="4" name="TextBox 3"/>
          <p:cNvSpPr txBox="1"/>
          <p:nvPr/>
        </p:nvSpPr>
        <p:spPr>
          <a:xfrm>
            <a:off x="4540469" y="609600"/>
            <a:ext cx="4603532" cy="3170099"/>
          </a:xfrm>
          <a:prstGeom prst="rect">
            <a:avLst/>
          </a:prstGeom>
          <a:noFill/>
        </p:spPr>
        <p:txBody>
          <a:bodyPr wrap="square" rtlCol="0">
            <a:spAutoFit/>
          </a:bodyPr>
          <a:lstStyle/>
          <a:p>
            <a:pPr lvl="0"/>
            <a:r>
              <a:rPr lang="en-US" altLang="zh-CN" sz="4000" dirty="0">
                <a:solidFill>
                  <a:prstClr val="white"/>
                </a:solidFill>
              </a:rPr>
              <a:t>6 </a:t>
            </a:r>
            <a:r>
              <a:rPr lang="zh-CN" altLang="en-US" sz="4000" dirty="0">
                <a:solidFill>
                  <a:prstClr val="white"/>
                </a:solidFill>
              </a:rPr>
              <a:t>為 此 ， 凡 虔 誠 人 都 當 趁 你 可 尋 找 的 時 候 禱 告 你 ； 大 水 泛 溢 的 時 候 ， 必 不 能 到 他 那 裡 。</a:t>
            </a:r>
          </a:p>
        </p:txBody>
      </p:sp>
      <p:sp>
        <p:nvSpPr>
          <p:cNvPr id="5" name="TextBox 4"/>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3200" dirty="0" err="1">
                <a:solidFill>
                  <a:prstClr val="white"/>
                </a:solidFill>
                <a:latin typeface="Calibri"/>
              </a:rPr>
              <a:t>Psa</a:t>
            </a:r>
            <a:r>
              <a:rPr lang="en-US" altLang="zh-CN" sz="3200" dirty="0">
                <a:solidFill>
                  <a:prstClr val="white"/>
                </a:solidFill>
                <a:latin typeface="Calibri"/>
              </a:rPr>
              <a:t> </a:t>
            </a:r>
            <a:r>
              <a:rPr lang="zh-CN" altLang="en-US" sz="2800" dirty="0">
                <a:solidFill>
                  <a:prstClr val="white"/>
                </a:solidFill>
                <a:latin typeface="Calibri"/>
              </a:rPr>
              <a:t>詩</a:t>
            </a:r>
            <a:r>
              <a:rPr kumimoji="0" lang="en-US" sz="3200" b="0" i="0" u="none" strike="noStrike" kern="1200" cap="none" spc="0" normalizeH="0" baseline="0" noProof="0" dirty="0">
                <a:ln>
                  <a:noFill/>
                </a:ln>
                <a:solidFill>
                  <a:prstClr val="white"/>
                </a:solidFill>
                <a:effectLst/>
                <a:uLnTx/>
                <a:uFillTx/>
                <a:latin typeface="Calibri"/>
                <a:ea typeface="+mn-ea"/>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mn-ea"/>
                <a:cs typeface="+mn-cs"/>
              </a:rPr>
              <a:t>32:6</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1475465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940088"/>
          </a:xfrm>
          <a:prstGeom prst="rect">
            <a:avLst/>
          </a:prstGeom>
          <a:noFill/>
        </p:spPr>
        <p:txBody>
          <a:bodyPr wrap="square" rtlCol="0">
            <a:spAutoFit/>
          </a:bodyPr>
          <a:lstStyle/>
          <a:p>
            <a:pPr lvl="0"/>
            <a:r>
              <a:rPr lang="en-US" altLang="zh-CN" sz="3800" dirty="0">
                <a:solidFill>
                  <a:prstClr val="white"/>
                </a:solidFill>
              </a:rPr>
              <a:t>13 These people come near to me with their mouth and honor me with their lips, </a:t>
            </a:r>
            <a:r>
              <a:rPr lang="en-US" altLang="zh-CN" sz="3800" b="1" dirty="0">
                <a:solidFill>
                  <a:prstClr val="white"/>
                </a:solidFill>
              </a:rPr>
              <a:t>but their hearts are far from me</a:t>
            </a:r>
            <a:r>
              <a:rPr lang="en-US" altLang="zh-CN" sz="3800" dirty="0">
                <a:solidFill>
                  <a:prstClr val="white"/>
                </a:solidFill>
              </a:rPr>
              <a:t>. Their worship of me is based on merely human rules they have been taught. </a:t>
            </a:r>
            <a:endParaRPr lang="zh-CN" altLang="en-US" sz="3800" dirty="0">
              <a:solidFill>
                <a:prstClr val="white"/>
              </a:solidFill>
            </a:endParaRPr>
          </a:p>
        </p:txBody>
      </p:sp>
      <p:sp>
        <p:nvSpPr>
          <p:cNvPr id="4" name="TextBox 3"/>
          <p:cNvSpPr txBox="1"/>
          <p:nvPr/>
        </p:nvSpPr>
        <p:spPr>
          <a:xfrm>
            <a:off x="4540469" y="609600"/>
            <a:ext cx="4603532" cy="3600986"/>
          </a:xfrm>
          <a:prstGeom prst="rect">
            <a:avLst/>
          </a:prstGeom>
          <a:noFill/>
        </p:spPr>
        <p:txBody>
          <a:bodyPr wrap="square" rtlCol="0">
            <a:spAutoFit/>
          </a:bodyPr>
          <a:lstStyle/>
          <a:p>
            <a:pPr lvl="0"/>
            <a:r>
              <a:rPr lang="en-US" altLang="zh-CN" sz="3800" dirty="0">
                <a:solidFill>
                  <a:prstClr val="white"/>
                </a:solidFill>
              </a:rPr>
              <a:t>13 </a:t>
            </a:r>
            <a:r>
              <a:rPr lang="zh-CN" altLang="en-US" sz="3800" dirty="0">
                <a:solidFill>
                  <a:prstClr val="white"/>
                </a:solidFill>
              </a:rPr>
              <a:t>主 說 ： 因 為 這 百 姓 親 近 我 ， 用 嘴 唇 尊 敬 我 ， </a:t>
            </a:r>
            <a:r>
              <a:rPr lang="zh-CN" altLang="en-US" sz="3800" b="1" dirty="0">
                <a:solidFill>
                  <a:prstClr val="white"/>
                </a:solidFill>
              </a:rPr>
              <a:t>心 卻 遠 離 我 </a:t>
            </a:r>
            <a:r>
              <a:rPr lang="zh-CN" altLang="en-US" sz="3800" dirty="0">
                <a:solidFill>
                  <a:prstClr val="white"/>
                </a:solidFill>
              </a:rPr>
              <a:t>； 他 們 敬 畏 我 ， 不 過 是 領 受 人 的 吩 咐 。</a:t>
            </a:r>
          </a:p>
        </p:txBody>
      </p:sp>
      <p:sp>
        <p:nvSpPr>
          <p:cNvPr id="5" name="TextBox 4"/>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3200" dirty="0">
                <a:solidFill>
                  <a:prstClr val="white"/>
                </a:solidFill>
                <a:latin typeface="Calibri"/>
              </a:rPr>
              <a:t>Isa </a:t>
            </a:r>
            <a:r>
              <a:rPr lang="zh-CN" altLang="en-US" sz="2800" dirty="0">
                <a:solidFill>
                  <a:prstClr val="white"/>
                </a:solidFill>
                <a:latin typeface="Calibri"/>
              </a:rPr>
              <a:t>賽</a:t>
            </a:r>
            <a:r>
              <a:rPr kumimoji="0" lang="en-US" sz="3200" b="0" i="0" u="none" strike="noStrike" kern="1200" cap="none" spc="0" normalizeH="0" baseline="0" noProof="0" dirty="0">
                <a:ln>
                  <a:noFill/>
                </a:ln>
                <a:solidFill>
                  <a:prstClr val="white"/>
                </a:solidFill>
                <a:effectLst/>
                <a:uLnTx/>
                <a:uFillTx/>
                <a:latin typeface="Calibri"/>
                <a:ea typeface="+mn-ea"/>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mn-ea"/>
                <a:cs typeface="+mn-cs"/>
              </a:rPr>
              <a:t>29:13</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18977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323439"/>
          </a:xfrm>
          <a:prstGeom prst="rect">
            <a:avLst/>
          </a:prstGeom>
          <a:noFill/>
        </p:spPr>
        <p:txBody>
          <a:bodyPr wrap="square" rtlCol="0">
            <a:spAutoFit/>
          </a:bodyPr>
          <a:lstStyle/>
          <a:p>
            <a:r>
              <a:rPr lang="en-US" sz="4000" dirty="0">
                <a:solidFill>
                  <a:schemeClr val="bg1"/>
                </a:solidFill>
              </a:rPr>
              <a:t>“Lord, I want to be in Your house, because I want to be with You.”</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Momentous, Our Next Move to Respond:</a:t>
            </a:r>
            <a:endParaRPr lang="en-US" sz="4000" dirty="0">
              <a:solidFill>
                <a:schemeClr val="bg1"/>
              </a:solidFill>
            </a:endParaRPr>
          </a:p>
        </p:txBody>
      </p:sp>
    </p:spTree>
    <p:extLst>
      <p:ext uri="{BB962C8B-B14F-4D97-AF65-F5344CB8AC3E}">
        <p14:creationId xmlns:p14="http://schemas.microsoft.com/office/powerpoint/2010/main" val="18516772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1905000"/>
            <a:ext cx="9144000" cy="5016758"/>
          </a:xfrm>
          <a:prstGeom prst="rect">
            <a:avLst/>
          </a:prstGeom>
          <a:noFill/>
        </p:spPr>
        <p:txBody>
          <a:bodyPr wrap="square" rtlCol="0">
            <a:spAutoFit/>
          </a:bodyPr>
          <a:lstStyle/>
          <a:p>
            <a:r>
              <a:rPr lang="en-US" sz="4000" dirty="0">
                <a:solidFill>
                  <a:schemeClr val="bg1"/>
                </a:solidFill>
              </a:rPr>
              <a:t>___Ask for the grace of forgiveness on the thoughts and deeds that keep us apart from God; ask to know how much our sin grieves Him.</a:t>
            </a:r>
          </a:p>
          <a:p>
            <a:r>
              <a:rPr lang="en-US" sz="4000" dirty="0">
                <a:solidFill>
                  <a:schemeClr val="bg1"/>
                </a:solidFill>
              </a:rPr>
              <a:t>___Ask for the grace of adoration, so that we seek to be in God’s kingdom because we desire God and are beyond delighted to be with Him.</a:t>
            </a:r>
          </a:p>
        </p:txBody>
      </p:sp>
      <p:sp>
        <p:nvSpPr>
          <p:cNvPr id="4" name="TextBox 3"/>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Selah (Holy Communion):</a:t>
            </a:r>
            <a:endParaRPr lang="en-US" sz="40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632311"/>
          </a:xfrm>
          <a:prstGeom prst="rect">
            <a:avLst/>
          </a:prstGeom>
          <a:noFill/>
        </p:spPr>
        <p:txBody>
          <a:bodyPr wrap="square" rtlCol="0">
            <a:spAutoFit/>
          </a:bodyPr>
          <a:lstStyle/>
          <a:p>
            <a:pPr lvl="0"/>
            <a:r>
              <a:rPr lang="en-US" sz="3600" dirty="0">
                <a:solidFill>
                  <a:prstClr val="white"/>
                </a:solidFill>
              </a:rPr>
              <a:t>34 Jerusalem, Jerusalem, you who kill the prophets and stone those sent to you, how often I have longed to gather your children together, as a hen gathers her chicks under her wings, and you were not willing.</a:t>
            </a:r>
            <a:endParaRPr lang="zh-CN" altLang="en-US" sz="3600" dirty="0">
              <a:solidFill>
                <a:prstClr val="white"/>
              </a:solidFill>
            </a:endParaRPr>
          </a:p>
        </p:txBody>
      </p:sp>
      <p:sp>
        <p:nvSpPr>
          <p:cNvPr id="4" name="TextBox 3"/>
          <p:cNvSpPr txBox="1"/>
          <p:nvPr/>
        </p:nvSpPr>
        <p:spPr>
          <a:xfrm>
            <a:off x="4540469" y="609600"/>
            <a:ext cx="4603532" cy="5632311"/>
          </a:xfrm>
          <a:prstGeom prst="rect">
            <a:avLst/>
          </a:prstGeom>
          <a:noFill/>
        </p:spPr>
        <p:txBody>
          <a:bodyPr wrap="square" rtlCol="0">
            <a:spAutoFit/>
          </a:bodyPr>
          <a:lstStyle/>
          <a:p>
            <a:pPr lvl="0"/>
            <a:r>
              <a:rPr lang="en-US" sz="3600" dirty="0">
                <a:solidFill>
                  <a:prstClr val="white"/>
                </a:solidFill>
              </a:rPr>
              <a:t>34 </a:t>
            </a:r>
            <a:r>
              <a:rPr lang="zh-CN" altLang="en-US" sz="3600" dirty="0">
                <a:solidFill>
                  <a:prstClr val="white"/>
                </a:solidFill>
              </a:rPr>
              <a:t>耶 路 撒 冷 阿 ！ 耶 路 撒 冷 阿 ！ 你 常 殺 害 先 知 ， 又 用 石 頭 打 死 那 奉 差 遣 到 你 這 裡 來 的 人 。 我 多 次 願 意 聚 集 你 的 兒 女 ， 好 像 母 雞 把 小 雞 聚 集 在 翅 膀 底 下 ， 只 是 你 們 不 願 意 。</a:t>
            </a:r>
          </a:p>
        </p:txBody>
      </p:sp>
      <p:sp>
        <p:nvSpPr>
          <p:cNvPr id="5" name="TextBox 4"/>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3200" dirty="0">
                <a:solidFill>
                  <a:prstClr val="white"/>
                </a:solidFill>
                <a:latin typeface="Calibri"/>
              </a:rPr>
              <a:t>Lk </a:t>
            </a:r>
            <a:r>
              <a:rPr lang="zh-CN" altLang="en-US" sz="2800" dirty="0">
                <a:solidFill>
                  <a:prstClr val="white"/>
                </a:solidFill>
                <a:latin typeface="Calibri"/>
              </a:rPr>
              <a:t>路</a:t>
            </a:r>
            <a:r>
              <a:rPr kumimoji="0" lang="en-US" sz="3200" b="0" i="0" u="none" strike="noStrike" kern="1200" cap="none" spc="0" normalizeH="0" baseline="0" noProof="0" dirty="0">
                <a:ln>
                  <a:noFill/>
                </a:ln>
                <a:solidFill>
                  <a:prstClr val="white"/>
                </a:solidFill>
                <a:effectLst/>
                <a:uLnTx/>
                <a:uFillTx/>
                <a:latin typeface="Calibri"/>
                <a:ea typeface="+mn-ea"/>
                <a:cs typeface="+mn-cs"/>
              </a:rPr>
              <a:t> 13:</a:t>
            </a:r>
            <a:r>
              <a:rPr kumimoji="0" lang="en-US" altLang="zh-CN" sz="3200" b="0" i="0" u="none" strike="noStrike" kern="1200" cap="none" spc="0" normalizeH="0" baseline="0" noProof="0" dirty="0">
                <a:ln>
                  <a:noFill/>
                </a:ln>
                <a:solidFill>
                  <a:prstClr val="white"/>
                </a:solidFill>
                <a:effectLst/>
                <a:uLnTx/>
                <a:uFillTx/>
                <a:latin typeface="Calibri"/>
                <a:ea typeface="+mn-ea"/>
                <a:cs typeface="+mn-cs"/>
              </a:rPr>
              <a:t>34</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234749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b="1" dirty="0">
                <a:solidFill>
                  <a:prstClr val="white"/>
                </a:solidFill>
              </a:rPr>
              <a:t>Jesus is the keeper of the narrow door that leads into the kingdom of God.</a:t>
            </a:r>
          </a:p>
          <a:p>
            <a:r>
              <a:rPr lang="zh-CN" altLang="en-US" sz="4000" b="1" dirty="0">
                <a:solidFill>
                  <a:prstClr val="white"/>
                </a:solidFill>
              </a:rPr>
              <a:t>耶穌是通往神國的窄門的看守者。</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The God-centering message of Lk 13:1</a:t>
            </a:r>
            <a:r>
              <a:rPr lang="en-US" altLang="zh-CN" sz="4000" u="sng" dirty="0">
                <a:solidFill>
                  <a:prstClr val="white"/>
                </a:solidFill>
              </a:rPr>
              <a:t>8</a:t>
            </a:r>
            <a:r>
              <a:rPr lang="en-US" sz="4000" u="sng" dirty="0">
                <a:solidFill>
                  <a:prstClr val="white"/>
                </a:solidFill>
              </a:rPr>
              <a:t>-</a:t>
            </a:r>
            <a:r>
              <a:rPr lang="en-US" altLang="zh-CN" sz="4000" u="sng" dirty="0">
                <a:solidFill>
                  <a:prstClr val="white"/>
                </a:solidFill>
              </a:rPr>
              <a:t>35</a:t>
            </a:r>
            <a:r>
              <a:rPr lang="en-US" sz="4000" u="sng" dirty="0">
                <a:solidFill>
                  <a:prstClr val="white"/>
                </a:solidFill>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246769"/>
          </a:xfrm>
          <a:prstGeom prst="rect">
            <a:avLst/>
          </a:prstGeom>
          <a:noFill/>
        </p:spPr>
        <p:txBody>
          <a:bodyPr wrap="square" rtlCol="0">
            <a:spAutoFit/>
          </a:bodyPr>
          <a:lstStyle/>
          <a:p>
            <a:pPr algn="ctr"/>
            <a:r>
              <a:rPr lang="en-US" altLang="zh-CN" sz="7000" b="1" dirty="0">
                <a:solidFill>
                  <a:prstClr val="white"/>
                </a:solidFill>
              </a:rPr>
              <a:t>Small,</a:t>
            </a:r>
          </a:p>
          <a:p>
            <a:pPr algn="ctr"/>
            <a:r>
              <a:rPr lang="en-US" altLang="zh-CN" sz="7000" b="1" dirty="0">
                <a:solidFill>
                  <a:prstClr val="white"/>
                </a:solidFill>
              </a:rPr>
              <a:t>But Only for Now</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693866"/>
          </a:xfrm>
          <a:prstGeom prst="rect">
            <a:avLst/>
          </a:prstGeom>
          <a:noFill/>
        </p:spPr>
        <p:txBody>
          <a:bodyPr wrap="square" rtlCol="0">
            <a:spAutoFit/>
          </a:bodyPr>
          <a:lstStyle/>
          <a:p>
            <a:pPr lvl="0"/>
            <a:r>
              <a:rPr lang="en-US" sz="2600" dirty="0">
                <a:solidFill>
                  <a:prstClr val="white"/>
                </a:solidFill>
              </a:rPr>
              <a:t>18 Then Jesus asked, “What is the kingdom of God like? What shall I compare it to? 19 It is like a mustard seed, which a man took and planted in his garden. It grew and became a tree, and the birds perched in its branches.” 20 Again he asked, “What shall I compare the kingdom of God to? 21 It is like yeast that a woman took and mixed into about sixty pounds of flour until it worked all through the dough.”</a:t>
            </a:r>
            <a:endParaRPr lang="zh-CN" altLang="en-US" sz="2600" dirty="0">
              <a:solidFill>
                <a:prstClr val="white"/>
              </a:solidFill>
            </a:endParaRPr>
          </a:p>
        </p:txBody>
      </p:sp>
      <p:sp>
        <p:nvSpPr>
          <p:cNvPr id="4" name="TextBox 3"/>
          <p:cNvSpPr txBox="1"/>
          <p:nvPr/>
        </p:nvSpPr>
        <p:spPr>
          <a:xfrm>
            <a:off x="4540469" y="609600"/>
            <a:ext cx="4603532" cy="4093428"/>
          </a:xfrm>
          <a:prstGeom prst="rect">
            <a:avLst/>
          </a:prstGeom>
          <a:noFill/>
        </p:spPr>
        <p:txBody>
          <a:bodyPr wrap="square" rtlCol="0">
            <a:spAutoFit/>
          </a:bodyPr>
          <a:lstStyle/>
          <a:p>
            <a:pPr lvl="0"/>
            <a:r>
              <a:rPr lang="en-US" sz="2600" dirty="0">
                <a:solidFill>
                  <a:prstClr val="white"/>
                </a:solidFill>
              </a:rPr>
              <a:t>18 </a:t>
            </a:r>
            <a:r>
              <a:rPr lang="zh-CN" altLang="en-US" sz="2600" dirty="0">
                <a:solidFill>
                  <a:prstClr val="white"/>
                </a:solidFill>
              </a:rPr>
              <a:t>耶 穌 說 ： 神 的 國 好 像 甚 麼 ？ 我 拿 甚 麼 來 比 較 呢 ？</a:t>
            </a:r>
            <a:r>
              <a:rPr lang="en-US" altLang="zh-CN" sz="2600" dirty="0">
                <a:solidFill>
                  <a:prstClr val="white"/>
                </a:solidFill>
              </a:rPr>
              <a:t>19 </a:t>
            </a:r>
            <a:r>
              <a:rPr lang="zh-CN" altLang="en-US" sz="2600" dirty="0">
                <a:solidFill>
                  <a:prstClr val="white"/>
                </a:solidFill>
              </a:rPr>
              <a:t>好 像 一 粒 芥 菜 種 ， 有 人 拿 去 種 在 園 子 裡 ， 長 大 成 樹 ， 天 上 的 飛 鳥 宿 在 他 的 枝 上 。</a:t>
            </a:r>
            <a:r>
              <a:rPr lang="en-US" altLang="zh-CN" sz="2600" dirty="0">
                <a:solidFill>
                  <a:prstClr val="white"/>
                </a:solidFill>
              </a:rPr>
              <a:t>20 </a:t>
            </a:r>
            <a:r>
              <a:rPr lang="zh-CN" altLang="en-US" sz="2600" dirty="0">
                <a:solidFill>
                  <a:prstClr val="white"/>
                </a:solidFill>
              </a:rPr>
              <a:t>又 說 ： 我 拿 甚 麼 來 比 神 的 國 呢 ？</a:t>
            </a:r>
            <a:r>
              <a:rPr lang="en-US" altLang="zh-CN" sz="2600" dirty="0">
                <a:solidFill>
                  <a:prstClr val="white"/>
                </a:solidFill>
              </a:rPr>
              <a:t>21 </a:t>
            </a:r>
            <a:r>
              <a:rPr lang="zh-CN" altLang="en-US" sz="2600" dirty="0">
                <a:solidFill>
                  <a:prstClr val="white"/>
                </a:solidFill>
              </a:rPr>
              <a:t>好 比 麵 酵 ， 有 婦 人 拿 來 藏 在 三 斗 麵 裡 ， 直 等 全 糰 都 發 起 來 。</a:t>
            </a:r>
          </a:p>
        </p:txBody>
      </p:sp>
      <p:sp>
        <p:nvSpPr>
          <p:cNvPr id="5" name="TextBox 4"/>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3200" dirty="0">
                <a:solidFill>
                  <a:prstClr val="white"/>
                </a:solidFill>
                <a:latin typeface="Calibri"/>
              </a:rPr>
              <a:t>Lk </a:t>
            </a:r>
            <a:r>
              <a:rPr lang="zh-CN" altLang="en-US" sz="2800" dirty="0">
                <a:solidFill>
                  <a:prstClr val="white"/>
                </a:solidFill>
                <a:latin typeface="Calibri"/>
              </a:rPr>
              <a:t>路</a:t>
            </a:r>
            <a:r>
              <a:rPr kumimoji="0" lang="en-US" sz="3200" b="0" i="0" u="none" strike="noStrike" kern="1200" cap="none" spc="0" normalizeH="0" baseline="0" noProof="0" dirty="0">
                <a:ln>
                  <a:noFill/>
                </a:ln>
                <a:solidFill>
                  <a:prstClr val="white"/>
                </a:solidFill>
                <a:effectLst/>
                <a:uLnTx/>
                <a:uFillTx/>
                <a:latin typeface="Calibri"/>
                <a:ea typeface="+mn-ea"/>
                <a:cs typeface="+mn-cs"/>
              </a:rPr>
              <a:t> 13:</a:t>
            </a:r>
            <a:r>
              <a:rPr kumimoji="0" lang="en-US" altLang="zh-CN" sz="3200" b="0" i="0" u="none" strike="noStrike" kern="1200" cap="none" spc="0" normalizeH="0" baseline="0" noProof="0" dirty="0">
                <a:ln>
                  <a:noFill/>
                </a:ln>
                <a:solidFill>
                  <a:prstClr val="white"/>
                </a:solidFill>
                <a:effectLst/>
                <a:uLnTx/>
                <a:uFillTx/>
                <a:latin typeface="Calibri"/>
                <a:ea typeface="+mn-ea"/>
                <a:cs typeface="+mn-cs"/>
              </a:rPr>
              <a:t>18</a:t>
            </a:r>
            <a:r>
              <a:rPr kumimoji="0" lang="en-US" sz="3200" b="0" i="0" u="none" strike="noStrike" kern="1200" cap="none" spc="0" normalizeH="0" baseline="0" noProof="0" dirty="0">
                <a:ln>
                  <a:noFill/>
                </a:ln>
                <a:solidFill>
                  <a:prstClr val="white"/>
                </a:solidFill>
                <a:effectLst/>
                <a:uLnTx/>
                <a:uFillTx/>
                <a:latin typeface="Calibri"/>
                <a:ea typeface="+mn-ea"/>
                <a:cs typeface="+mn-cs"/>
              </a:rPr>
              <a:t>-</a:t>
            </a:r>
            <a:r>
              <a:rPr kumimoji="0" lang="en-US" altLang="zh-CN" sz="3200" b="0" i="0" u="none" strike="noStrike" kern="1200" cap="none" spc="0" normalizeH="0" baseline="0" noProof="0" dirty="0">
                <a:ln>
                  <a:noFill/>
                </a:ln>
                <a:solidFill>
                  <a:prstClr val="white"/>
                </a:solidFill>
                <a:effectLst/>
                <a:uLnTx/>
                <a:uFillTx/>
                <a:latin typeface="Calibri"/>
                <a:ea typeface="+mn-ea"/>
                <a:cs typeface="+mn-cs"/>
              </a:rPr>
              <a:t>21</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323162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dirty="0">
                <a:solidFill>
                  <a:schemeClr val="bg1"/>
                </a:solidFill>
              </a:rPr>
              <a:t>Our present daily, material life is a window into knowing the currently unseen but surely coming FULLNESS of God’s Kingdom.</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Small, But Only for Now:</a:t>
            </a:r>
            <a:endParaRPr lang="en-US" sz="4000"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323439"/>
          </a:xfrm>
          <a:prstGeom prst="rect">
            <a:avLst/>
          </a:prstGeom>
          <a:noFill/>
        </p:spPr>
        <p:txBody>
          <a:bodyPr wrap="square" rtlCol="0">
            <a:spAutoFit/>
          </a:bodyPr>
          <a:lstStyle/>
          <a:p>
            <a:r>
              <a:rPr lang="en-US" sz="4000" dirty="0">
                <a:solidFill>
                  <a:schemeClr val="bg1"/>
                </a:solidFill>
              </a:rPr>
              <a:t>Be mindful that the fullness of the Kingdom that WILL come and IS coming;</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schemeClr val="bg1"/>
                </a:solidFill>
              </a:rPr>
              <a:t>Small, But Only for Now:</a:t>
            </a:r>
            <a:endParaRPr lang="en-US" sz="4000" dirty="0">
              <a:solidFill>
                <a:schemeClr val="bg1"/>
              </a:solidFill>
            </a:endParaRPr>
          </a:p>
        </p:txBody>
      </p:sp>
    </p:spTree>
    <p:extLst>
      <p:ext uri="{BB962C8B-B14F-4D97-AF65-F5344CB8AC3E}">
        <p14:creationId xmlns:p14="http://schemas.microsoft.com/office/powerpoint/2010/main" val="42798974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2696</TotalTime>
  <Words>1719</Words>
  <Application>Microsoft Office PowerPoint</Application>
  <PresentationFormat>On-screen Show (4:3)</PresentationFormat>
  <Paragraphs>94</Paragraphs>
  <Slides>33</Slides>
  <Notes>1</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33</vt:i4>
      </vt:variant>
    </vt:vector>
  </HeadingPairs>
  <TitlesOfParts>
    <vt:vector size="41" baseType="lpstr">
      <vt:lpstr>新細明體</vt:lpstr>
      <vt:lpstr>宋体</vt:lpstr>
      <vt:lpstr>Arial</vt:lpstr>
      <vt:lpstr>Calibri</vt:lpstr>
      <vt:lpstr>Office Theme</vt:lpstr>
      <vt:lpstr>2_Office Theme</vt:lpstr>
      <vt:lpstr>3_Office Theme</vt:lpstr>
      <vt:lpstr>4_Office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sAMo.O</dc:creator>
  <cp:lastModifiedBy>Oo, Samuel</cp:lastModifiedBy>
  <cp:revision>720</cp:revision>
  <dcterms:created xsi:type="dcterms:W3CDTF">2015-05-17T06:09:38Z</dcterms:created>
  <dcterms:modified xsi:type="dcterms:W3CDTF">2019-05-05T04:23:56Z</dcterms:modified>
</cp:coreProperties>
</file>