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slideMasters/slideMaster5.xml" ContentType="application/vnd.openxmlformats-officedocument.presentationml.slideMaster+xml"/>
  <Override PartName="/ppt/slides/slide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696" r:id="rId5"/>
  </p:sldMasterIdLst>
  <p:notesMasterIdLst>
    <p:notesMasterId r:id="rId45"/>
  </p:notesMasterIdLst>
  <p:sldIdLst>
    <p:sldId id="1052" r:id="rId6"/>
    <p:sldId id="841" r:id="rId7"/>
    <p:sldId id="1011" r:id="rId8"/>
    <p:sldId id="1034" r:id="rId9"/>
    <p:sldId id="1020" r:id="rId10"/>
    <p:sldId id="1054" r:id="rId11"/>
    <p:sldId id="844" r:id="rId12"/>
    <p:sldId id="978" r:id="rId13"/>
    <p:sldId id="1059" r:id="rId14"/>
    <p:sldId id="1055" r:id="rId15"/>
    <p:sldId id="1056" r:id="rId16"/>
    <p:sldId id="1060" r:id="rId17"/>
    <p:sldId id="1061" r:id="rId18"/>
    <p:sldId id="1062" r:id="rId19"/>
    <p:sldId id="1063" r:id="rId20"/>
    <p:sldId id="1064" r:id="rId21"/>
    <p:sldId id="1065" r:id="rId22"/>
    <p:sldId id="1066" r:id="rId23"/>
    <p:sldId id="1067" r:id="rId24"/>
    <p:sldId id="1068" r:id="rId25"/>
    <p:sldId id="1069" r:id="rId26"/>
    <p:sldId id="1070" r:id="rId27"/>
    <p:sldId id="1071" r:id="rId28"/>
    <p:sldId id="1072" r:id="rId29"/>
    <p:sldId id="1073" r:id="rId30"/>
    <p:sldId id="1074" r:id="rId31"/>
    <p:sldId id="1057" r:id="rId32"/>
    <p:sldId id="1058" r:id="rId33"/>
    <p:sldId id="1075" r:id="rId34"/>
    <p:sldId id="1053" r:id="rId35"/>
    <p:sldId id="1076" r:id="rId36"/>
    <p:sldId id="1077" r:id="rId37"/>
    <p:sldId id="1078" r:id="rId38"/>
    <p:sldId id="1079" r:id="rId39"/>
    <p:sldId id="1028" r:id="rId40"/>
    <p:sldId id="1080" r:id="rId41"/>
    <p:sldId id="1082" r:id="rId42"/>
    <p:sldId id="1081" r:id="rId43"/>
    <p:sldId id="891"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60" d="100"/>
          <a:sy n="60" d="100"/>
        </p:scale>
        <p:origin x="-192" y="-6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theme" Target="theme/theme1.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592960-1CE5-46DF-AA74-40A0F75845CC}" type="datetimeFigureOut">
              <a:rPr lang="en-US" smtClean="0"/>
              <a:pPr/>
              <a:t>4/7/2019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26B3E5-248B-4B21-9696-877E8917F91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26B3E5-248B-4B21-9696-877E8917F91A}"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26B3E5-248B-4B21-9696-877E8917F91A}"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26B3E5-248B-4B21-9696-877E8917F91A}" type="slidenum">
              <a:rPr lang="en-US" smtClean="0"/>
              <a:pPr/>
              <a:t>39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pPr/>
              <a:t>4/7/2019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pPr/>
              <a:t>4/7/2019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pPr/>
              <a:t>4/7/2019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pPr/>
              <a:t>4/7/2019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pPr/>
              <a:t>4/7/2019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9DE03D-83EA-40C3-A7B5-507213037B3D}" type="datetimeFigureOut">
              <a:rPr lang="en-US" smtClean="0"/>
              <a:pPr/>
              <a:t>4/7/2019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9DE03D-83EA-40C3-A7B5-507213037B3D}" type="datetimeFigureOut">
              <a:rPr lang="en-US" smtClean="0"/>
              <a:pPr/>
              <a:t>4/7/2019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9DE03D-83EA-40C3-A7B5-507213037B3D}" type="datetimeFigureOut">
              <a:rPr lang="en-US" smtClean="0"/>
              <a:pPr/>
              <a:t>4/7/2019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pPr/>
              <a:t>4/7/2019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pPr/>
              <a:t>4/7/2019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pPr/>
              <a:t>4/7/2019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pPr/>
              <a:t>4/7/2019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solidFill>
                  <a:prstClr val="black">
                    <a:tint val="75000"/>
                  </a:prstClr>
                </a:solidFill>
              </a:rPr>
              <a:pPr/>
              <a:t>4/7/2019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905000"/>
            <a:ext cx="9144000" cy="2246769"/>
          </a:xfrm>
          <a:prstGeom prst="rect">
            <a:avLst/>
          </a:prstGeom>
          <a:noFill/>
        </p:spPr>
        <p:txBody>
          <a:bodyPr wrap="square" rtlCol="0">
            <a:spAutoFit/>
          </a:bodyPr>
          <a:lstStyle/>
          <a:p>
            <a:pPr algn="dist"/>
            <a:r>
              <a:rPr lang="en-US" sz="7000" i="1" dirty="0" smtClean="0">
                <a:solidFill>
                  <a:prstClr val="black"/>
                </a:solidFill>
              </a:rPr>
              <a:t>He</a:t>
            </a:r>
            <a:r>
              <a:rPr lang="zh-CN" altLang="en-US" sz="6000" i="1" dirty="0" smtClean="0">
                <a:solidFill>
                  <a:prstClr val="black"/>
                </a:solidFill>
              </a:rPr>
              <a:t>他</a:t>
            </a:r>
            <a:endParaRPr lang="en-US" altLang="zh-CN" sz="6000" i="1" dirty="0" smtClean="0">
              <a:solidFill>
                <a:prstClr val="black"/>
              </a:solidFill>
            </a:endParaRPr>
          </a:p>
          <a:p>
            <a:pPr algn="dist"/>
            <a:r>
              <a:rPr lang="zh-CN" altLang="en-US" sz="6000" b="1" i="1" dirty="0" smtClean="0">
                <a:solidFill>
                  <a:prstClr val="black"/>
                </a:solidFill>
              </a:rPr>
              <a:t>成了</a:t>
            </a:r>
            <a:r>
              <a:rPr lang="en-US" sz="7000" b="1" i="1" dirty="0" smtClean="0">
                <a:solidFill>
                  <a:prstClr val="black"/>
                </a:solidFill>
              </a:rPr>
              <a:t>Finish</a:t>
            </a:r>
            <a:r>
              <a:rPr lang="en-US" sz="7000" b="1" i="1" dirty="0" smtClean="0">
                <a:solidFill>
                  <a:prstClr val="black"/>
                </a:solidFill>
              </a:rPr>
              <a:t>ed</a:t>
            </a:r>
            <a:endParaRPr lang="en-US" sz="7000" b="1" i="1" dirty="0" smtClean="0">
              <a:solidFill>
                <a:prstClr val="black"/>
              </a:solidFill>
            </a:endParaRPr>
          </a:p>
        </p:txBody>
      </p:sp>
      <p:sp>
        <p:nvSpPr>
          <p:cNvPr id="3" name="TextBox 2"/>
          <p:cNvSpPr txBox="1"/>
          <p:nvPr/>
        </p:nvSpPr>
        <p:spPr>
          <a:xfrm>
            <a:off x="0" y="304800"/>
            <a:ext cx="9144000" cy="1754326"/>
          </a:xfrm>
          <a:prstGeom prst="rect">
            <a:avLst/>
          </a:prstGeom>
          <a:noFill/>
        </p:spPr>
        <p:txBody>
          <a:bodyPr wrap="square" rtlCol="0">
            <a:spAutoFit/>
          </a:bodyPr>
          <a:lstStyle/>
          <a:p>
            <a:pPr algn="ctr"/>
            <a:r>
              <a:rPr lang="en-US" sz="3600" dirty="0" smtClean="0">
                <a:solidFill>
                  <a:prstClr val="black">
                    <a:lumMod val="50000"/>
                    <a:lumOff val="50000"/>
                  </a:prstClr>
                </a:solidFill>
              </a:rPr>
              <a:t>Series: </a:t>
            </a:r>
            <a:r>
              <a:rPr lang="en-US" sz="3600" b="1" i="1" dirty="0" smtClean="0">
                <a:solidFill>
                  <a:prstClr val="black">
                    <a:lumMod val="50000"/>
                    <a:lumOff val="50000"/>
                  </a:prstClr>
                </a:solidFill>
              </a:rPr>
              <a:t>Last Words of a Crucified Christ</a:t>
            </a:r>
          </a:p>
          <a:p>
            <a:pPr algn="ctr"/>
            <a:endParaRPr lang="en-US" sz="3600" b="1" dirty="0" smtClean="0">
              <a:solidFill>
                <a:srgbClr val="8064A2">
                  <a:lumMod val="50000"/>
                </a:srgbClr>
              </a:solidFill>
            </a:endParaRPr>
          </a:p>
          <a:p>
            <a:pPr algn="ctr"/>
            <a:r>
              <a:rPr lang="en-US" altLang="zh-CN" sz="3600" b="1" dirty="0" err="1" smtClean="0">
                <a:solidFill>
                  <a:srgbClr val="8064A2">
                    <a:lumMod val="50000"/>
                  </a:srgbClr>
                </a:solidFill>
              </a:rPr>
              <a:t>Jn</a:t>
            </a:r>
            <a:r>
              <a:rPr lang="en-US" altLang="zh-CN" sz="3600" b="1" dirty="0" smtClean="0">
                <a:solidFill>
                  <a:srgbClr val="8064A2">
                    <a:lumMod val="50000"/>
                  </a:srgbClr>
                </a:solidFill>
              </a:rPr>
              <a:t> </a:t>
            </a:r>
            <a:r>
              <a:rPr lang="zh-CN" altLang="en-US" sz="3600" b="1" dirty="0" smtClean="0">
                <a:solidFill>
                  <a:srgbClr val="8064A2">
                    <a:lumMod val="50000"/>
                  </a:srgbClr>
                </a:solidFill>
              </a:rPr>
              <a:t>約</a:t>
            </a:r>
            <a:r>
              <a:rPr lang="en-US" altLang="zh-CN" sz="3600" b="1" dirty="0" smtClean="0">
                <a:solidFill>
                  <a:srgbClr val="8064A2">
                    <a:lumMod val="50000"/>
                  </a:srgbClr>
                </a:solidFill>
              </a:rPr>
              <a:t> 19:30</a:t>
            </a:r>
            <a:endParaRPr lang="en-US" sz="3600" dirty="0">
              <a:solidFill>
                <a:prstClr val="black"/>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169551"/>
          </a:xfrm>
          <a:prstGeom prst="rect">
            <a:avLst/>
          </a:prstGeom>
          <a:noFill/>
        </p:spPr>
        <p:txBody>
          <a:bodyPr wrap="square" rtlCol="0">
            <a:spAutoFit/>
          </a:bodyPr>
          <a:lstStyle/>
          <a:p>
            <a:pPr algn="ctr"/>
            <a:r>
              <a:rPr lang="en-US" altLang="zh-CN" sz="7000" b="1" dirty="0" err="1" smtClean="0">
                <a:solidFill>
                  <a:prstClr val="white"/>
                </a:solidFill>
              </a:rPr>
              <a:t>HeWe</a:t>
            </a:r>
            <a:r>
              <a:rPr lang="en-US" altLang="zh-CN" sz="7000" b="1" dirty="0" smtClean="0">
                <a:solidFill>
                  <a:prstClr val="white"/>
                </a:solidFill>
              </a:rPr>
              <a:t> Have Arrived</a:t>
            </a:r>
            <a:endParaRPr lang="en-US" altLang="zh-CN" sz="7000" b="1" dirty="0" smtClean="0">
              <a:solidFill>
                <a:prstClr val="white"/>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554545"/>
          </a:xfrm>
          <a:prstGeom prst="rect">
            <a:avLst/>
          </a:prstGeom>
          <a:noFill/>
        </p:spPr>
        <p:txBody>
          <a:bodyPr wrap="square" rtlCol="0">
            <a:spAutoFit/>
          </a:bodyPr>
          <a:lstStyle/>
          <a:p>
            <a:r>
              <a:rPr lang="en-US" sz="4000" dirty="0" smtClean="0">
                <a:solidFill>
                  <a:schemeClr val="bg1"/>
                </a:solidFill>
              </a:rPr>
              <a:t>1/ Apostle </a:t>
            </a:r>
            <a:r>
              <a:rPr lang="en-US" sz="4000" dirty="0" smtClean="0">
                <a:solidFill>
                  <a:schemeClr val="bg1"/>
                </a:solidFill>
              </a:rPr>
              <a:t>John writes that </a:t>
            </a:r>
            <a:r>
              <a:rPr lang="en-US" sz="4000" dirty="0" smtClean="0">
                <a:solidFill>
                  <a:schemeClr val="bg1"/>
                </a:solidFill>
              </a:rPr>
              <a:t>Jesus </a:t>
            </a:r>
            <a:r>
              <a:rPr lang="en-US" sz="4000" dirty="0" smtClean="0">
                <a:solidFill>
                  <a:schemeClr val="bg1"/>
                </a:solidFill>
              </a:rPr>
              <a:t>remains fully focused on his mission to save sinful souls and to glorify God, even when deep in physical and spiritual pain.</a:t>
            </a:r>
            <a:endParaRPr lang="en-US" sz="4000" i="1" dirty="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err="1" smtClean="0">
                <a:solidFill>
                  <a:schemeClr val="bg1"/>
                </a:solidFill>
              </a:rPr>
              <a:t>HeWe</a:t>
            </a:r>
            <a:r>
              <a:rPr lang="en-US" sz="4000" u="sng" dirty="0" smtClean="0">
                <a:solidFill>
                  <a:schemeClr val="bg1"/>
                </a:solidFill>
              </a:rPr>
              <a:t> Have Arrived</a:t>
            </a:r>
            <a:r>
              <a:rPr lang="en-US" sz="4000" u="sng" dirty="0" smtClean="0">
                <a:solidFill>
                  <a:schemeClr val="bg1"/>
                </a:solidFill>
              </a:rPr>
              <a:t>:</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3170099"/>
          </a:xfrm>
          <a:prstGeom prst="rect">
            <a:avLst/>
          </a:prstGeom>
          <a:noFill/>
        </p:spPr>
        <p:txBody>
          <a:bodyPr wrap="square" rtlCol="0">
            <a:spAutoFit/>
          </a:bodyPr>
          <a:lstStyle/>
          <a:p>
            <a:r>
              <a:rPr lang="en-US" sz="4000" dirty="0" smtClean="0">
                <a:solidFill>
                  <a:schemeClr val="bg1"/>
                </a:solidFill>
              </a:rPr>
              <a:t>The tearing apart of the perfect fellowship between God and </a:t>
            </a:r>
            <a:r>
              <a:rPr lang="en-US" sz="4000" dirty="0" smtClean="0">
                <a:solidFill>
                  <a:schemeClr val="bg1"/>
                </a:solidFill>
              </a:rPr>
              <a:t>Jesus </a:t>
            </a:r>
            <a:r>
              <a:rPr lang="en-US" sz="4000" dirty="0" smtClean="0">
                <a:solidFill>
                  <a:schemeClr val="bg1"/>
                </a:solidFill>
              </a:rPr>
              <a:t>on the cross was </a:t>
            </a:r>
            <a:r>
              <a:rPr lang="en-US" sz="4000" dirty="0" smtClean="0">
                <a:solidFill>
                  <a:schemeClr val="bg1"/>
                </a:solidFill>
              </a:rPr>
              <a:t>far, far, far </a:t>
            </a:r>
            <a:r>
              <a:rPr lang="en-US" sz="4000" dirty="0" smtClean="0">
                <a:solidFill>
                  <a:schemeClr val="bg1"/>
                </a:solidFill>
              </a:rPr>
              <a:t>more unbearable than the tearing apart of his physical body on the </a:t>
            </a:r>
            <a:r>
              <a:rPr lang="en-US" sz="4000" dirty="0" smtClean="0">
                <a:solidFill>
                  <a:schemeClr val="bg1"/>
                </a:solidFill>
              </a:rPr>
              <a:t>cross. </a:t>
            </a:r>
            <a:endParaRPr lang="en-US" sz="4000" i="1" dirty="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err="1" smtClean="0">
                <a:solidFill>
                  <a:schemeClr val="bg1"/>
                </a:solidFill>
              </a:rPr>
              <a:t>HeWe</a:t>
            </a:r>
            <a:r>
              <a:rPr lang="en-US" sz="4000" u="sng" dirty="0" smtClean="0">
                <a:solidFill>
                  <a:schemeClr val="bg1"/>
                </a:solidFill>
              </a:rPr>
              <a:t> Have Arrived</a:t>
            </a:r>
            <a:r>
              <a:rPr lang="en-US" sz="4000" u="sng" dirty="0" smtClean="0">
                <a:solidFill>
                  <a:schemeClr val="bg1"/>
                </a:solidFill>
              </a:rPr>
              <a:t>:</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6001643"/>
          </a:xfrm>
          <a:prstGeom prst="rect">
            <a:avLst/>
          </a:prstGeom>
          <a:noFill/>
        </p:spPr>
        <p:txBody>
          <a:bodyPr wrap="square" rtlCol="0">
            <a:spAutoFit/>
          </a:bodyPr>
          <a:lstStyle/>
          <a:p>
            <a:r>
              <a:rPr lang="en-US" sz="3200" dirty="0" smtClean="0">
                <a:solidFill>
                  <a:schemeClr val="bg1"/>
                </a:solidFill>
              </a:rPr>
              <a:t>19 You know how I am scorned, disgraced and shamed; all my enemies are before you. 20 Scorn has broken my heart and has left me helpless; I looked for sympathy, but there was none, for comforters, but I found none. 21 They put gall in my food and </a:t>
            </a:r>
            <a:r>
              <a:rPr lang="en-US" sz="3200" b="1" dirty="0" smtClean="0">
                <a:solidFill>
                  <a:schemeClr val="bg1"/>
                </a:solidFill>
              </a:rPr>
              <a:t>gave me vinegar for my thirst</a:t>
            </a:r>
            <a:r>
              <a:rPr lang="en-US" sz="3200" dirty="0" smtClean="0">
                <a:solidFill>
                  <a:schemeClr val="bg1"/>
                </a:solidFill>
              </a:rPr>
              <a:t>.</a:t>
            </a:r>
            <a:endParaRPr lang="en-US" sz="3200" b="1" dirty="0" smtClean="0">
              <a:solidFill>
                <a:schemeClr val="bg1"/>
              </a:solidFill>
            </a:endParaRPr>
          </a:p>
        </p:txBody>
      </p:sp>
      <p:sp>
        <p:nvSpPr>
          <p:cNvPr id="3" name="TextBox 2"/>
          <p:cNvSpPr txBox="1"/>
          <p:nvPr/>
        </p:nvSpPr>
        <p:spPr>
          <a:xfrm>
            <a:off x="0" y="0"/>
            <a:ext cx="4572000" cy="584775"/>
          </a:xfrm>
          <a:prstGeom prst="rect">
            <a:avLst/>
          </a:prstGeom>
          <a:noFill/>
        </p:spPr>
        <p:txBody>
          <a:bodyPr wrap="square" rtlCol="0">
            <a:spAutoFit/>
          </a:bodyPr>
          <a:lstStyle/>
          <a:p>
            <a:r>
              <a:rPr lang="en-US" sz="3200" dirty="0" err="1" smtClean="0">
                <a:solidFill>
                  <a:prstClr val="white"/>
                </a:solidFill>
              </a:rPr>
              <a:t>Psa</a:t>
            </a:r>
            <a:r>
              <a:rPr lang="en-US" sz="3200" dirty="0" smtClean="0">
                <a:solidFill>
                  <a:prstClr val="white"/>
                </a:solidFill>
              </a:rPr>
              <a:t> </a:t>
            </a:r>
            <a:r>
              <a:rPr lang="en-US" sz="3200" dirty="0" smtClean="0">
                <a:solidFill>
                  <a:prstClr val="white"/>
                </a:solidFill>
              </a:rPr>
              <a:t>69:19-21</a:t>
            </a:r>
            <a:endParaRPr lang="en-US" sz="3200" dirty="0">
              <a:solidFill>
                <a:prstClr val="white"/>
              </a:solidFill>
            </a:endParaRPr>
          </a:p>
        </p:txBody>
      </p:sp>
      <p:sp>
        <p:nvSpPr>
          <p:cNvPr id="4" name="TextBox 3"/>
          <p:cNvSpPr txBox="1"/>
          <p:nvPr/>
        </p:nvSpPr>
        <p:spPr>
          <a:xfrm>
            <a:off x="4540469" y="609600"/>
            <a:ext cx="4603532" cy="5509200"/>
          </a:xfrm>
          <a:prstGeom prst="rect">
            <a:avLst/>
          </a:prstGeom>
          <a:noFill/>
        </p:spPr>
        <p:txBody>
          <a:bodyPr wrap="square" rtlCol="0">
            <a:spAutoFit/>
          </a:bodyPr>
          <a:lstStyle/>
          <a:p>
            <a:r>
              <a:rPr lang="en-US" sz="3200" dirty="0" smtClean="0">
                <a:solidFill>
                  <a:schemeClr val="bg1"/>
                </a:solidFill>
              </a:rPr>
              <a:t>19 </a:t>
            </a:r>
            <a:r>
              <a:rPr lang="zh-TW" altLang="en-US" sz="3200" dirty="0" smtClean="0">
                <a:solidFill>
                  <a:schemeClr val="bg1"/>
                </a:solidFill>
              </a:rPr>
              <a:t>你 知 道 我 受 的 辱 罵 、 欺 凌 、 羞 辱 ； 我 的 敵 人 都 在 你 面 前 。</a:t>
            </a:r>
            <a:r>
              <a:rPr lang="en-US" sz="3200" dirty="0" smtClean="0">
                <a:solidFill>
                  <a:schemeClr val="bg1"/>
                </a:solidFill>
              </a:rPr>
              <a:t>20 </a:t>
            </a:r>
            <a:r>
              <a:rPr lang="zh-TW" altLang="en-US" sz="3200" dirty="0" smtClean="0">
                <a:solidFill>
                  <a:schemeClr val="bg1"/>
                </a:solidFill>
              </a:rPr>
              <a:t>辱 罵 傷 破 了 我 的 心 ， 我 又 滿 了 憂 愁 。 我 指 望 有 人 體 恤 ， 卻 沒 有 一 個 ； 我 指 望 有 人 安 慰 ， 卻 找 不 著 一 個 。</a:t>
            </a:r>
            <a:r>
              <a:rPr lang="en-US" sz="3200" dirty="0" smtClean="0">
                <a:solidFill>
                  <a:schemeClr val="bg1"/>
                </a:solidFill>
              </a:rPr>
              <a:t>21 </a:t>
            </a:r>
            <a:r>
              <a:rPr lang="zh-TW" altLang="en-US" sz="3200" dirty="0" smtClean="0">
                <a:solidFill>
                  <a:schemeClr val="bg1"/>
                </a:solidFill>
              </a:rPr>
              <a:t>他 們 拿 苦 膽 給 我 當 食 物 ； </a:t>
            </a:r>
            <a:r>
              <a:rPr lang="zh-TW" altLang="en-US" sz="3200" b="1" dirty="0" smtClean="0">
                <a:solidFill>
                  <a:schemeClr val="bg1"/>
                </a:solidFill>
              </a:rPr>
              <a:t>我 渴 了 ， 他 們 拿 醋 給 我 喝</a:t>
            </a:r>
            <a:r>
              <a:rPr lang="zh-TW" altLang="en-US" sz="3200" dirty="0" smtClean="0">
                <a:solidFill>
                  <a:schemeClr val="bg1"/>
                </a:solidFill>
              </a:rPr>
              <a:t> 。</a:t>
            </a:r>
            <a:endParaRPr lang="en-US" sz="3200" b="1" dirty="0" smtClean="0">
              <a:solidFill>
                <a:schemeClr val="bg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3170099"/>
          </a:xfrm>
          <a:prstGeom prst="rect">
            <a:avLst/>
          </a:prstGeom>
          <a:noFill/>
        </p:spPr>
        <p:txBody>
          <a:bodyPr wrap="square" rtlCol="0">
            <a:spAutoFit/>
          </a:bodyPr>
          <a:lstStyle/>
          <a:p>
            <a:r>
              <a:rPr lang="en-US" sz="4000" dirty="0" smtClean="0">
                <a:solidFill>
                  <a:schemeClr val="bg1"/>
                </a:solidFill>
              </a:rPr>
              <a:t>“28 </a:t>
            </a:r>
            <a:r>
              <a:rPr lang="en-US" sz="4000" dirty="0" smtClean="0">
                <a:solidFill>
                  <a:schemeClr val="bg1"/>
                </a:solidFill>
              </a:rPr>
              <a:t>Finished </a:t>
            </a:r>
            <a:r>
              <a:rPr lang="en-US" sz="4000" dirty="0" err="1" smtClean="0">
                <a:solidFill>
                  <a:schemeClr val="bg1"/>
                </a:solidFill>
              </a:rPr>
              <a:t>成了</a:t>
            </a:r>
            <a:r>
              <a:rPr lang="en-US" sz="4000" dirty="0" smtClean="0">
                <a:solidFill>
                  <a:schemeClr val="bg1"/>
                </a:solidFill>
              </a:rPr>
              <a:t>” </a:t>
            </a:r>
            <a:r>
              <a:rPr lang="en-US" sz="4000" dirty="0" smtClean="0">
                <a:solidFill>
                  <a:schemeClr val="bg1"/>
                </a:solidFill>
              </a:rPr>
              <a:t>= </a:t>
            </a:r>
            <a:r>
              <a:rPr lang="en-US" sz="4000" dirty="0" smtClean="0">
                <a:solidFill>
                  <a:schemeClr val="bg1"/>
                </a:solidFill>
              </a:rPr>
              <a:t>Gk. </a:t>
            </a:r>
            <a:r>
              <a:rPr lang="en-US" sz="4000" dirty="0" err="1" smtClean="0">
                <a:solidFill>
                  <a:schemeClr val="bg1"/>
                </a:solidFill>
              </a:rPr>
              <a:t>tetelestai</a:t>
            </a:r>
            <a:r>
              <a:rPr lang="en-US" sz="4000" dirty="0" smtClean="0">
                <a:solidFill>
                  <a:schemeClr val="bg1"/>
                </a:solidFill>
              </a:rPr>
              <a:t> = </a:t>
            </a:r>
            <a:r>
              <a:rPr lang="en-US" sz="4000" dirty="0" smtClean="0">
                <a:solidFill>
                  <a:schemeClr val="bg1"/>
                </a:solidFill>
              </a:rPr>
              <a:t>Goal, end</a:t>
            </a:r>
            <a:r>
              <a:rPr lang="en-US" sz="4000" dirty="0" smtClean="0">
                <a:solidFill>
                  <a:schemeClr val="bg1"/>
                </a:solidFill>
              </a:rPr>
              <a:t/>
            </a:r>
            <a:br>
              <a:rPr lang="en-US" sz="4000" dirty="0" smtClean="0">
                <a:solidFill>
                  <a:schemeClr val="bg1"/>
                </a:solidFill>
              </a:rPr>
            </a:br>
            <a:r>
              <a:rPr lang="en-US" sz="4000" dirty="0" smtClean="0">
                <a:solidFill>
                  <a:schemeClr val="bg1"/>
                </a:solidFill>
              </a:rPr>
              <a:t>&lt; &gt; Everything that needs to be done, is done, and is done in the time assigned for </a:t>
            </a:r>
            <a:r>
              <a:rPr lang="en-US" sz="4000" dirty="0" smtClean="0">
                <a:solidFill>
                  <a:schemeClr val="bg1"/>
                </a:solidFill>
              </a:rPr>
              <a:t>completion (goal + end)</a:t>
            </a:r>
            <a:endParaRPr lang="en-US" sz="4000" dirty="0" smtClean="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err="1" smtClean="0">
                <a:solidFill>
                  <a:schemeClr val="bg1"/>
                </a:solidFill>
              </a:rPr>
              <a:t>HeWe</a:t>
            </a:r>
            <a:r>
              <a:rPr lang="en-US" sz="4000" u="sng" dirty="0" smtClean="0">
                <a:solidFill>
                  <a:schemeClr val="bg1"/>
                </a:solidFill>
              </a:rPr>
              <a:t> Have Arrived</a:t>
            </a:r>
            <a:r>
              <a:rPr lang="en-US" sz="4000" u="sng" dirty="0" smtClean="0">
                <a:solidFill>
                  <a:schemeClr val="bg1"/>
                </a:solidFill>
              </a:rPr>
              <a:t>:</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554545"/>
          </a:xfrm>
          <a:prstGeom prst="rect">
            <a:avLst/>
          </a:prstGeom>
          <a:noFill/>
        </p:spPr>
        <p:txBody>
          <a:bodyPr wrap="square" rtlCol="0">
            <a:spAutoFit/>
          </a:bodyPr>
          <a:lstStyle/>
          <a:p>
            <a:r>
              <a:rPr lang="en-US" sz="4000" dirty="0" smtClean="0">
                <a:solidFill>
                  <a:schemeClr val="bg1"/>
                </a:solidFill>
              </a:rPr>
              <a:t>Once again, we see how solidly </a:t>
            </a:r>
            <a:r>
              <a:rPr lang="en-US" sz="4000" dirty="0" smtClean="0">
                <a:solidFill>
                  <a:schemeClr val="bg1"/>
                </a:solidFill>
              </a:rPr>
              <a:t>Jesus </a:t>
            </a:r>
            <a:r>
              <a:rPr lang="en-US" sz="4000" dirty="0" smtClean="0">
                <a:solidFill>
                  <a:schemeClr val="bg1"/>
                </a:solidFill>
              </a:rPr>
              <a:t>knows Scripture and how solidly </a:t>
            </a:r>
            <a:r>
              <a:rPr lang="en-US" sz="4000" dirty="0" smtClean="0">
                <a:solidFill>
                  <a:schemeClr val="bg1"/>
                </a:solidFill>
              </a:rPr>
              <a:t>Jesus </a:t>
            </a:r>
            <a:r>
              <a:rPr lang="en-US" sz="4000" dirty="0" smtClean="0">
                <a:solidFill>
                  <a:schemeClr val="bg1"/>
                </a:solidFill>
              </a:rPr>
              <a:t>anchors his security in </a:t>
            </a:r>
            <a:r>
              <a:rPr lang="en-US" sz="4000" dirty="0" smtClean="0">
                <a:solidFill>
                  <a:schemeClr val="bg1"/>
                </a:solidFill>
              </a:rPr>
              <a:t>Scripture.</a:t>
            </a:r>
            <a:r>
              <a:rPr lang="en-US" sz="4000" dirty="0" smtClean="0">
                <a:solidFill>
                  <a:schemeClr val="bg1"/>
                </a:solidFill>
              </a:rPr>
              <a:t/>
            </a:r>
            <a:br>
              <a:rPr lang="en-US" sz="4000" dirty="0" smtClean="0">
                <a:solidFill>
                  <a:schemeClr val="bg1"/>
                </a:solidFill>
              </a:rPr>
            </a:br>
            <a:endParaRPr lang="en-US" sz="4000" b="1" dirty="0" smtClean="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err="1" smtClean="0">
                <a:solidFill>
                  <a:schemeClr val="bg1"/>
                </a:solidFill>
              </a:rPr>
              <a:t>HeWe</a:t>
            </a:r>
            <a:r>
              <a:rPr lang="en-US" sz="4000" u="sng" dirty="0" smtClean="0">
                <a:solidFill>
                  <a:schemeClr val="bg1"/>
                </a:solidFill>
              </a:rPr>
              <a:t> Have Arrived</a:t>
            </a:r>
            <a:r>
              <a:rPr lang="en-US" sz="4000" u="sng" dirty="0" smtClean="0">
                <a:solidFill>
                  <a:schemeClr val="bg1"/>
                </a:solidFill>
              </a:rPr>
              <a:t>:</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4401205"/>
          </a:xfrm>
          <a:prstGeom prst="rect">
            <a:avLst/>
          </a:prstGeom>
          <a:noFill/>
        </p:spPr>
        <p:txBody>
          <a:bodyPr wrap="square" rtlCol="0">
            <a:spAutoFit/>
          </a:bodyPr>
          <a:lstStyle/>
          <a:p>
            <a:r>
              <a:rPr lang="en-US" sz="4000" dirty="0" smtClean="0">
                <a:solidFill>
                  <a:schemeClr val="tx1">
                    <a:lumMod val="50000"/>
                    <a:lumOff val="50000"/>
                  </a:schemeClr>
                </a:solidFill>
              </a:rPr>
              <a:t>Once again, we see how solidly </a:t>
            </a:r>
            <a:r>
              <a:rPr lang="en-US" sz="4000" dirty="0" smtClean="0">
                <a:solidFill>
                  <a:schemeClr val="tx1">
                    <a:lumMod val="50000"/>
                    <a:lumOff val="50000"/>
                  </a:schemeClr>
                </a:solidFill>
              </a:rPr>
              <a:t>Jesus </a:t>
            </a:r>
            <a:r>
              <a:rPr lang="en-US" sz="4000" dirty="0" smtClean="0">
                <a:solidFill>
                  <a:schemeClr val="tx1">
                    <a:lumMod val="50000"/>
                    <a:lumOff val="50000"/>
                  </a:schemeClr>
                </a:solidFill>
              </a:rPr>
              <a:t>knows Scripture and how solidly </a:t>
            </a:r>
            <a:r>
              <a:rPr lang="en-US" sz="4000" dirty="0" smtClean="0">
                <a:solidFill>
                  <a:schemeClr val="tx1">
                    <a:lumMod val="50000"/>
                    <a:lumOff val="50000"/>
                  </a:schemeClr>
                </a:solidFill>
              </a:rPr>
              <a:t>Jesus </a:t>
            </a:r>
            <a:r>
              <a:rPr lang="en-US" sz="4000" dirty="0" smtClean="0">
                <a:solidFill>
                  <a:schemeClr val="tx1">
                    <a:lumMod val="50000"/>
                    <a:lumOff val="50000"/>
                  </a:schemeClr>
                </a:solidFill>
              </a:rPr>
              <a:t>anchors his security in </a:t>
            </a:r>
            <a:r>
              <a:rPr lang="en-US" sz="4000" dirty="0" smtClean="0">
                <a:solidFill>
                  <a:schemeClr val="tx1">
                    <a:lumMod val="50000"/>
                    <a:lumOff val="50000"/>
                  </a:schemeClr>
                </a:solidFill>
              </a:rPr>
              <a:t>Scripture.</a:t>
            </a:r>
            <a:r>
              <a:rPr lang="en-US" sz="4000" dirty="0" smtClean="0">
                <a:solidFill>
                  <a:schemeClr val="bg1"/>
                </a:solidFill>
              </a:rPr>
              <a:t/>
            </a:r>
            <a:br>
              <a:rPr lang="en-US" sz="4000" dirty="0" smtClean="0">
                <a:solidFill>
                  <a:schemeClr val="bg1"/>
                </a:solidFill>
              </a:rPr>
            </a:br>
            <a:r>
              <a:rPr lang="en-US" sz="4000" dirty="0" smtClean="0">
                <a:solidFill>
                  <a:schemeClr val="bg1"/>
                </a:solidFill>
              </a:rPr>
              <a:t>i.e. </a:t>
            </a:r>
            <a:r>
              <a:rPr lang="en-US" sz="4000" b="1" dirty="0" smtClean="0">
                <a:solidFill>
                  <a:schemeClr val="bg1"/>
                </a:solidFill>
              </a:rPr>
              <a:t>Scripture is where his consciousness and confidence reside while suffering a shame and pain never before experienced by </a:t>
            </a:r>
            <a:r>
              <a:rPr lang="en-US" sz="4000" b="1" dirty="0" smtClean="0">
                <a:solidFill>
                  <a:schemeClr val="bg1"/>
                </a:solidFill>
              </a:rPr>
              <a:t>anyone.</a:t>
            </a:r>
            <a:endParaRPr lang="en-US" sz="4000" b="1" dirty="0" smtClean="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err="1" smtClean="0">
                <a:solidFill>
                  <a:schemeClr val="bg1"/>
                </a:solidFill>
              </a:rPr>
              <a:t>HeWe</a:t>
            </a:r>
            <a:r>
              <a:rPr lang="en-US" sz="4000" u="sng" dirty="0" smtClean="0">
                <a:solidFill>
                  <a:schemeClr val="bg1"/>
                </a:solidFill>
              </a:rPr>
              <a:t> Have Arrived</a:t>
            </a:r>
            <a:r>
              <a:rPr lang="en-US" sz="4000" u="sng" dirty="0" smtClean="0">
                <a:solidFill>
                  <a:schemeClr val="bg1"/>
                </a:solidFill>
              </a:rPr>
              <a:t>:</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2554545"/>
          </a:xfrm>
          <a:prstGeom prst="rect">
            <a:avLst/>
          </a:prstGeom>
          <a:noFill/>
        </p:spPr>
        <p:txBody>
          <a:bodyPr wrap="square" rtlCol="0">
            <a:spAutoFit/>
          </a:bodyPr>
          <a:lstStyle/>
          <a:p>
            <a:r>
              <a:rPr lang="en-US" sz="4000" dirty="0" smtClean="0">
                <a:solidFill>
                  <a:schemeClr val="bg1"/>
                </a:solidFill>
              </a:rPr>
              <a:t>I have brought you glory on earth by </a:t>
            </a:r>
            <a:r>
              <a:rPr lang="en-US" sz="4000" b="1" u="sng" dirty="0" smtClean="0">
                <a:solidFill>
                  <a:schemeClr val="bg1"/>
                </a:solidFill>
              </a:rPr>
              <a:t>finishing</a:t>
            </a:r>
            <a:r>
              <a:rPr lang="en-US" sz="4000" dirty="0" smtClean="0">
                <a:solidFill>
                  <a:schemeClr val="bg1"/>
                </a:solidFill>
              </a:rPr>
              <a:t> the work you gave me to do. </a:t>
            </a:r>
            <a:endParaRPr lang="en-US" sz="4000" b="1" dirty="0" smtClean="0">
              <a:solidFill>
                <a:schemeClr val="bg1"/>
              </a:solidFill>
            </a:endParaRPr>
          </a:p>
        </p:txBody>
      </p:sp>
      <p:sp>
        <p:nvSpPr>
          <p:cNvPr id="3" name="TextBox 2"/>
          <p:cNvSpPr txBox="1"/>
          <p:nvPr/>
        </p:nvSpPr>
        <p:spPr>
          <a:xfrm>
            <a:off x="0" y="0"/>
            <a:ext cx="4572000" cy="584775"/>
          </a:xfrm>
          <a:prstGeom prst="rect">
            <a:avLst/>
          </a:prstGeom>
          <a:noFill/>
        </p:spPr>
        <p:txBody>
          <a:bodyPr wrap="square" rtlCol="0">
            <a:spAutoFit/>
          </a:bodyPr>
          <a:lstStyle/>
          <a:p>
            <a:r>
              <a:rPr lang="en-US" sz="3200" dirty="0" err="1" smtClean="0">
                <a:solidFill>
                  <a:prstClr val="white"/>
                </a:solidFill>
              </a:rPr>
              <a:t>Jn</a:t>
            </a:r>
            <a:r>
              <a:rPr lang="en-US" sz="3200" dirty="0" smtClean="0">
                <a:solidFill>
                  <a:prstClr val="white"/>
                </a:solidFill>
              </a:rPr>
              <a:t> 17:4</a:t>
            </a:r>
            <a:endParaRPr lang="en-US" sz="3200" dirty="0">
              <a:solidFill>
                <a:prstClr val="white"/>
              </a:solidFill>
            </a:endParaRPr>
          </a:p>
        </p:txBody>
      </p:sp>
      <p:sp>
        <p:nvSpPr>
          <p:cNvPr id="4" name="TextBox 3"/>
          <p:cNvSpPr txBox="1"/>
          <p:nvPr/>
        </p:nvSpPr>
        <p:spPr>
          <a:xfrm>
            <a:off x="4540469" y="609600"/>
            <a:ext cx="4603532" cy="1754326"/>
          </a:xfrm>
          <a:prstGeom prst="rect">
            <a:avLst/>
          </a:prstGeom>
          <a:noFill/>
        </p:spPr>
        <p:txBody>
          <a:bodyPr wrap="square" rtlCol="0">
            <a:spAutoFit/>
          </a:bodyPr>
          <a:lstStyle/>
          <a:p>
            <a:r>
              <a:rPr lang="zh-CN" altLang="en-US" sz="3600" dirty="0" smtClean="0">
                <a:solidFill>
                  <a:schemeClr val="bg1"/>
                </a:solidFill>
              </a:rPr>
              <a:t>我 在 地 上 已 經 榮 耀 你 ， 你 所 託 付 我 的 事 ， 我 已 </a:t>
            </a:r>
            <a:r>
              <a:rPr lang="zh-CN" altLang="en-US" sz="3600" b="1" u="sng" dirty="0" smtClean="0">
                <a:solidFill>
                  <a:schemeClr val="bg1"/>
                </a:solidFill>
              </a:rPr>
              <a:t>成 全 了 </a:t>
            </a:r>
            <a:r>
              <a:rPr lang="zh-CN" altLang="en-US" sz="3600" dirty="0" smtClean="0">
                <a:solidFill>
                  <a:schemeClr val="bg1"/>
                </a:solidFill>
              </a:rPr>
              <a:t>。</a:t>
            </a:r>
            <a:endParaRPr lang="en-US" sz="3600" b="1" dirty="0" smtClean="0">
              <a:solidFill>
                <a:schemeClr val="bg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554545"/>
          </a:xfrm>
          <a:prstGeom prst="rect">
            <a:avLst/>
          </a:prstGeom>
          <a:noFill/>
        </p:spPr>
        <p:txBody>
          <a:bodyPr wrap="square" rtlCol="0">
            <a:spAutoFit/>
          </a:bodyPr>
          <a:lstStyle/>
          <a:p>
            <a:r>
              <a:rPr lang="en-US" sz="4000" dirty="0" smtClean="0">
                <a:solidFill>
                  <a:schemeClr val="bg1"/>
                </a:solidFill>
              </a:rPr>
              <a:t>2/ Apostle John writes also that </a:t>
            </a:r>
            <a:r>
              <a:rPr lang="en-US" sz="4000" dirty="0" smtClean="0">
                <a:solidFill>
                  <a:schemeClr val="bg1"/>
                </a:solidFill>
              </a:rPr>
              <a:t>Jesus </a:t>
            </a:r>
            <a:r>
              <a:rPr lang="en-US" sz="4000" dirty="0" smtClean="0">
                <a:solidFill>
                  <a:schemeClr val="bg1"/>
                </a:solidFill>
              </a:rPr>
              <a:t>remains well-aware that his mission to save sinful souls and to glorify God has arrived at both its end and completion.</a:t>
            </a:r>
            <a:endParaRPr lang="en-US" sz="4000" b="1" dirty="0" smtClean="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err="1" smtClean="0">
                <a:solidFill>
                  <a:schemeClr val="bg1"/>
                </a:solidFill>
              </a:rPr>
              <a:t>HeWe</a:t>
            </a:r>
            <a:r>
              <a:rPr lang="en-US" sz="4000" u="sng" dirty="0" smtClean="0">
                <a:solidFill>
                  <a:schemeClr val="bg1"/>
                </a:solidFill>
              </a:rPr>
              <a:t> Have Arrived</a:t>
            </a:r>
            <a:r>
              <a:rPr lang="en-US" sz="4000" u="sng" dirty="0" smtClean="0">
                <a:solidFill>
                  <a:schemeClr val="bg1"/>
                </a:solidFill>
              </a:rPr>
              <a:t>:</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323439"/>
          </a:xfrm>
          <a:prstGeom prst="rect">
            <a:avLst/>
          </a:prstGeom>
          <a:noFill/>
        </p:spPr>
        <p:txBody>
          <a:bodyPr wrap="square" rtlCol="0">
            <a:spAutoFit/>
          </a:bodyPr>
          <a:lstStyle/>
          <a:p>
            <a:r>
              <a:rPr lang="en-US" sz="4000" dirty="0" smtClean="0">
                <a:solidFill>
                  <a:schemeClr val="bg1"/>
                </a:solidFill>
              </a:rPr>
              <a:t>His mission to deliver/ save his people from their sins is finished (Mt 1:21 “Jesus</a:t>
            </a:r>
            <a:r>
              <a:rPr lang="en-US" sz="4000" dirty="0" smtClean="0">
                <a:solidFill>
                  <a:schemeClr val="bg1"/>
                </a:solidFill>
              </a:rPr>
              <a:t>”)</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err="1" smtClean="0">
                <a:solidFill>
                  <a:schemeClr val="bg1"/>
                </a:solidFill>
              </a:rPr>
              <a:t>HeWe</a:t>
            </a:r>
            <a:r>
              <a:rPr lang="en-US" sz="4000" u="sng" dirty="0" smtClean="0">
                <a:solidFill>
                  <a:schemeClr val="bg1"/>
                </a:solidFill>
              </a:rPr>
              <a:t> Have Arrived</a:t>
            </a:r>
            <a:r>
              <a:rPr lang="en-US" sz="4000" u="sng" dirty="0" smtClean="0">
                <a:solidFill>
                  <a:schemeClr val="bg1"/>
                </a:solidFill>
              </a:rPr>
              <a:t>:</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3" name="TextBox 2"/>
          <p:cNvSpPr txBox="1"/>
          <p:nvPr/>
        </p:nvSpPr>
        <p:spPr>
          <a:xfrm>
            <a:off x="0" y="1905000"/>
            <a:ext cx="9144000" cy="1169551"/>
          </a:xfrm>
          <a:prstGeom prst="rect">
            <a:avLst/>
          </a:prstGeom>
          <a:noFill/>
        </p:spPr>
        <p:txBody>
          <a:bodyPr wrap="square" rtlCol="0">
            <a:spAutoFit/>
          </a:bodyPr>
          <a:lstStyle/>
          <a:p>
            <a:pPr algn="ctr"/>
            <a:r>
              <a:rPr lang="en-US" altLang="zh-CN" sz="7000" b="1" dirty="0" err="1" smtClean="0">
                <a:solidFill>
                  <a:prstClr val="white"/>
                </a:solidFill>
              </a:rPr>
              <a:t>Jn</a:t>
            </a:r>
            <a:r>
              <a:rPr lang="en-US" altLang="zh-CN" sz="7000" b="1" dirty="0" smtClean="0">
                <a:solidFill>
                  <a:prstClr val="white"/>
                </a:solidFill>
              </a:rPr>
              <a:t> </a:t>
            </a:r>
            <a:r>
              <a:rPr lang="zh-CN" altLang="en-US" sz="6000" b="1" dirty="0" smtClean="0">
                <a:solidFill>
                  <a:prstClr val="white"/>
                </a:solidFill>
              </a:rPr>
              <a:t>約</a:t>
            </a:r>
            <a:r>
              <a:rPr lang="zh-CN" altLang="en-US" sz="6200" b="1" dirty="0" smtClean="0">
                <a:solidFill>
                  <a:prstClr val="white"/>
                </a:solidFill>
              </a:rPr>
              <a:t> </a:t>
            </a:r>
            <a:r>
              <a:rPr lang="en-US" altLang="zh-CN" sz="7000" b="1" dirty="0" smtClean="0">
                <a:solidFill>
                  <a:prstClr val="white"/>
                </a:solidFill>
              </a:rPr>
              <a:t>19:28-30</a:t>
            </a:r>
            <a:endParaRPr lang="en-US" sz="4000" dirty="0">
              <a:solidFill>
                <a:prstClr val="white"/>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5016758"/>
          </a:xfrm>
          <a:prstGeom prst="rect">
            <a:avLst/>
          </a:prstGeom>
          <a:noFill/>
        </p:spPr>
        <p:txBody>
          <a:bodyPr wrap="square" rtlCol="0">
            <a:spAutoFit/>
          </a:bodyPr>
          <a:lstStyle/>
          <a:p>
            <a:r>
              <a:rPr lang="en-US" sz="4000" dirty="0" smtClean="0">
                <a:solidFill>
                  <a:schemeClr val="tx1">
                    <a:lumMod val="50000"/>
                    <a:lumOff val="50000"/>
                  </a:schemeClr>
                </a:solidFill>
              </a:rPr>
              <a:t>His mission to deliver/ save his people from their sins is finished (Mt 1:21 “Jesus</a:t>
            </a:r>
            <a:r>
              <a:rPr lang="en-US" sz="4000" dirty="0" smtClean="0">
                <a:solidFill>
                  <a:schemeClr val="tx1">
                    <a:lumMod val="50000"/>
                    <a:lumOff val="50000"/>
                  </a:schemeClr>
                </a:solidFill>
              </a:rPr>
              <a:t>”)</a:t>
            </a:r>
          </a:p>
          <a:p>
            <a:r>
              <a:rPr lang="en-US" sz="4000" dirty="0" smtClean="0">
                <a:solidFill>
                  <a:schemeClr val="bg1"/>
                </a:solidFill>
              </a:rPr>
              <a:t>His mission to announce the good news of God’s kingdom and to usher into human life the power and life of the heavenly kingdom of God is finished (Mt 4:17 “Kingdom of God is near”; </a:t>
            </a:r>
            <a:r>
              <a:rPr lang="en-US" sz="4000" dirty="0" err="1" smtClean="0">
                <a:solidFill>
                  <a:schemeClr val="bg1"/>
                </a:solidFill>
              </a:rPr>
              <a:t>Lk</a:t>
            </a:r>
            <a:r>
              <a:rPr lang="en-US" sz="4000" dirty="0" smtClean="0">
                <a:solidFill>
                  <a:schemeClr val="bg1"/>
                </a:solidFill>
              </a:rPr>
              <a:t> 4:19-19 cf. Isa 58:6 “Year of the Lord’s favor”)</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err="1" smtClean="0">
                <a:solidFill>
                  <a:schemeClr val="bg1"/>
                </a:solidFill>
              </a:rPr>
              <a:t>HeWe</a:t>
            </a:r>
            <a:r>
              <a:rPr lang="en-US" sz="4000" u="sng" dirty="0" smtClean="0">
                <a:solidFill>
                  <a:schemeClr val="bg1"/>
                </a:solidFill>
              </a:rPr>
              <a:t> Have Arrived</a:t>
            </a:r>
            <a:r>
              <a:rPr lang="en-US" sz="4000" u="sng" dirty="0" smtClean="0">
                <a:solidFill>
                  <a:schemeClr val="bg1"/>
                </a:solidFill>
              </a:rPr>
              <a:t>:</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323439"/>
          </a:xfrm>
          <a:prstGeom prst="rect">
            <a:avLst/>
          </a:prstGeom>
          <a:noFill/>
        </p:spPr>
        <p:txBody>
          <a:bodyPr wrap="square" rtlCol="0">
            <a:spAutoFit/>
          </a:bodyPr>
          <a:lstStyle/>
          <a:p>
            <a:r>
              <a:rPr lang="en-US" sz="4000" dirty="0" smtClean="0">
                <a:solidFill>
                  <a:schemeClr val="bg1"/>
                </a:solidFill>
              </a:rPr>
              <a:t>God’s promise to crush Satan and Sin is </a:t>
            </a:r>
            <a:r>
              <a:rPr lang="en-US" sz="4000" dirty="0" smtClean="0">
                <a:solidFill>
                  <a:schemeClr val="bg1"/>
                </a:solidFill>
              </a:rPr>
              <a:t>fulfilled.</a:t>
            </a:r>
            <a:endParaRPr lang="en-US" sz="4000" dirty="0" smtClean="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err="1" smtClean="0">
                <a:solidFill>
                  <a:schemeClr val="bg1"/>
                </a:solidFill>
              </a:rPr>
              <a:t>HeWe</a:t>
            </a:r>
            <a:r>
              <a:rPr lang="en-US" sz="4000" u="sng" dirty="0" smtClean="0">
                <a:solidFill>
                  <a:schemeClr val="bg1"/>
                </a:solidFill>
              </a:rPr>
              <a:t> Have Arrived</a:t>
            </a:r>
            <a:r>
              <a:rPr lang="en-US" sz="4000" u="sng" dirty="0" smtClean="0">
                <a:solidFill>
                  <a:schemeClr val="bg1"/>
                </a:solidFill>
              </a:rPr>
              <a:t>:</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938992"/>
          </a:xfrm>
          <a:prstGeom prst="rect">
            <a:avLst/>
          </a:prstGeom>
          <a:noFill/>
        </p:spPr>
        <p:txBody>
          <a:bodyPr wrap="square" rtlCol="0">
            <a:spAutoFit/>
          </a:bodyPr>
          <a:lstStyle/>
          <a:p>
            <a:r>
              <a:rPr lang="en-US" sz="4000" dirty="0" smtClean="0">
                <a:solidFill>
                  <a:schemeClr val="tx1">
                    <a:lumMod val="50000"/>
                    <a:lumOff val="50000"/>
                  </a:schemeClr>
                </a:solidFill>
              </a:rPr>
              <a:t>God’s promise to crush Satan and Sin is </a:t>
            </a:r>
            <a:r>
              <a:rPr lang="en-US" sz="4000" dirty="0" smtClean="0">
                <a:solidFill>
                  <a:schemeClr val="tx1">
                    <a:lumMod val="50000"/>
                    <a:lumOff val="50000"/>
                  </a:schemeClr>
                </a:solidFill>
              </a:rPr>
              <a:t>fulfilled.</a:t>
            </a:r>
            <a:endParaRPr lang="en-US" sz="4000" dirty="0" smtClean="0">
              <a:solidFill>
                <a:schemeClr val="tx1">
                  <a:lumMod val="50000"/>
                  <a:lumOff val="50000"/>
                </a:schemeClr>
              </a:solidFill>
            </a:endParaRPr>
          </a:p>
          <a:p>
            <a:r>
              <a:rPr lang="en-US" sz="4000" dirty="0" smtClean="0">
                <a:solidFill>
                  <a:schemeClr val="bg1"/>
                </a:solidFill>
              </a:rPr>
              <a:t>God’s promise to Abraham is </a:t>
            </a:r>
            <a:r>
              <a:rPr lang="en-US" sz="4000" dirty="0" smtClean="0">
                <a:solidFill>
                  <a:schemeClr val="bg1"/>
                </a:solidFill>
              </a:rPr>
              <a:t>fulfilled.</a:t>
            </a:r>
            <a:endParaRPr lang="en-US" sz="4000" dirty="0" smtClean="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err="1" smtClean="0">
                <a:solidFill>
                  <a:schemeClr val="bg1"/>
                </a:solidFill>
              </a:rPr>
              <a:t>HeWe</a:t>
            </a:r>
            <a:r>
              <a:rPr lang="en-US" sz="4000" u="sng" dirty="0" smtClean="0">
                <a:solidFill>
                  <a:schemeClr val="bg1"/>
                </a:solidFill>
              </a:rPr>
              <a:t> Have Arrived</a:t>
            </a:r>
            <a:r>
              <a:rPr lang="en-US" sz="4000" u="sng" dirty="0" smtClean="0">
                <a:solidFill>
                  <a:schemeClr val="bg1"/>
                </a:solidFill>
              </a:rPr>
              <a:t>:</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554545"/>
          </a:xfrm>
          <a:prstGeom prst="rect">
            <a:avLst/>
          </a:prstGeom>
          <a:noFill/>
        </p:spPr>
        <p:txBody>
          <a:bodyPr wrap="square" rtlCol="0">
            <a:spAutoFit/>
          </a:bodyPr>
          <a:lstStyle/>
          <a:p>
            <a:r>
              <a:rPr lang="en-US" sz="4000" dirty="0" smtClean="0">
                <a:solidFill>
                  <a:schemeClr val="tx1">
                    <a:lumMod val="50000"/>
                    <a:lumOff val="50000"/>
                  </a:schemeClr>
                </a:solidFill>
              </a:rPr>
              <a:t>God’s promise to crush Satan and Sin is </a:t>
            </a:r>
            <a:r>
              <a:rPr lang="en-US" sz="4000" dirty="0" smtClean="0">
                <a:solidFill>
                  <a:schemeClr val="tx1">
                    <a:lumMod val="50000"/>
                    <a:lumOff val="50000"/>
                  </a:schemeClr>
                </a:solidFill>
              </a:rPr>
              <a:t>fulfilled.</a:t>
            </a:r>
            <a:endParaRPr lang="en-US" sz="4000" dirty="0" smtClean="0">
              <a:solidFill>
                <a:schemeClr val="tx1">
                  <a:lumMod val="50000"/>
                  <a:lumOff val="50000"/>
                </a:schemeClr>
              </a:solidFill>
            </a:endParaRPr>
          </a:p>
          <a:p>
            <a:r>
              <a:rPr lang="en-US" sz="4000" dirty="0" smtClean="0">
                <a:solidFill>
                  <a:schemeClr val="tx1">
                    <a:lumMod val="50000"/>
                    <a:lumOff val="50000"/>
                  </a:schemeClr>
                </a:solidFill>
              </a:rPr>
              <a:t>God’s promise to Abraham is </a:t>
            </a:r>
            <a:r>
              <a:rPr lang="en-US" sz="4000" dirty="0" smtClean="0">
                <a:solidFill>
                  <a:schemeClr val="tx1">
                    <a:lumMod val="50000"/>
                    <a:lumOff val="50000"/>
                  </a:schemeClr>
                </a:solidFill>
              </a:rPr>
              <a:t>fulfilled.</a:t>
            </a:r>
            <a:endParaRPr lang="en-US" sz="4000" dirty="0" smtClean="0">
              <a:solidFill>
                <a:schemeClr val="tx1">
                  <a:lumMod val="50000"/>
                  <a:lumOff val="50000"/>
                </a:schemeClr>
              </a:solidFill>
            </a:endParaRPr>
          </a:p>
          <a:p>
            <a:r>
              <a:rPr lang="en-US" sz="4000" dirty="0" smtClean="0">
                <a:solidFill>
                  <a:schemeClr val="bg1"/>
                </a:solidFill>
              </a:rPr>
              <a:t>God’s promise to David is </a:t>
            </a:r>
            <a:r>
              <a:rPr lang="en-US" sz="4000" dirty="0" smtClean="0">
                <a:solidFill>
                  <a:schemeClr val="bg1"/>
                </a:solidFill>
              </a:rPr>
              <a:t>fulfilled.</a:t>
            </a:r>
            <a:endParaRPr lang="en-US" sz="4000" dirty="0" smtClean="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err="1" smtClean="0">
                <a:solidFill>
                  <a:schemeClr val="bg1"/>
                </a:solidFill>
              </a:rPr>
              <a:t>HeWe</a:t>
            </a:r>
            <a:r>
              <a:rPr lang="en-US" sz="4000" u="sng" dirty="0" smtClean="0">
                <a:solidFill>
                  <a:schemeClr val="bg1"/>
                </a:solidFill>
              </a:rPr>
              <a:t> Have Arrived</a:t>
            </a:r>
            <a:r>
              <a:rPr lang="en-US" sz="4000" u="sng" dirty="0" smtClean="0">
                <a:solidFill>
                  <a:schemeClr val="bg1"/>
                </a:solidFill>
              </a:rPr>
              <a:t>:</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4401205"/>
          </a:xfrm>
          <a:prstGeom prst="rect">
            <a:avLst/>
          </a:prstGeom>
          <a:noFill/>
        </p:spPr>
        <p:txBody>
          <a:bodyPr wrap="square" rtlCol="0">
            <a:spAutoFit/>
          </a:bodyPr>
          <a:lstStyle/>
          <a:p>
            <a:r>
              <a:rPr lang="en-US" sz="4000" dirty="0" smtClean="0">
                <a:solidFill>
                  <a:schemeClr val="tx1">
                    <a:lumMod val="50000"/>
                    <a:lumOff val="50000"/>
                  </a:schemeClr>
                </a:solidFill>
              </a:rPr>
              <a:t>God’s promise to crush Satan and Sin is </a:t>
            </a:r>
            <a:r>
              <a:rPr lang="en-US" sz="4000" dirty="0" smtClean="0">
                <a:solidFill>
                  <a:schemeClr val="tx1">
                    <a:lumMod val="50000"/>
                    <a:lumOff val="50000"/>
                  </a:schemeClr>
                </a:solidFill>
              </a:rPr>
              <a:t>fulfilled.</a:t>
            </a:r>
            <a:endParaRPr lang="en-US" sz="4000" dirty="0" smtClean="0">
              <a:solidFill>
                <a:schemeClr val="tx1">
                  <a:lumMod val="50000"/>
                  <a:lumOff val="50000"/>
                </a:schemeClr>
              </a:solidFill>
            </a:endParaRPr>
          </a:p>
          <a:p>
            <a:r>
              <a:rPr lang="en-US" sz="4000" dirty="0" smtClean="0">
                <a:solidFill>
                  <a:schemeClr val="tx1">
                    <a:lumMod val="50000"/>
                    <a:lumOff val="50000"/>
                  </a:schemeClr>
                </a:solidFill>
              </a:rPr>
              <a:t>God’s promise to Abraham is </a:t>
            </a:r>
            <a:r>
              <a:rPr lang="en-US" sz="4000" dirty="0" smtClean="0">
                <a:solidFill>
                  <a:schemeClr val="tx1">
                    <a:lumMod val="50000"/>
                    <a:lumOff val="50000"/>
                  </a:schemeClr>
                </a:solidFill>
              </a:rPr>
              <a:t>fulfilled.</a:t>
            </a:r>
            <a:endParaRPr lang="en-US" sz="4000" dirty="0" smtClean="0">
              <a:solidFill>
                <a:schemeClr val="tx1">
                  <a:lumMod val="50000"/>
                  <a:lumOff val="50000"/>
                </a:schemeClr>
              </a:solidFill>
            </a:endParaRPr>
          </a:p>
          <a:p>
            <a:r>
              <a:rPr lang="en-US" sz="4000" dirty="0" smtClean="0">
                <a:solidFill>
                  <a:schemeClr val="tx1">
                    <a:lumMod val="50000"/>
                    <a:lumOff val="50000"/>
                  </a:schemeClr>
                </a:solidFill>
              </a:rPr>
              <a:t>God’s promise to David is </a:t>
            </a:r>
            <a:r>
              <a:rPr lang="en-US" sz="4000" dirty="0" smtClean="0">
                <a:solidFill>
                  <a:schemeClr val="tx1">
                    <a:lumMod val="50000"/>
                    <a:lumOff val="50000"/>
                  </a:schemeClr>
                </a:solidFill>
              </a:rPr>
              <a:t>fulfilled.</a:t>
            </a:r>
            <a:endParaRPr lang="en-US" sz="4000" dirty="0" smtClean="0">
              <a:solidFill>
                <a:schemeClr val="tx1">
                  <a:lumMod val="50000"/>
                  <a:lumOff val="50000"/>
                </a:schemeClr>
              </a:solidFill>
            </a:endParaRPr>
          </a:p>
          <a:p>
            <a:r>
              <a:rPr lang="en-US" sz="4000" dirty="0" smtClean="0">
                <a:solidFill>
                  <a:schemeClr val="bg1"/>
                </a:solidFill>
              </a:rPr>
              <a:t>God’s promise to redeem &amp; restore His beloved people, as prophesied by the prophets, is </a:t>
            </a:r>
            <a:r>
              <a:rPr lang="en-US" sz="4000" dirty="0" smtClean="0">
                <a:solidFill>
                  <a:schemeClr val="bg1"/>
                </a:solidFill>
              </a:rPr>
              <a:t>fulfilled.</a:t>
            </a:r>
            <a:endParaRPr lang="en-US" sz="5400" b="1" dirty="0" smtClean="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err="1" smtClean="0">
                <a:solidFill>
                  <a:schemeClr val="bg1"/>
                </a:solidFill>
              </a:rPr>
              <a:t>HeWe</a:t>
            </a:r>
            <a:r>
              <a:rPr lang="en-US" sz="4000" u="sng" dirty="0" smtClean="0">
                <a:solidFill>
                  <a:schemeClr val="bg1"/>
                </a:solidFill>
              </a:rPr>
              <a:t> Have Arrived</a:t>
            </a:r>
            <a:r>
              <a:rPr lang="en-US" sz="4000" u="sng" dirty="0" smtClean="0">
                <a:solidFill>
                  <a:schemeClr val="bg1"/>
                </a:solidFill>
              </a:rPr>
              <a:t>:</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6247864"/>
          </a:xfrm>
          <a:prstGeom prst="rect">
            <a:avLst/>
          </a:prstGeom>
          <a:noFill/>
        </p:spPr>
        <p:txBody>
          <a:bodyPr wrap="square" rtlCol="0">
            <a:spAutoFit/>
          </a:bodyPr>
          <a:lstStyle/>
          <a:p>
            <a:r>
              <a:rPr lang="en-US" sz="4000" dirty="0" smtClean="0">
                <a:solidFill>
                  <a:schemeClr val="bg1"/>
                </a:solidFill>
              </a:rPr>
              <a:t>Whoever believes in him is not condemned, but whoever does not believe stands condemned already because they have not believed in the name of God’s one and only Son. </a:t>
            </a:r>
            <a:endParaRPr lang="en-US" sz="4000" b="1" dirty="0" smtClean="0">
              <a:solidFill>
                <a:schemeClr val="bg1"/>
              </a:solidFill>
            </a:endParaRPr>
          </a:p>
        </p:txBody>
      </p:sp>
      <p:sp>
        <p:nvSpPr>
          <p:cNvPr id="3" name="TextBox 2"/>
          <p:cNvSpPr txBox="1"/>
          <p:nvPr/>
        </p:nvSpPr>
        <p:spPr>
          <a:xfrm>
            <a:off x="0" y="0"/>
            <a:ext cx="4572000" cy="584775"/>
          </a:xfrm>
          <a:prstGeom prst="rect">
            <a:avLst/>
          </a:prstGeom>
          <a:noFill/>
        </p:spPr>
        <p:txBody>
          <a:bodyPr wrap="square" rtlCol="0">
            <a:spAutoFit/>
          </a:bodyPr>
          <a:lstStyle/>
          <a:p>
            <a:r>
              <a:rPr lang="en-US" sz="3200" dirty="0" err="1" smtClean="0">
                <a:solidFill>
                  <a:prstClr val="white"/>
                </a:solidFill>
              </a:rPr>
              <a:t>Jn</a:t>
            </a:r>
            <a:r>
              <a:rPr lang="en-US" sz="3200" dirty="0" smtClean="0">
                <a:solidFill>
                  <a:prstClr val="white"/>
                </a:solidFill>
              </a:rPr>
              <a:t> 3:18</a:t>
            </a:r>
            <a:endParaRPr lang="en-US" sz="3200" dirty="0">
              <a:solidFill>
                <a:prstClr val="white"/>
              </a:solidFill>
            </a:endParaRPr>
          </a:p>
        </p:txBody>
      </p:sp>
      <p:sp>
        <p:nvSpPr>
          <p:cNvPr id="4" name="TextBox 3"/>
          <p:cNvSpPr txBox="1"/>
          <p:nvPr/>
        </p:nvSpPr>
        <p:spPr>
          <a:xfrm>
            <a:off x="4540469" y="609600"/>
            <a:ext cx="4603532" cy="2862322"/>
          </a:xfrm>
          <a:prstGeom prst="rect">
            <a:avLst/>
          </a:prstGeom>
          <a:noFill/>
        </p:spPr>
        <p:txBody>
          <a:bodyPr wrap="square" rtlCol="0">
            <a:spAutoFit/>
          </a:bodyPr>
          <a:lstStyle/>
          <a:p>
            <a:r>
              <a:rPr lang="zh-CN" altLang="en-US" sz="3600" dirty="0" smtClean="0">
                <a:solidFill>
                  <a:schemeClr val="bg1"/>
                </a:solidFill>
              </a:rPr>
              <a:t>信 他 的 人 ， 不 被 定 罪 ； 不 信 的 人 ， 罪 已 經 定 了 ， 因 為 他 不 信 神 獨 生 子 的 名 。</a:t>
            </a:r>
            <a:endParaRPr lang="en-US" sz="3600" b="1" dirty="0" smtClean="0">
              <a:solidFill>
                <a:schemeClr val="bg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554545"/>
          </a:xfrm>
          <a:prstGeom prst="rect">
            <a:avLst/>
          </a:prstGeom>
          <a:noFill/>
        </p:spPr>
        <p:txBody>
          <a:bodyPr wrap="square" rtlCol="0">
            <a:spAutoFit/>
          </a:bodyPr>
          <a:lstStyle/>
          <a:p>
            <a:r>
              <a:rPr lang="en-US" sz="4000" dirty="0" smtClean="0">
                <a:solidFill>
                  <a:schemeClr val="bg1"/>
                </a:solidFill>
              </a:rPr>
              <a:t>While other self-appointed saviors were defeated by death, death was defeated by the willing sacrifice of </a:t>
            </a:r>
            <a:r>
              <a:rPr lang="en-US" sz="4000" dirty="0" smtClean="0">
                <a:solidFill>
                  <a:schemeClr val="bg1"/>
                </a:solidFill>
              </a:rPr>
              <a:t>this God-anointed </a:t>
            </a:r>
            <a:r>
              <a:rPr lang="en-US" sz="4000" dirty="0" smtClean="0">
                <a:solidFill>
                  <a:schemeClr val="bg1"/>
                </a:solidFill>
              </a:rPr>
              <a:t>savior, this crucified </a:t>
            </a:r>
            <a:r>
              <a:rPr lang="en-US" sz="4000" dirty="0" smtClean="0">
                <a:solidFill>
                  <a:schemeClr val="bg1"/>
                </a:solidFill>
              </a:rPr>
              <a:t>Christ.</a:t>
            </a:r>
            <a:endParaRPr lang="en-US" sz="4000" dirty="0" smtClean="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err="1" smtClean="0">
                <a:solidFill>
                  <a:schemeClr val="bg1"/>
                </a:solidFill>
              </a:rPr>
              <a:t>HeWe</a:t>
            </a:r>
            <a:r>
              <a:rPr lang="en-US" sz="4000" u="sng" dirty="0" smtClean="0">
                <a:solidFill>
                  <a:schemeClr val="bg1"/>
                </a:solidFill>
              </a:rPr>
              <a:t> Have Arrived</a:t>
            </a:r>
            <a:r>
              <a:rPr lang="en-US" sz="4000" u="sng" dirty="0" smtClean="0">
                <a:solidFill>
                  <a:schemeClr val="bg1"/>
                </a:solidFill>
              </a:rPr>
              <a:t>:</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169551"/>
          </a:xfrm>
          <a:prstGeom prst="rect">
            <a:avLst/>
          </a:prstGeom>
          <a:noFill/>
        </p:spPr>
        <p:txBody>
          <a:bodyPr wrap="square" rtlCol="0">
            <a:spAutoFit/>
          </a:bodyPr>
          <a:lstStyle/>
          <a:p>
            <a:pPr algn="ctr"/>
            <a:r>
              <a:rPr lang="en-US" altLang="zh-CN" sz="7000" b="1" dirty="0" smtClean="0">
                <a:solidFill>
                  <a:prstClr val="white"/>
                </a:solidFill>
              </a:rPr>
              <a:t>Into Eternity Now</a:t>
            </a:r>
            <a:endParaRPr lang="en-US" altLang="zh-CN" sz="7000" b="1" dirty="0" smtClean="0">
              <a:solidFill>
                <a:prstClr val="white"/>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4401205"/>
          </a:xfrm>
          <a:prstGeom prst="rect">
            <a:avLst/>
          </a:prstGeom>
          <a:noFill/>
        </p:spPr>
        <p:txBody>
          <a:bodyPr wrap="square" rtlCol="0">
            <a:spAutoFit/>
          </a:bodyPr>
          <a:lstStyle/>
          <a:p>
            <a:r>
              <a:rPr lang="en-US" sz="4000" i="1" dirty="0" smtClean="0">
                <a:solidFill>
                  <a:schemeClr val="bg1"/>
                </a:solidFill>
              </a:rPr>
              <a:t>Dear brothers and sisters, are we living in light of “It is finished!”?</a:t>
            </a:r>
          </a:p>
          <a:p>
            <a:r>
              <a:rPr lang="en-US" sz="4000" i="1" dirty="0" smtClean="0">
                <a:solidFill>
                  <a:schemeClr val="bg1"/>
                </a:solidFill>
              </a:rPr>
              <a:t>What happens when you and I consciously live with the acknowledgment that </a:t>
            </a:r>
            <a:r>
              <a:rPr lang="en-US" sz="4000" i="1" dirty="0" smtClean="0">
                <a:solidFill>
                  <a:schemeClr val="bg1"/>
                </a:solidFill>
              </a:rPr>
              <a:t>Jesus </a:t>
            </a:r>
            <a:r>
              <a:rPr lang="en-US" sz="4000" i="1" dirty="0" smtClean="0">
                <a:solidFill>
                  <a:schemeClr val="bg1"/>
                </a:solidFill>
              </a:rPr>
              <a:t>as Savior Lord and the righteousness </a:t>
            </a:r>
            <a:r>
              <a:rPr lang="en-US" sz="4000" i="1" dirty="0" smtClean="0">
                <a:solidFill>
                  <a:schemeClr val="bg1"/>
                </a:solidFill>
              </a:rPr>
              <a:t>Jesus </a:t>
            </a:r>
            <a:r>
              <a:rPr lang="en-US" sz="4000" i="1" dirty="0" smtClean="0">
                <a:solidFill>
                  <a:schemeClr val="bg1"/>
                </a:solidFill>
              </a:rPr>
              <a:t>has perfectly lived and died on our behalf is enough?</a:t>
            </a:r>
            <a:endParaRPr lang="en-US" sz="4000" i="1" dirty="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smtClean="0">
                <a:solidFill>
                  <a:schemeClr val="bg1"/>
                </a:solidFill>
              </a:rPr>
              <a:t>Into Eternity Now</a:t>
            </a:r>
            <a:r>
              <a:rPr lang="en-US" sz="4000" u="sng" dirty="0" smtClean="0">
                <a:solidFill>
                  <a:schemeClr val="bg1"/>
                </a:solidFill>
              </a:rPr>
              <a:t>:</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323439"/>
          </a:xfrm>
          <a:prstGeom prst="rect">
            <a:avLst/>
          </a:prstGeom>
          <a:noFill/>
        </p:spPr>
        <p:txBody>
          <a:bodyPr wrap="square" rtlCol="0">
            <a:spAutoFit/>
          </a:bodyPr>
          <a:lstStyle/>
          <a:p>
            <a:r>
              <a:rPr lang="en-US" sz="4000" dirty="0" smtClean="0">
                <a:solidFill>
                  <a:schemeClr val="bg1"/>
                </a:solidFill>
              </a:rPr>
              <a:t>1/ We will pursue spiritual maturity over material </a:t>
            </a:r>
            <a:r>
              <a:rPr lang="en-US" sz="4000" dirty="0" smtClean="0">
                <a:solidFill>
                  <a:schemeClr val="bg1"/>
                </a:solidFill>
              </a:rPr>
              <a:t>prosperity.</a:t>
            </a:r>
            <a:endParaRPr lang="en-US" sz="4000" dirty="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smtClean="0">
                <a:solidFill>
                  <a:schemeClr val="bg1"/>
                </a:solidFill>
              </a:rPr>
              <a:t>Into Eternity Now</a:t>
            </a:r>
            <a:r>
              <a:rPr lang="en-US" sz="4000" u="sng" dirty="0" smtClean="0">
                <a:solidFill>
                  <a:schemeClr val="bg1"/>
                </a:solidFill>
              </a:rPr>
              <a:t>:</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9144000" cy="5632311"/>
          </a:xfrm>
          <a:prstGeom prst="rect">
            <a:avLst/>
          </a:prstGeom>
          <a:noFill/>
        </p:spPr>
        <p:txBody>
          <a:bodyPr wrap="square" rtlCol="0">
            <a:spAutoFit/>
          </a:bodyPr>
          <a:lstStyle/>
          <a:p>
            <a:r>
              <a:rPr lang="en-US" sz="4000" dirty="0" smtClean="0">
                <a:solidFill>
                  <a:schemeClr val="bg1"/>
                </a:solidFill>
              </a:rPr>
              <a:t>28 Later, knowing that everything had now been finished, and so that Scripture would be fulfilled, Jesus said, “I am thirsty.” 29 A jar of wine vinegar was there, so they soaked a sponge in it, put the sponge on a stalk of the hyssop plant, and lifted it to Jesus’ lips. 30 When he had received the drink, Jesus said, “It is finished.” With that, he bowed his head and gave up his spirit.</a:t>
            </a:r>
            <a:endParaRPr lang="en-US" sz="4000" dirty="0" smtClean="0">
              <a:solidFill>
                <a:schemeClr val="bg1"/>
              </a:solidFill>
            </a:endParaRPr>
          </a:p>
        </p:txBody>
      </p:sp>
      <p:sp>
        <p:nvSpPr>
          <p:cNvPr id="3" name="TextBox 2"/>
          <p:cNvSpPr txBox="1"/>
          <p:nvPr/>
        </p:nvSpPr>
        <p:spPr>
          <a:xfrm>
            <a:off x="0" y="0"/>
            <a:ext cx="4572000" cy="584775"/>
          </a:xfrm>
          <a:prstGeom prst="rect">
            <a:avLst/>
          </a:prstGeom>
          <a:noFill/>
        </p:spPr>
        <p:txBody>
          <a:bodyPr wrap="square" rtlCol="0">
            <a:spAutoFit/>
          </a:bodyPr>
          <a:lstStyle/>
          <a:p>
            <a:r>
              <a:rPr lang="en-US" sz="3200" dirty="0" err="1" smtClean="0">
                <a:solidFill>
                  <a:prstClr val="white"/>
                </a:solidFill>
              </a:rPr>
              <a:t>Jn</a:t>
            </a:r>
            <a:r>
              <a:rPr lang="en-US" sz="3200" dirty="0" smtClean="0">
                <a:solidFill>
                  <a:prstClr val="white"/>
                </a:solidFill>
              </a:rPr>
              <a:t> 19:28-30</a:t>
            </a:r>
            <a:endParaRPr lang="en-US" sz="3200" dirty="0">
              <a:solidFill>
                <a:prstClr val="white"/>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5" name="TextBox 4"/>
          <p:cNvSpPr txBox="1"/>
          <p:nvPr/>
        </p:nvSpPr>
        <p:spPr>
          <a:xfrm>
            <a:off x="0" y="609600"/>
            <a:ext cx="9144000" cy="4708981"/>
          </a:xfrm>
          <a:prstGeom prst="rect">
            <a:avLst/>
          </a:prstGeom>
          <a:noFill/>
        </p:spPr>
        <p:txBody>
          <a:bodyPr wrap="square" rtlCol="0">
            <a:spAutoFit/>
          </a:bodyPr>
          <a:lstStyle/>
          <a:p>
            <a:r>
              <a:rPr lang="en-US" sz="4000" i="1" dirty="0" smtClean="0">
                <a:solidFill>
                  <a:prstClr val="white"/>
                </a:solidFill>
              </a:rPr>
              <a:t>“</a:t>
            </a:r>
            <a:r>
              <a:rPr lang="en-US" sz="6000" i="1" dirty="0" smtClean="0">
                <a:solidFill>
                  <a:prstClr val="white"/>
                </a:solidFill>
              </a:rPr>
              <a:t>Forgiveness </a:t>
            </a:r>
            <a:r>
              <a:rPr lang="en-US" sz="6000" i="1" dirty="0" smtClean="0">
                <a:solidFill>
                  <a:prstClr val="white"/>
                </a:solidFill>
              </a:rPr>
              <a:t>is God’s greatest gift because it meets our greatest </a:t>
            </a:r>
            <a:r>
              <a:rPr lang="en-US" sz="6000" i="1" dirty="0" smtClean="0">
                <a:solidFill>
                  <a:prstClr val="white"/>
                </a:solidFill>
              </a:rPr>
              <a:t>need.</a:t>
            </a:r>
            <a:r>
              <a:rPr lang="en-US" sz="4000" i="1" dirty="0" smtClean="0">
                <a:solidFill>
                  <a:prstClr val="white"/>
                </a:solidFill>
              </a:rPr>
              <a:t>”</a:t>
            </a:r>
          </a:p>
          <a:p>
            <a:endParaRPr lang="en-US" sz="4000" i="1" dirty="0" smtClean="0">
              <a:solidFill>
                <a:prstClr val="white"/>
              </a:solidFill>
            </a:endParaRPr>
          </a:p>
          <a:p>
            <a:r>
              <a:rPr lang="en-US" sz="4000" dirty="0" smtClean="0">
                <a:solidFill>
                  <a:prstClr val="white"/>
                </a:solidFill>
              </a:rPr>
              <a:t>(</a:t>
            </a:r>
            <a:r>
              <a:rPr lang="en-US" sz="4000" dirty="0" smtClean="0">
                <a:solidFill>
                  <a:prstClr val="white"/>
                </a:solidFill>
              </a:rPr>
              <a:t>the need for our sin [= separation from and offense against God] to be pardoned)</a:t>
            </a:r>
          </a:p>
        </p:txBody>
      </p:sp>
      <p:sp>
        <p:nvSpPr>
          <p:cNvPr id="7" name="TextBox 6"/>
          <p:cNvSpPr txBox="1"/>
          <p:nvPr/>
        </p:nvSpPr>
        <p:spPr>
          <a:xfrm>
            <a:off x="0" y="0"/>
            <a:ext cx="4572000" cy="584775"/>
          </a:xfrm>
          <a:prstGeom prst="rect">
            <a:avLst/>
          </a:prstGeom>
          <a:noFill/>
        </p:spPr>
        <p:txBody>
          <a:bodyPr wrap="square" rtlCol="0">
            <a:spAutoFit/>
          </a:bodyPr>
          <a:lstStyle/>
          <a:p>
            <a:r>
              <a:rPr lang="en-US" sz="3200" dirty="0" smtClean="0">
                <a:solidFill>
                  <a:prstClr val="white"/>
                </a:solidFill>
              </a:rPr>
              <a:t>~ </a:t>
            </a:r>
            <a:r>
              <a:rPr lang="en-US" sz="3200" dirty="0" smtClean="0">
                <a:solidFill>
                  <a:prstClr val="white"/>
                </a:solidFill>
              </a:rPr>
              <a:t>David Platt</a:t>
            </a:r>
            <a:endParaRPr lang="en-US" sz="3200" dirty="0">
              <a:solidFill>
                <a:prstClr val="white"/>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5016758"/>
          </a:xfrm>
          <a:prstGeom prst="rect">
            <a:avLst/>
          </a:prstGeom>
          <a:noFill/>
        </p:spPr>
        <p:txBody>
          <a:bodyPr wrap="square" rtlCol="0">
            <a:spAutoFit/>
          </a:bodyPr>
          <a:lstStyle/>
          <a:p>
            <a:r>
              <a:rPr lang="en-US" sz="4000" dirty="0" smtClean="0">
                <a:solidFill>
                  <a:schemeClr val="bg1"/>
                </a:solidFill>
              </a:rPr>
              <a:t>When Jesus spoke again to the people, he said, “I am the light of the world. Whoever follows me will never walk in darkness, </a:t>
            </a:r>
            <a:r>
              <a:rPr lang="en-US" sz="4000" u="sng" dirty="0" smtClean="0">
                <a:solidFill>
                  <a:schemeClr val="bg1"/>
                </a:solidFill>
              </a:rPr>
              <a:t>but will have the light of life</a:t>
            </a:r>
            <a:r>
              <a:rPr lang="en-US" sz="4000" dirty="0" smtClean="0">
                <a:solidFill>
                  <a:schemeClr val="bg1"/>
                </a:solidFill>
              </a:rPr>
              <a:t>.”</a:t>
            </a:r>
            <a:endParaRPr lang="en-US" sz="4000" b="1" dirty="0" smtClean="0">
              <a:solidFill>
                <a:schemeClr val="bg1"/>
              </a:solidFill>
            </a:endParaRPr>
          </a:p>
        </p:txBody>
      </p:sp>
      <p:sp>
        <p:nvSpPr>
          <p:cNvPr id="3" name="TextBox 2"/>
          <p:cNvSpPr txBox="1"/>
          <p:nvPr/>
        </p:nvSpPr>
        <p:spPr>
          <a:xfrm>
            <a:off x="0" y="0"/>
            <a:ext cx="4572000" cy="584775"/>
          </a:xfrm>
          <a:prstGeom prst="rect">
            <a:avLst/>
          </a:prstGeom>
          <a:noFill/>
        </p:spPr>
        <p:txBody>
          <a:bodyPr wrap="square" rtlCol="0">
            <a:spAutoFit/>
          </a:bodyPr>
          <a:lstStyle/>
          <a:p>
            <a:r>
              <a:rPr lang="en-US" sz="3200" dirty="0" err="1" smtClean="0">
                <a:solidFill>
                  <a:prstClr val="white"/>
                </a:solidFill>
              </a:rPr>
              <a:t>Jn</a:t>
            </a:r>
            <a:r>
              <a:rPr lang="en-US" sz="3200" dirty="0" smtClean="0">
                <a:solidFill>
                  <a:prstClr val="white"/>
                </a:solidFill>
              </a:rPr>
              <a:t> 8:12</a:t>
            </a:r>
            <a:endParaRPr lang="en-US" sz="3200" dirty="0">
              <a:solidFill>
                <a:prstClr val="white"/>
              </a:solidFill>
            </a:endParaRPr>
          </a:p>
        </p:txBody>
      </p:sp>
      <p:sp>
        <p:nvSpPr>
          <p:cNvPr id="4" name="TextBox 3"/>
          <p:cNvSpPr txBox="1"/>
          <p:nvPr/>
        </p:nvSpPr>
        <p:spPr>
          <a:xfrm>
            <a:off x="4540469" y="609600"/>
            <a:ext cx="4603532" cy="2862322"/>
          </a:xfrm>
          <a:prstGeom prst="rect">
            <a:avLst/>
          </a:prstGeom>
          <a:noFill/>
        </p:spPr>
        <p:txBody>
          <a:bodyPr wrap="square" rtlCol="0">
            <a:spAutoFit/>
          </a:bodyPr>
          <a:lstStyle/>
          <a:p>
            <a:r>
              <a:rPr lang="zh-CN" altLang="en-US" sz="3600" dirty="0" smtClean="0">
                <a:solidFill>
                  <a:schemeClr val="bg1"/>
                </a:solidFill>
              </a:rPr>
              <a:t>耶 穌 又 對 眾 人 說 ： 我 是 世 界 的 光 。 跟 從 我 的 ， 就 不 在 黑 暗 裡 走 ， </a:t>
            </a:r>
            <a:r>
              <a:rPr lang="zh-CN" altLang="en-US" sz="3600" u="sng" dirty="0" smtClean="0">
                <a:solidFill>
                  <a:schemeClr val="bg1"/>
                </a:solidFill>
              </a:rPr>
              <a:t>必 要 得 著 生 命 的 光 </a:t>
            </a:r>
            <a:r>
              <a:rPr lang="zh-CN" altLang="en-US" sz="3600" dirty="0" smtClean="0">
                <a:solidFill>
                  <a:schemeClr val="bg1"/>
                </a:solidFill>
              </a:rPr>
              <a:t>。</a:t>
            </a:r>
            <a:endParaRPr lang="en-US" sz="3600" b="1" dirty="0" smtClean="0">
              <a:solidFill>
                <a:schemeClr val="bg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554545"/>
          </a:xfrm>
          <a:prstGeom prst="rect">
            <a:avLst/>
          </a:prstGeom>
          <a:noFill/>
        </p:spPr>
        <p:txBody>
          <a:bodyPr wrap="square" rtlCol="0">
            <a:spAutoFit/>
          </a:bodyPr>
          <a:lstStyle/>
          <a:p>
            <a:r>
              <a:rPr lang="en-US" sz="4000" dirty="0" smtClean="0">
                <a:solidFill>
                  <a:schemeClr val="bg1"/>
                </a:solidFill>
              </a:rPr>
              <a:t>2/ We will take on God’s definitions on all matters of life as our </a:t>
            </a:r>
            <a:r>
              <a:rPr lang="en-US" sz="4000" dirty="0" smtClean="0">
                <a:solidFill>
                  <a:schemeClr val="bg1"/>
                </a:solidFill>
              </a:rPr>
              <a:t>definitions.</a:t>
            </a:r>
          </a:p>
          <a:p>
            <a:r>
              <a:rPr lang="en-US" sz="4000" dirty="0" smtClean="0">
                <a:solidFill>
                  <a:schemeClr val="tx1">
                    <a:lumMod val="50000"/>
                    <a:lumOff val="50000"/>
                  </a:schemeClr>
                </a:solidFill>
              </a:rPr>
              <a:t>1/ We will pursue spiritual maturity over material prosperity</a:t>
            </a:r>
            <a:r>
              <a:rPr lang="en-US" sz="4000" dirty="0" smtClean="0">
                <a:solidFill>
                  <a:schemeClr val="tx1">
                    <a:lumMod val="50000"/>
                    <a:lumOff val="50000"/>
                  </a:schemeClr>
                </a:solidFill>
              </a:rPr>
              <a:t>.</a:t>
            </a:r>
            <a:endParaRPr lang="en-US" sz="4000" dirty="0" smtClean="0">
              <a:solidFill>
                <a:schemeClr val="tx1">
                  <a:lumMod val="50000"/>
                  <a:lumOff val="50000"/>
                </a:schemeClr>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smtClean="0">
                <a:solidFill>
                  <a:schemeClr val="bg1"/>
                </a:solidFill>
              </a:rPr>
              <a:t>Into Eternity Now</a:t>
            </a:r>
            <a:r>
              <a:rPr lang="en-US" sz="4000" u="sng" dirty="0" smtClean="0">
                <a:solidFill>
                  <a:schemeClr val="bg1"/>
                </a:solidFill>
              </a:rPr>
              <a:t>:</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5632311"/>
          </a:xfrm>
          <a:prstGeom prst="rect">
            <a:avLst/>
          </a:prstGeom>
          <a:noFill/>
        </p:spPr>
        <p:txBody>
          <a:bodyPr wrap="square" rtlCol="0">
            <a:spAutoFit/>
          </a:bodyPr>
          <a:lstStyle/>
          <a:p>
            <a:r>
              <a:rPr lang="en-US" sz="3600" dirty="0" smtClean="0">
                <a:solidFill>
                  <a:schemeClr val="bg1"/>
                </a:solidFill>
              </a:rPr>
              <a:t>Do not conform to the pattern of this world, but be transformed by the renewing of your mind. Then you will be able to test and approve what God’s will is—his good, pleasing and perfect will. </a:t>
            </a:r>
            <a:endParaRPr lang="en-US" sz="3600" b="1" dirty="0" smtClean="0">
              <a:solidFill>
                <a:schemeClr val="bg1"/>
              </a:solidFill>
            </a:endParaRPr>
          </a:p>
        </p:txBody>
      </p:sp>
      <p:sp>
        <p:nvSpPr>
          <p:cNvPr id="3" name="TextBox 2"/>
          <p:cNvSpPr txBox="1"/>
          <p:nvPr/>
        </p:nvSpPr>
        <p:spPr>
          <a:xfrm>
            <a:off x="0" y="0"/>
            <a:ext cx="4572000" cy="584775"/>
          </a:xfrm>
          <a:prstGeom prst="rect">
            <a:avLst/>
          </a:prstGeom>
          <a:noFill/>
        </p:spPr>
        <p:txBody>
          <a:bodyPr wrap="square" rtlCol="0">
            <a:spAutoFit/>
          </a:bodyPr>
          <a:lstStyle/>
          <a:p>
            <a:r>
              <a:rPr lang="en-US" sz="3200" dirty="0" smtClean="0">
                <a:solidFill>
                  <a:prstClr val="white"/>
                </a:solidFill>
              </a:rPr>
              <a:t>Rom 12:2</a:t>
            </a:r>
            <a:endParaRPr lang="en-US" sz="3200" dirty="0">
              <a:solidFill>
                <a:prstClr val="white"/>
              </a:solidFill>
            </a:endParaRPr>
          </a:p>
        </p:txBody>
      </p:sp>
      <p:sp>
        <p:nvSpPr>
          <p:cNvPr id="4" name="TextBox 3"/>
          <p:cNvSpPr txBox="1"/>
          <p:nvPr/>
        </p:nvSpPr>
        <p:spPr>
          <a:xfrm>
            <a:off x="4540469" y="609600"/>
            <a:ext cx="4603532" cy="3416320"/>
          </a:xfrm>
          <a:prstGeom prst="rect">
            <a:avLst/>
          </a:prstGeom>
          <a:noFill/>
        </p:spPr>
        <p:txBody>
          <a:bodyPr wrap="square" rtlCol="0">
            <a:spAutoFit/>
          </a:bodyPr>
          <a:lstStyle/>
          <a:p>
            <a:r>
              <a:rPr lang="zh-CN" altLang="en-US" sz="3600" dirty="0" smtClean="0">
                <a:solidFill>
                  <a:schemeClr val="bg1"/>
                </a:solidFill>
              </a:rPr>
              <a:t>不 要 效 法 這 個 世 界 ， 只 要 心 意 更 新 而 變 化 ， 叫 你 們 察 驗 何 為 神 的 善 良 、 純 全 、 可 喜 悅 的 旨 意 。</a:t>
            </a:r>
            <a:endParaRPr lang="en-US" sz="3600" b="1" dirty="0" smtClean="0">
              <a:solidFill>
                <a:schemeClr val="bg1"/>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3170099"/>
          </a:xfrm>
          <a:prstGeom prst="rect">
            <a:avLst/>
          </a:prstGeom>
          <a:noFill/>
        </p:spPr>
        <p:txBody>
          <a:bodyPr wrap="square" rtlCol="0">
            <a:spAutoFit/>
          </a:bodyPr>
          <a:lstStyle/>
          <a:p>
            <a:r>
              <a:rPr lang="en-US" sz="4000" dirty="0" smtClean="0">
                <a:solidFill>
                  <a:schemeClr val="bg1"/>
                </a:solidFill>
              </a:rPr>
              <a:t>3/ We will live life in joy and with </a:t>
            </a:r>
            <a:r>
              <a:rPr lang="en-US" sz="4000" dirty="0" smtClean="0">
                <a:solidFill>
                  <a:schemeClr val="bg1"/>
                </a:solidFill>
              </a:rPr>
              <a:t>joy.</a:t>
            </a:r>
          </a:p>
          <a:p>
            <a:r>
              <a:rPr lang="en-US" sz="4000" dirty="0" smtClean="0">
                <a:solidFill>
                  <a:schemeClr val="tx1">
                    <a:lumMod val="50000"/>
                    <a:lumOff val="50000"/>
                  </a:schemeClr>
                </a:solidFill>
              </a:rPr>
              <a:t>2/ We will take on God’s definitions on all matters of life as our definitions</a:t>
            </a:r>
            <a:r>
              <a:rPr lang="en-US" sz="4000" dirty="0" smtClean="0">
                <a:solidFill>
                  <a:schemeClr val="tx1">
                    <a:lumMod val="50000"/>
                    <a:lumOff val="50000"/>
                  </a:schemeClr>
                </a:solidFill>
              </a:rPr>
              <a:t>.</a:t>
            </a:r>
          </a:p>
          <a:p>
            <a:r>
              <a:rPr lang="en-US" sz="4000" dirty="0" smtClean="0">
                <a:solidFill>
                  <a:schemeClr val="tx1">
                    <a:lumMod val="50000"/>
                    <a:lumOff val="50000"/>
                  </a:schemeClr>
                </a:solidFill>
              </a:rPr>
              <a:t>1/ We will pursue spiritual maturity over material prosperity</a:t>
            </a:r>
            <a:r>
              <a:rPr lang="en-US" sz="4000" dirty="0" smtClean="0">
                <a:solidFill>
                  <a:schemeClr val="tx1">
                    <a:lumMod val="50000"/>
                    <a:lumOff val="50000"/>
                  </a:schemeClr>
                </a:solidFill>
              </a:rPr>
              <a:t>.</a:t>
            </a:r>
            <a:endParaRPr lang="en-US" sz="4000" dirty="0">
              <a:solidFill>
                <a:schemeClr val="tx1">
                  <a:lumMod val="50000"/>
                  <a:lumOff val="50000"/>
                </a:schemeClr>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smtClean="0">
                <a:solidFill>
                  <a:schemeClr val="bg1"/>
                </a:solidFill>
              </a:rPr>
              <a:t>Into Eternity Now</a:t>
            </a:r>
            <a:r>
              <a:rPr lang="en-US" sz="4000" u="sng" dirty="0" smtClean="0">
                <a:solidFill>
                  <a:schemeClr val="bg1"/>
                </a:solidFill>
              </a:rPr>
              <a:t>:</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l="20500" t="23111" r="43000" b="12889"/>
          <a:stretch>
            <a:fillRect/>
          </a:stretch>
        </p:blipFill>
        <p:spPr bwMode="auto">
          <a:xfrm>
            <a:off x="1143000" y="46973"/>
            <a:ext cx="6858000" cy="6764054"/>
          </a:xfrm>
          <a:prstGeom prst="rect">
            <a:avLst/>
          </a:prstGeom>
          <a:noFill/>
          <a:ln w="9525">
            <a:noFill/>
            <a:miter lim="800000"/>
            <a:headEnd/>
            <a:tailEnd/>
          </a:ln>
        </p:spPr>
      </p:pic>
      <p:sp>
        <p:nvSpPr>
          <p:cNvPr id="6" name="TextBox 5"/>
          <p:cNvSpPr txBox="1"/>
          <p:nvPr/>
        </p:nvSpPr>
        <p:spPr>
          <a:xfrm rot="16200000">
            <a:off x="-1400889" y="4372690"/>
            <a:ext cx="4572000" cy="246221"/>
          </a:xfrm>
          <a:prstGeom prst="rect">
            <a:avLst/>
          </a:prstGeom>
          <a:noFill/>
        </p:spPr>
        <p:txBody>
          <a:bodyPr wrap="square" rtlCol="0">
            <a:spAutoFit/>
          </a:bodyPr>
          <a:lstStyle/>
          <a:p>
            <a:r>
              <a:rPr lang="en-US" sz="1000" u="sng" dirty="0" smtClean="0">
                <a:solidFill>
                  <a:schemeClr val="bg1"/>
                </a:solidFill>
              </a:rPr>
              <a:t>https://www.instagram.com/p/Bv7UJlfFf1J/</a:t>
            </a:r>
            <a:endParaRPr lang="en-US" sz="1000" dirty="0">
              <a:solidFill>
                <a:schemeClr val="bg1"/>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5078313"/>
          </a:xfrm>
          <a:prstGeom prst="rect">
            <a:avLst/>
          </a:prstGeom>
          <a:noFill/>
        </p:spPr>
        <p:txBody>
          <a:bodyPr wrap="square" rtlCol="0">
            <a:spAutoFit/>
          </a:bodyPr>
          <a:lstStyle/>
          <a:p>
            <a:r>
              <a:rPr lang="en-US" sz="3600" dirty="0" smtClean="0">
                <a:solidFill>
                  <a:schemeClr val="bg1"/>
                </a:solidFill>
              </a:rPr>
              <a:t>35a Who shall separate us from the love of Christ</a:t>
            </a:r>
            <a:r>
              <a:rPr lang="en-US" sz="3600" dirty="0" smtClean="0">
                <a:solidFill>
                  <a:schemeClr val="bg1"/>
                </a:solidFill>
              </a:rPr>
              <a:t>? </a:t>
            </a:r>
            <a:r>
              <a:rPr lang="en-US" altLang="zh-CN" sz="3600" dirty="0" smtClean="0">
                <a:solidFill>
                  <a:schemeClr val="bg1"/>
                </a:solidFill>
              </a:rPr>
              <a:t>. </a:t>
            </a:r>
            <a:r>
              <a:rPr lang="en-US" altLang="zh-CN" sz="3600" dirty="0" smtClean="0">
                <a:solidFill>
                  <a:schemeClr val="bg1"/>
                </a:solidFill>
              </a:rPr>
              <a:t>. . </a:t>
            </a:r>
            <a:r>
              <a:rPr lang="en-US" altLang="zh-CN" sz="3600" dirty="0" smtClean="0">
                <a:solidFill>
                  <a:schemeClr val="bg1"/>
                </a:solidFill>
              </a:rPr>
              <a:t> 39 </a:t>
            </a:r>
            <a:r>
              <a:rPr lang="en-US" sz="3600" dirty="0" smtClean="0">
                <a:solidFill>
                  <a:schemeClr val="bg1"/>
                </a:solidFill>
              </a:rPr>
              <a:t>neither height nor depth, nor anything else in all creation, will be able to separate us from the love of God that is in Christ Jesus our Lord. </a:t>
            </a:r>
            <a:endParaRPr lang="en-US" sz="3600" b="1" dirty="0" smtClean="0">
              <a:solidFill>
                <a:schemeClr val="bg1"/>
              </a:solidFill>
            </a:endParaRPr>
          </a:p>
        </p:txBody>
      </p:sp>
      <p:sp>
        <p:nvSpPr>
          <p:cNvPr id="3" name="TextBox 2"/>
          <p:cNvSpPr txBox="1"/>
          <p:nvPr/>
        </p:nvSpPr>
        <p:spPr>
          <a:xfrm>
            <a:off x="0" y="0"/>
            <a:ext cx="4572000" cy="584775"/>
          </a:xfrm>
          <a:prstGeom prst="rect">
            <a:avLst/>
          </a:prstGeom>
          <a:noFill/>
        </p:spPr>
        <p:txBody>
          <a:bodyPr wrap="square" rtlCol="0">
            <a:spAutoFit/>
          </a:bodyPr>
          <a:lstStyle/>
          <a:p>
            <a:r>
              <a:rPr lang="en-US" sz="3200" dirty="0" smtClean="0">
                <a:solidFill>
                  <a:prstClr val="white"/>
                </a:solidFill>
              </a:rPr>
              <a:t>Rom 8:35a, 39</a:t>
            </a:r>
            <a:endParaRPr lang="en-US" sz="3200" dirty="0">
              <a:solidFill>
                <a:prstClr val="white"/>
              </a:solidFill>
            </a:endParaRPr>
          </a:p>
        </p:txBody>
      </p:sp>
      <p:sp>
        <p:nvSpPr>
          <p:cNvPr id="4" name="TextBox 3"/>
          <p:cNvSpPr txBox="1"/>
          <p:nvPr/>
        </p:nvSpPr>
        <p:spPr>
          <a:xfrm>
            <a:off x="4540469" y="609600"/>
            <a:ext cx="4603532" cy="5078313"/>
          </a:xfrm>
          <a:prstGeom prst="rect">
            <a:avLst/>
          </a:prstGeom>
          <a:noFill/>
        </p:spPr>
        <p:txBody>
          <a:bodyPr wrap="square" rtlCol="0">
            <a:spAutoFit/>
          </a:bodyPr>
          <a:lstStyle/>
          <a:p>
            <a:r>
              <a:rPr lang="en-US" altLang="zh-CN" sz="3600" dirty="0" smtClean="0">
                <a:solidFill>
                  <a:schemeClr val="bg1"/>
                </a:solidFill>
              </a:rPr>
              <a:t>35a </a:t>
            </a:r>
            <a:r>
              <a:rPr lang="zh-CN" altLang="en-US" sz="3600" dirty="0" smtClean="0">
                <a:solidFill>
                  <a:schemeClr val="bg1"/>
                </a:solidFill>
              </a:rPr>
              <a:t>誰 </a:t>
            </a:r>
            <a:r>
              <a:rPr lang="zh-CN" altLang="en-US" sz="3600" dirty="0" smtClean="0">
                <a:solidFill>
                  <a:schemeClr val="bg1"/>
                </a:solidFill>
              </a:rPr>
              <a:t>能 使 我 們 與 基 督 的 愛 隔 絕 呢 </a:t>
            </a:r>
            <a:r>
              <a:rPr lang="zh-CN" altLang="en-US" sz="3600" dirty="0" smtClean="0">
                <a:solidFill>
                  <a:schemeClr val="bg1"/>
                </a:solidFill>
              </a:rPr>
              <a:t>？</a:t>
            </a:r>
            <a:r>
              <a:rPr lang="en-US" altLang="zh-CN" sz="3600" dirty="0" smtClean="0">
                <a:solidFill>
                  <a:schemeClr val="bg1"/>
                </a:solidFill>
              </a:rPr>
              <a:t>. </a:t>
            </a:r>
            <a:r>
              <a:rPr lang="en-US" altLang="zh-CN" sz="3600" dirty="0" smtClean="0">
                <a:solidFill>
                  <a:schemeClr val="bg1"/>
                </a:solidFill>
              </a:rPr>
              <a:t>. </a:t>
            </a:r>
            <a:r>
              <a:rPr lang="en-US" altLang="zh-CN" sz="3600" dirty="0" smtClean="0">
                <a:solidFill>
                  <a:schemeClr val="bg1"/>
                </a:solidFill>
              </a:rPr>
              <a:t>. 39</a:t>
            </a:r>
            <a:r>
              <a:rPr lang="zh-CN" altLang="en-US" sz="3600" dirty="0" smtClean="0">
                <a:solidFill>
                  <a:schemeClr val="bg1"/>
                </a:solidFill>
              </a:rPr>
              <a:t>是 </a:t>
            </a:r>
            <a:r>
              <a:rPr lang="zh-CN" altLang="en-US" sz="3600" dirty="0" smtClean="0">
                <a:solidFill>
                  <a:schemeClr val="bg1"/>
                </a:solidFill>
              </a:rPr>
              <a:t>高 處 的 ， 是 低 處 的 ， 是 別 的 受 造 之 物 ， 都 不 能 叫 我 們 與 神 的 愛 隔 絕 ； 這 愛 是 在 我 們 的 主 基 督 耶 穌 裡 的 </a:t>
            </a:r>
            <a:r>
              <a:rPr lang="zh-CN" altLang="en-US" sz="3600" dirty="0" smtClean="0">
                <a:solidFill>
                  <a:schemeClr val="bg1"/>
                </a:solidFill>
              </a:rPr>
              <a:t>。</a:t>
            </a:r>
            <a:endParaRPr lang="en-US" sz="3600" b="1" dirty="0" smtClean="0">
              <a:solidFill>
                <a:schemeClr val="bg1"/>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3170099"/>
          </a:xfrm>
          <a:prstGeom prst="rect">
            <a:avLst/>
          </a:prstGeom>
          <a:noFill/>
        </p:spPr>
        <p:txBody>
          <a:bodyPr wrap="square" rtlCol="0">
            <a:spAutoFit/>
          </a:bodyPr>
          <a:lstStyle/>
          <a:p>
            <a:r>
              <a:rPr lang="en-US" sz="4000" b="1" dirty="0" smtClean="0">
                <a:solidFill>
                  <a:prstClr val="white"/>
                </a:solidFill>
              </a:rPr>
              <a:t>On the cross, the crucified Christ completed God’s plan and work of salvation for sinners. </a:t>
            </a:r>
          </a:p>
          <a:p>
            <a:r>
              <a:rPr lang="zh-CN" altLang="en-US" sz="4000" b="1" dirty="0" smtClean="0">
                <a:solidFill>
                  <a:prstClr val="white"/>
                </a:solidFill>
              </a:rPr>
              <a:t>在十字架上，被釘的基督完成了上帝為罪人所立的拯救計劃和作為。</a:t>
            </a:r>
            <a:endParaRPr lang="en-US" sz="4000" b="1" dirty="0">
              <a:solidFill>
                <a:prstClr val="white"/>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smtClean="0">
                <a:solidFill>
                  <a:prstClr val="white"/>
                </a:solidFill>
              </a:rPr>
              <a:t>The God-centering message of </a:t>
            </a:r>
            <a:r>
              <a:rPr lang="en-US" sz="4000" u="sng" dirty="0" err="1" smtClean="0">
                <a:solidFill>
                  <a:prstClr val="white"/>
                </a:solidFill>
              </a:rPr>
              <a:t>Jn</a:t>
            </a:r>
            <a:r>
              <a:rPr lang="en-US" sz="4000" u="sng" dirty="0" smtClean="0">
                <a:solidFill>
                  <a:prstClr val="white"/>
                </a:solidFill>
              </a:rPr>
              <a:t> 19:30:</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5078313"/>
          </a:xfrm>
          <a:prstGeom prst="rect">
            <a:avLst/>
          </a:prstGeom>
          <a:noFill/>
        </p:spPr>
        <p:txBody>
          <a:bodyPr wrap="square" rtlCol="0">
            <a:spAutoFit/>
          </a:bodyPr>
          <a:lstStyle/>
          <a:p>
            <a:r>
              <a:rPr lang="en-US" sz="3600" dirty="0" smtClean="0">
                <a:solidFill>
                  <a:schemeClr val="bg1"/>
                </a:solidFill>
              </a:rPr>
              <a:t>I have been crucified with Christ and I no longer live, but Christ lives in me. The life I now live in the body, I live by faith in the Son of God, who loved me and gave himself for me. </a:t>
            </a:r>
            <a:endParaRPr lang="en-US" sz="3600" b="1" dirty="0" smtClean="0">
              <a:solidFill>
                <a:schemeClr val="bg1"/>
              </a:solidFill>
            </a:endParaRPr>
          </a:p>
        </p:txBody>
      </p:sp>
      <p:sp>
        <p:nvSpPr>
          <p:cNvPr id="3" name="TextBox 2"/>
          <p:cNvSpPr txBox="1"/>
          <p:nvPr/>
        </p:nvSpPr>
        <p:spPr>
          <a:xfrm>
            <a:off x="0" y="0"/>
            <a:ext cx="4572000" cy="584775"/>
          </a:xfrm>
          <a:prstGeom prst="rect">
            <a:avLst/>
          </a:prstGeom>
          <a:noFill/>
        </p:spPr>
        <p:txBody>
          <a:bodyPr wrap="square" rtlCol="0">
            <a:spAutoFit/>
          </a:bodyPr>
          <a:lstStyle/>
          <a:p>
            <a:r>
              <a:rPr lang="en-US" sz="3200" dirty="0" smtClean="0">
                <a:solidFill>
                  <a:prstClr val="white"/>
                </a:solidFill>
              </a:rPr>
              <a:t>Gal 2:20</a:t>
            </a:r>
            <a:endParaRPr lang="en-US" sz="3200" dirty="0">
              <a:solidFill>
                <a:prstClr val="white"/>
              </a:solidFill>
            </a:endParaRPr>
          </a:p>
        </p:txBody>
      </p:sp>
      <p:sp>
        <p:nvSpPr>
          <p:cNvPr id="4" name="TextBox 3"/>
          <p:cNvSpPr txBox="1"/>
          <p:nvPr/>
        </p:nvSpPr>
        <p:spPr>
          <a:xfrm>
            <a:off x="4540469" y="609600"/>
            <a:ext cx="4603532" cy="2308324"/>
          </a:xfrm>
          <a:prstGeom prst="rect">
            <a:avLst/>
          </a:prstGeom>
          <a:noFill/>
        </p:spPr>
        <p:txBody>
          <a:bodyPr wrap="square" rtlCol="0">
            <a:spAutoFit/>
          </a:bodyPr>
          <a:lstStyle/>
          <a:p>
            <a:r>
              <a:rPr lang="zh-CN" altLang="en-US" sz="3600" dirty="0" smtClean="0">
                <a:solidFill>
                  <a:schemeClr val="bg1"/>
                </a:solidFill>
              </a:rPr>
              <a:t>並 且 我 如 今 在 肉 身 活 著 ， 是 因 信 神 的 兒 子 而 活 ； 他 是 愛 我 ， 為 我 捨 己 。</a:t>
            </a:r>
            <a:endParaRPr lang="en-US" sz="3600" b="1" dirty="0" smtClean="0">
              <a:solidFill>
                <a:schemeClr val="bg1"/>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3" name="TextBox 2"/>
          <p:cNvSpPr txBox="1"/>
          <p:nvPr/>
        </p:nvSpPr>
        <p:spPr>
          <a:xfrm>
            <a:off x="0" y="1905000"/>
            <a:ext cx="9144000" cy="5016758"/>
          </a:xfrm>
          <a:prstGeom prst="rect">
            <a:avLst/>
          </a:prstGeom>
          <a:noFill/>
        </p:spPr>
        <p:txBody>
          <a:bodyPr wrap="square" rtlCol="0">
            <a:spAutoFit/>
          </a:bodyPr>
          <a:lstStyle/>
          <a:p>
            <a:r>
              <a:rPr lang="en-US" sz="4000" dirty="0" smtClean="0">
                <a:solidFill>
                  <a:schemeClr val="bg1"/>
                </a:solidFill>
              </a:rPr>
              <a:t>___</a:t>
            </a:r>
            <a:r>
              <a:rPr lang="en-US" sz="4000" i="1" dirty="0" smtClean="0">
                <a:solidFill>
                  <a:schemeClr val="bg1"/>
                </a:solidFill>
              </a:rPr>
              <a:t>In </a:t>
            </a:r>
            <a:r>
              <a:rPr lang="en-US" sz="4000" i="1" dirty="0" smtClean="0">
                <a:solidFill>
                  <a:schemeClr val="bg1"/>
                </a:solidFill>
              </a:rPr>
              <a:t>what ways do you and I live in light of “It is finished</a:t>
            </a:r>
            <a:r>
              <a:rPr lang="en-US" sz="4000" i="1" dirty="0" smtClean="0">
                <a:solidFill>
                  <a:schemeClr val="bg1"/>
                </a:solidFill>
              </a:rPr>
              <a:t>”?</a:t>
            </a:r>
            <a:endParaRPr lang="en-US" sz="4000" i="1" dirty="0" smtClean="0">
              <a:solidFill>
                <a:schemeClr val="bg1"/>
              </a:solidFill>
            </a:endParaRPr>
          </a:p>
          <a:p>
            <a:r>
              <a:rPr lang="en-US" sz="4000" dirty="0" smtClean="0">
                <a:solidFill>
                  <a:schemeClr val="bg1"/>
                </a:solidFill>
              </a:rPr>
              <a:t>___</a:t>
            </a:r>
            <a:r>
              <a:rPr lang="en-US" sz="4000" i="1" dirty="0" smtClean="0">
                <a:solidFill>
                  <a:schemeClr val="bg1"/>
                </a:solidFill>
              </a:rPr>
              <a:t>In </a:t>
            </a:r>
            <a:r>
              <a:rPr lang="en-US" sz="4000" i="1" dirty="0" smtClean="0">
                <a:solidFill>
                  <a:schemeClr val="bg1"/>
                </a:solidFill>
              </a:rPr>
              <a:t>what ways do you and I still live as if “It is finished” is not enough</a:t>
            </a:r>
            <a:r>
              <a:rPr lang="en-US" sz="4000" i="1" dirty="0" smtClean="0">
                <a:solidFill>
                  <a:schemeClr val="bg1"/>
                </a:solidFill>
              </a:rPr>
              <a:t>?</a:t>
            </a:r>
            <a:endParaRPr lang="en-US" sz="4000" i="1" dirty="0" smtClean="0">
              <a:solidFill>
                <a:schemeClr val="bg1"/>
              </a:solidFill>
            </a:endParaRPr>
          </a:p>
          <a:p>
            <a:r>
              <a:rPr lang="en-US" sz="4000" dirty="0" smtClean="0">
                <a:solidFill>
                  <a:schemeClr val="bg1"/>
                </a:solidFill>
              </a:rPr>
              <a:t>___</a:t>
            </a:r>
            <a:r>
              <a:rPr lang="en-US" sz="4000" i="1" dirty="0" smtClean="0">
                <a:solidFill>
                  <a:schemeClr val="bg1"/>
                </a:solidFill>
              </a:rPr>
              <a:t>Is there another who/that you </a:t>
            </a:r>
            <a:r>
              <a:rPr lang="en-US" sz="4000" i="1" dirty="0" smtClean="0">
                <a:solidFill>
                  <a:schemeClr val="bg1"/>
                </a:solidFill>
              </a:rPr>
              <a:t>think can really deliver you from evil and death? Can the who or what really secure your life</a:t>
            </a:r>
            <a:r>
              <a:rPr lang="en-US" sz="4000" i="1" dirty="0" smtClean="0">
                <a:solidFill>
                  <a:schemeClr val="bg1"/>
                </a:solidFill>
              </a:rPr>
              <a:t>?</a:t>
            </a:r>
            <a:endParaRPr lang="en-US" sz="4000" i="1" dirty="0">
              <a:solidFill>
                <a:schemeClr val="bg1"/>
              </a:solidFill>
            </a:endParaRPr>
          </a:p>
        </p:txBody>
      </p:sp>
      <p:sp>
        <p:nvSpPr>
          <p:cNvPr id="4" name="TextBox 3"/>
          <p:cNvSpPr txBox="1"/>
          <p:nvPr/>
        </p:nvSpPr>
        <p:spPr>
          <a:xfrm>
            <a:off x="0" y="1197114"/>
            <a:ext cx="9144000" cy="707886"/>
          </a:xfrm>
          <a:prstGeom prst="rect">
            <a:avLst/>
          </a:prstGeom>
          <a:noFill/>
        </p:spPr>
        <p:txBody>
          <a:bodyPr wrap="square" rtlCol="0">
            <a:spAutoFit/>
          </a:bodyPr>
          <a:lstStyle/>
          <a:p>
            <a:r>
              <a:rPr lang="en-US" sz="4000" u="sng" dirty="0" smtClean="0">
                <a:solidFill>
                  <a:schemeClr val="bg1"/>
                </a:solidFill>
              </a:rPr>
              <a:t>Selah:</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9144000" cy="5016758"/>
          </a:xfrm>
          <a:prstGeom prst="rect">
            <a:avLst/>
          </a:prstGeom>
          <a:noFill/>
        </p:spPr>
        <p:txBody>
          <a:bodyPr wrap="square" rtlCol="0">
            <a:spAutoFit/>
          </a:bodyPr>
          <a:lstStyle/>
          <a:p>
            <a:r>
              <a:rPr lang="en-US" altLang="zh-TW" sz="4000" dirty="0" smtClean="0">
                <a:solidFill>
                  <a:schemeClr val="bg1"/>
                </a:solidFill>
              </a:rPr>
              <a:t>28 </a:t>
            </a:r>
            <a:r>
              <a:rPr lang="zh-TW" altLang="en-US" sz="4000" dirty="0" smtClean="0">
                <a:solidFill>
                  <a:schemeClr val="bg1"/>
                </a:solidFill>
              </a:rPr>
              <a:t>這 事 以 後 ， 耶 穌 知 道 各 樣 的 事 已 經 成 了 ， 為 要 使 經 上 的 話 應 驗 ， 就 說 ： 我 渴 了 。</a:t>
            </a:r>
            <a:r>
              <a:rPr lang="en-US" altLang="zh-TW" sz="4000" dirty="0" smtClean="0">
                <a:solidFill>
                  <a:schemeClr val="bg1"/>
                </a:solidFill>
              </a:rPr>
              <a:t>29 </a:t>
            </a:r>
            <a:r>
              <a:rPr lang="zh-TW" altLang="en-US" sz="4000" dirty="0" smtClean="0">
                <a:solidFill>
                  <a:schemeClr val="bg1"/>
                </a:solidFill>
              </a:rPr>
              <a:t>有 一 個 器 皿 盛 滿 了 醋 ， 放 在 那 裡 ； 他 們 就 拿 海 絨 蘸 滿 了 醋 ， 綁 在 牛 膝 草 上 ， 送 到 他 口 。</a:t>
            </a:r>
            <a:r>
              <a:rPr lang="en-US" altLang="zh-TW" sz="4000" dirty="0" smtClean="0">
                <a:solidFill>
                  <a:schemeClr val="bg1"/>
                </a:solidFill>
              </a:rPr>
              <a:t>30 </a:t>
            </a:r>
            <a:r>
              <a:rPr lang="zh-TW" altLang="en-US" sz="4000" dirty="0" smtClean="0">
                <a:solidFill>
                  <a:schemeClr val="bg1"/>
                </a:solidFill>
              </a:rPr>
              <a:t>耶 穌 受 了 那 醋 ， 就 說 ： 成 了 ！ 便 低 下 頭 ， 將 靈 魂 交 付 神 了 。</a:t>
            </a:r>
            <a:endParaRPr lang="en-US" sz="4000" dirty="0" smtClean="0">
              <a:solidFill>
                <a:schemeClr val="bg1"/>
              </a:solidFill>
            </a:endParaRPr>
          </a:p>
        </p:txBody>
      </p:sp>
      <p:sp>
        <p:nvSpPr>
          <p:cNvPr id="4" name="TextBox 3"/>
          <p:cNvSpPr txBox="1"/>
          <p:nvPr/>
        </p:nvSpPr>
        <p:spPr>
          <a:xfrm>
            <a:off x="0" y="0"/>
            <a:ext cx="4572000" cy="584775"/>
          </a:xfrm>
          <a:prstGeom prst="rect">
            <a:avLst/>
          </a:prstGeom>
          <a:noFill/>
        </p:spPr>
        <p:txBody>
          <a:bodyPr wrap="square" rtlCol="0">
            <a:spAutoFit/>
          </a:bodyPr>
          <a:lstStyle/>
          <a:p>
            <a:r>
              <a:rPr lang="en-US" sz="3200" dirty="0" err="1" smtClean="0">
                <a:solidFill>
                  <a:prstClr val="white"/>
                </a:solidFill>
              </a:rPr>
              <a:t>Jn</a:t>
            </a:r>
            <a:r>
              <a:rPr lang="en-US" sz="3200" dirty="0" smtClean="0">
                <a:solidFill>
                  <a:prstClr val="white"/>
                </a:solidFill>
              </a:rPr>
              <a:t> 19:28-30</a:t>
            </a:r>
            <a:endParaRPr lang="en-US" sz="3200" dirty="0">
              <a:solidFill>
                <a:prstClr val="white"/>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4401205"/>
          </a:xfrm>
          <a:prstGeom prst="rect">
            <a:avLst/>
          </a:prstGeom>
          <a:noFill/>
        </p:spPr>
        <p:txBody>
          <a:bodyPr wrap="square" rtlCol="0">
            <a:spAutoFit/>
          </a:bodyPr>
          <a:lstStyle/>
          <a:p>
            <a:r>
              <a:rPr lang="en-US" sz="4000" dirty="0" smtClean="0">
                <a:solidFill>
                  <a:schemeClr val="bg1"/>
                </a:solidFill>
              </a:rPr>
              <a:t>30 When he had received the drink, Jesus said, “It is finished.” With that, he bowed his head and gave up his spirit.</a:t>
            </a:r>
            <a:endParaRPr lang="en-US" sz="4000" b="1" dirty="0" smtClean="0">
              <a:solidFill>
                <a:schemeClr val="bg1"/>
              </a:solidFill>
            </a:endParaRPr>
          </a:p>
        </p:txBody>
      </p:sp>
      <p:sp>
        <p:nvSpPr>
          <p:cNvPr id="4" name="TextBox 3"/>
          <p:cNvSpPr txBox="1"/>
          <p:nvPr/>
        </p:nvSpPr>
        <p:spPr>
          <a:xfrm>
            <a:off x="4540469" y="609600"/>
            <a:ext cx="4603532" cy="2308324"/>
          </a:xfrm>
          <a:prstGeom prst="rect">
            <a:avLst/>
          </a:prstGeom>
          <a:noFill/>
        </p:spPr>
        <p:txBody>
          <a:bodyPr wrap="square" rtlCol="0">
            <a:spAutoFit/>
          </a:bodyPr>
          <a:lstStyle/>
          <a:p>
            <a:r>
              <a:rPr lang="en-US" altLang="zh-TW" sz="3600" dirty="0" smtClean="0">
                <a:solidFill>
                  <a:schemeClr val="bg1"/>
                </a:solidFill>
              </a:rPr>
              <a:t>30 </a:t>
            </a:r>
            <a:r>
              <a:rPr lang="zh-TW" altLang="en-US" sz="3600" dirty="0" smtClean="0">
                <a:solidFill>
                  <a:schemeClr val="bg1"/>
                </a:solidFill>
              </a:rPr>
              <a:t>耶 穌 受 了 那 醋 ， 就 說 ： 成 了 ！ 便 低 下 頭 ， 將 靈 魂 交 付 神 了 。</a:t>
            </a:r>
            <a:endParaRPr lang="en-US" sz="3600" b="1" dirty="0" smtClean="0">
              <a:solidFill>
                <a:schemeClr val="bg1"/>
              </a:solidFill>
            </a:endParaRPr>
          </a:p>
        </p:txBody>
      </p:sp>
      <p:sp>
        <p:nvSpPr>
          <p:cNvPr id="5" name="TextBox 4"/>
          <p:cNvSpPr txBox="1"/>
          <p:nvPr/>
        </p:nvSpPr>
        <p:spPr>
          <a:xfrm>
            <a:off x="0" y="0"/>
            <a:ext cx="4572000" cy="584775"/>
          </a:xfrm>
          <a:prstGeom prst="rect">
            <a:avLst/>
          </a:prstGeom>
          <a:noFill/>
        </p:spPr>
        <p:txBody>
          <a:bodyPr wrap="square" rtlCol="0">
            <a:spAutoFit/>
          </a:bodyPr>
          <a:lstStyle/>
          <a:p>
            <a:r>
              <a:rPr lang="en-US" sz="3200" dirty="0" err="1" smtClean="0">
                <a:solidFill>
                  <a:prstClr val="white"/>
                </a:solidFill>
              </a:rPr>
              <a:t>Jn</a:t>
            </a:r>
            <a:r>
              <a:rPr lang="en-US" sz="3200" dirty="0" smtClean="0">
                <a:solidFill>
                  <a:prstClr val="white"/>
                </a:solidFill>
              </a:rPr>
              <a:t> 19:30</a:t>
            </a:r>
            <a:endParaRPr lang="en-US" sz="3200" dirty="0">
              <a:solidFill>
                <a:prstClr val="white"/>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3170099"/>
          </a:xfrm>
          <a:prstGeom prst="rect">
            <a:avLst/>
          </a:prstGeom>
          <a:noFill/>
        </p:spPr>
        <p:txBody>
          <a:bodyPr wrap="square" rtlCol="0">
            <a:spAutoFit/>
          </a:bodyPr>
          <a:lstStyle/>
          <a:p>
            <a:r>
              <a:rPr lang="en-US" sz="4000" b="1" dirty="0" smtClean="0">
                <a:solidFill>
                  <a:prstClr val="white"/>
                </a:solidFill>
              </a:rPr>
              <a:t>On the cross, the crucified Christ completed God’s plan and work of salvation for sinners. </a:t>
            </a:r>
            <a:endParaRPr lang="en-US" sz="4000" b="1" dirty="0" smtClean="0">
              <a:solidFill>
                <a:prstClr val="white"/>
              </a:solidFill>
            </a:endParaRPr>
          </a:p>
          <a:p>
            <a:r>
              <a:rPr lang="zh-CN" altLang="en-US" sz="4000" b="1" dirty="0" smtClean="0">
                <a:solidFill>
                  <a:prstClr val="white"/>
                </a:solidFill>
              </a:rPr>
              <a:t>在</a:t>
            </a:r>
            <a:r>
              <a:rPr lang="zh-CN" altLang="en-US" sz="4000" b="1" dirty="0" smtClean="0">
                <a:solidFill>
                  <a:prstClr val="white"/>
                </a:solidFill>
              </a:rPr>
              <a:t>十字架上，被釘的基督完成了上帝為罪人所立的拯救計劃和作為。</a:t>
            </a:r>
            <a:endParaRPr lang="en-US" sz="4000" b="1" dirty="0">
              <a:solidFill>
                <a:prstClr val="white"/>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smtClean="0">
                <a:solidFill>
                  <a:prstClr val="white"/>
                </a:solidFill>
              </a:rPr>
              <a:t>The God-centering message of </a:t>
            </a:r>
            <a:r>
              <a:rPr lang="en-US" sz="4000" u="sng" dirty="0" err="1" smtClean="0">
                <a:solidFill>
                  <a:prstClr val="white"/>
                </a:solidFill>
              </a:rPr>
              <a:t>Jn</a:t>
            </a:r>
            <a:r>
              <a:rPr lang="en-US" sz="4000" u="sng" dirty="0" smtClean="0">
                <a:solidFill>
                  <a:prstClr val="white"/>
                </a:solidFill>
              </a:rPr>
              <a:t> 19:30:</a:t>
            </a:r>
            <a:endParaRPr lang="en-US" sz="4000" u="sng" dirty="0" smtClean="0">
              <a:solidFill>
                <a:prstClr val="white"/>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169551"/>
          </a:xfrm>
          <a:prstGeom prst="rect">
            <a:avLst/>
          </a:prstGeom>
          <a:noFill/>
        </p:spPr>
        <p:txBody>
          <a:bodyPr wrap="square" rtlCol="0">
            <a:spAutoFit/>
          </a:bodyPr>
          <a:lstStyle/>
          <a:p>
            <a:pPr algn="ctr"/>
            <a:r>
              <a:rPr lang="en-US" altLang="zh-CN" sz="7000" b="1" i="1" dirty="0" smtClean="0">
                <a:solidFill>
                  <a:prstClr val="white"/>
                </a:solidFill>
              </a:rPr>
              <a:t>Are We There Yet?</a:t>
            </a:r>
            <a:endParaRPr lang="en-US" altLang="zh-CN" sz="7000" b="1" i="1" dirty="0" smtClean="0">
              <a:solidFill>
                <a:prstClr val="white"/>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554545"/>
          </a:xfrm>
          <a:prstGeom prst="rect">
            <a:avLst/>
          </a:prstGeom>
          <a:noFill/>
        </p:spPr>
        <p:txBody>
          <a:bodyPr wrap="square" rtlCol="0">
            <a:spAutoFit/>
          </a:bodyPr>
          <a:lstStyle/>
          <a:p>
            <a:r>
              <a:rPr lang="en-US" sz="4000" dirty="0" smtClean="0">
                <a:solidFill>
                  <a:schemeClr val="bg1"/>
                </a:solidFill>
              </a:rPr>
              <a:t>Each time we ask God, “Are we there yet?” is an opportunity for us to grow in faith, character and our worship of </a:t>
            </a:r>
            <a:r>
              <a:rPr lang="en-US" sz="4000" dirty="0" smtClean="0">
                <a:solidFill>
                  <a:schemeClr val="bg1"/>
                </a:solidFill>
              </a:rPr>
              <a:t>God.</a:t>
            </a:r>
          </a:p>
          <a:p>
            <a:endParaRPr lang="en-US" sz="4000" i="1" dirty="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i="1" u="sng" dirty="0" smtClean="0">
                <a:solidFill>
                  <a:schemeClr val="bg1"/>
                </a:solidFill>
              </a:rPr>
              <a:t>Are We There Yet?</a:t>
            </a:r>
            <a:r>
              <a:rPr lang="en-US" sz="4000" u="sng" dirty="0" smtClean="0">
                <a:solidFill>
                  <a:schemeClr val="bg1"/>
                </a:solidFill>
              </a:rPr>
              <a:t>:</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5016758"/>
          </a:xfrm>
          <a:prstGeom prst="rect">
            <a:avLst/>
          </a:prstGeom>
          <a:noFill/>
        </p:spPr>
        <p:txBody>
          <a:bodyPr wrap="square" rtlCol="0">
            <a:spAutoFit/>
          </a:bodyPr>
          <a:lstStyle/>
          <a:p>
            <a:r>
              <a:rPr lang="en-US" sz="4000" dirty="0" smtClean="0">
                <a:solidFill>
                  <a:schemeClr val="tx1">
                    <a:lumMod val="50000"/>
                    <a:lumOff val="50000"/>
                  </a:schemeClr>
                </a:solidFill>
              </a:rPr>
              <a:t>Each time we ask God, “Are we there yet?” is an opportunity for us to grow in faith, character and our worship of </a:t>
            </a:r>
            <a:r>
              <a:rPr lang="en-US" sz="4000" dirty="0" smtClean="0">
                <a:solidFill>
                  <a:schemeClr val="tx1">
                    <a:lumMod val="50000"/>
                    <a:lumOff val="50000"/>
                  </a:schemeClr>
                </a:solidFill>
              </a:rPr>
              <a:t>God.</a:t>
            </a:r>
          </a:p>
          <a:p>
            <a:r>
              <a:rPr lang="en-US" sz="4000" dirty="0" smtClean="0">
                <a:solidFill>
                  <a:schemeClr val="bg1"/>
                </a:solidFill>
              </a:rPr>
              <a:t>Each time we ask God, “Are we there yet?” is as if a petition for Him to show us His sovereignty, His faithfulness, His compassion, and His </a:t>
            </a:r>
            <a:r>
              <a:rPr lang="en-US" sz="4000" dirty="0" smtClean="0">
                <a:solidFill>
                  <a:schemeClr val="bg1"/>
                </a:solidFill>
              </a:rPr>
              <a:t>patience.</a:t>
            </a:r>
          </a:p>
          <a:p>
            <a:endParaRPr lang="en-US" sz="4000" i="1" dirty="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i="1" u="sng" dirty="0" smtClean="0">
                <a:solidFill>
                  <a:schemeClr val="bg1"/>
                </a:solidFill>
              </a:rPr>
              <a:t>Are We There Yet?</a:t>
            </a:r>
            <a:r>
              <a:rPr lang="en-US" sz="4000" u="sng" dirty="0" smtClean="0">
                <a:solidFill>
                  <a:schemeClr val="bg1"/>
                </a:solidFill>
              </a:rPr>
              <a:t>:</a:t>
            </a:r>
            <a:endParaRPr lang="en-US" sz="4000" dirty="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2615</TotalTime>
  <Words>1778</Words>
  <Application>Microsoft Office PowerPoint</Application>
  <PresentationFormat>On-screen Show (4:3)</PresentationFormat>
  <Paragraphs>105</Paragraphs>
  <Slides>39</Slides>
  <Notes>3</Notes>
  <HiddenSlides>0</HiddenSlides>
  <MMClips>0</MMClips>
  <ScaleCrop>false</ScaleCrop>
  <HeadingPairs>
    <vt:vector size="4" baseType="variant">
      <vt:variant>
        <vt:lpstr>Theme</vt:lpstr>
      </vt:variant>
      <vt:variant>
        <vt:i4>5</vt:i4>
      </vt:variant>
      <vt:variant>
        <vt:lpstr>Slide Titles</vt:lpstr>
      </vt:variant>
      <vt:variant>
        <vt:i4>39</vt:i4>
      </vt:variant>
    </vt:vector>
  </HeadingPairs>
  <TitlesOfParts>
    <vt:vector size="44" baseType="lpstr">
      <vt:lpstr>Office Theme</vt:lpstr>
      <vt:lpstr>1_Office Theme</vt:lpstr>
      <vt:lpstr>2_Office Theme</vt:lpstr>
      <vt:lpstr>3_Office Theme</vt:lpstr>
      <vt:lpstr>4_Office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sAMo.O</dc:creator>
  <cp:lastModifiedBy>sAMo.O</cp:lastModifiedBy>
  <cp:revision>697</cp:revision>
  <dcterms:created xsi:type="dcterms:W3CDTF">2015-05-17T06:09:38Z</dcterms:created>
  <dcterms:modified xsi:type="dcterms:W3CDTF">2019-04-07T06:33:13Z</dcterms:modified>
</cp:coreProperties>
</file>