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44"/>
  </p:notesMasterIdLst>
  <p:sldIdLst>
    <p:sldId id="893" r:id="rId6"/>
    <p:sldId id="844" r:id="rId7"/>
    <p:sldId id="978" r:id="rId8"/>
    <p:sldId id="1028" r:id="rId9"/>
    <p:sldId id="1027" r:id="rId10"/>
    <p:sldId id="1018" r:id="rId11"/>
    <p:sldId id="1029" r:id="rId12"/>
    <p:sldId id="1030" r:id="rId13"/>
    <p:sldId id="1031" r:id="rId14"/>
    <p:sldId id="1032" r:id="rId15"/>
    <p:sldId id="841" r:id="rId16"/>
    <p:sldId id="1011" r:id="rId17"/>
    <p:sldId id="1033" r:id="rId18"/>
    <p:sldId id="1034" r:id="rId19"/>
    <p:sldId id="1035" r:id="rId20"/>
    <p:sldId id="1020" r:id="rId21"/>
    <p:sldId id="1022" r:id="rId22"/>
    <p:sldId id="1021" r:id="rId23"/>
    <p:sldId id="1036" r:id="rId24"/>
    <p:sldId id="1023" r:id="rId25"/>
    <p:sldId id="1037" r:id="rId26"/>
    <p:sldId id="1038" r:id="rId27"/>
    <p:sldId id="1039" r:id="rId28"/>
    <p:sldId id="1040" r:id="rId29"/>
    <p:sldId id="1041" r:id="rId30"/>
    <p:sldId id="1042" r:id="rId31"/>
    <p:sldId id="1043" r:id="rId32"/>
    <p:sldId id="1044" r:id="rId33"/>
    <p:sldId id="1024" r:id="rId34"/>
    <p:sldId id="1025" r:id="rId35"/>
    <p:sldId id="1045" r:id="rId36"/>
    <p:sldId id="1046" r:id="rId37"/>
    <p:sldId id="1047" r:id="rId38"/>
    <p:sldId id="1048" r:id="rId39"/>
    <p:sldId id="1049" r:id="rId40"/>
    <p:sldId id="1050" r:id="rId41"/>
    <p:sldId id="1051" r:id="rId42"/>
    <p:sldId id="891"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60" d="100"/>
          <a:sy n="60" d="100"/>
        </p:scale>
        <p:origin x="-2244" y="-7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92960-1CE5-46DF-AA74-40A0F75845CC}" type="datetimeFigureOut">
              <a:rPr lang="en-US" smtClean="0"/>
              <a:pPr/>
              <a:t>3/3/2019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26B3E5-248B-4B21-9696-877E8917F9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6B3E5-248B-4B21-9696-877E8917F91A}"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6B3E5-248B-4B21-9696-877E8917F91A}"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6B3E5-248B-4B21-9696-877E8917F91A}" type="slidenum">
              <a:rPr lang="en-US" smtClean="0"/>
              <a:pPr/>
              <a:t>14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6B3E5-248B-4B21-9696-877E8917F91A}" type="slidenum">
              <a:rPr lang="en-US" smtClean="0"/>
              <a:pPr/>
              <a:t>15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6B3E5-248B-4B21-9696-877E8917F91A}" type="slidenum">
              <a:rPr lang="en-US" smtClean="0"/>
              <a:pPr/>
              <a:t>38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pPr/>
              <a:t>3/3/2019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pPr/>
              <a:t>3/3/2019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pPr/>
              <a:t>3/3/2019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pPr/>
              <a:t>3/3/2019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pPr/>
              <a:t>3/3/2019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pPr/>
              <a:t>3/3/2019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pPr/>
              <a:t>3/3/2019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pPr/>
              <a:t>3/3/2019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pPr/>
              <a:t>3/3/2019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3/3/2019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3/3/2019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pPr/>
              <a:t>3/3/2019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3/3/2019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pPr algn="dist"/>
            <a:r>
              <a:rPr lang="en-US" sz="7000" i="1" dirty="0" smtClean="0">
                <a:solidFill>
                  <a:prstClr val="black"/>
                </a:solidFill>
              </a:rPr>
              <a:t>From </a:t>
            </a:r>
            <a:r>
              <a:rPr lang="en-US" sz="7000" b="1" i="1" dirty="0" smtClean="0">
                <a:solidFill>
                  <a:prstClr val="black"/>
                </a:solidFill>
              </a:rPr>
              <a:t>Didn’t</a:t>
            </a:r>
          </a:p>
          <a:p>
            <a:pPr algn="dist"/>
            <a:r>
              <a:rPr lang="en-US" sz="7000" i="1" dirty="0" smtClean="0">
                <a:solidFill>
                  <a:prstClr val="black"/>
                </a:solidFill>
              </a:rPr>
              <a:t>To</a:t>
            </a:r>
            <a:r>
              <a:rPr lang="en-US" sz="7000" b="1" i="1" dirty="0" smtClean="0">
                <a:solidFill>
                  <a:prstClr val="black"/>
                </a:solidFill>
              </a:rPr>
              <a:t> Do</a:t>
            </a:r>
          </a:p>
          <a:p>
            <a:pPr algn="dist"/>
            <a:r>
              <a:rPr lang="zh-CN" altLang="en-US" sz="7000" i="1" dirty="0" smtClean="0">
                <a:solidFill>
                  <a:prstClr val="black"/>
                </a:solidFill>
              </a:rPr>
              <a:t>從過往的</a:t>
            </a:r>
            <a:r>
              <a:rPr lang="zh-CN" altLang="en-US" sz="7000" b="1" i="1" dirty="0" smtClean="0">
                <a:solidFill>
                  <a:prstClr val="black"/>
                </a:solidFill>
              </a:rPr>
              <a:t>沒有</a:t>
            </a:r>
            <a:endParaRPr lang="en-US" altLang="zh-CN" sz="7000" b="1" i="1" dirty="0" smtClean="0">
              <a:solidFill>
                <a:prstClr val="black"/>
              </a:solidFill>
            </a:endParaRPr>
          </a:p>
          <a:p>
            <a:pPr algn="dist"/>
            <a:r>
              <a:rPr lang="zh-CN" altLang="en-US" sz="7000" b="1" i="1" dirty="0" smtClean="0">
                <a:solidFill>
                  <a:prstClr val="black"/>
                </a:solidFill>
              </a:rPr>
              <a:t>到</a:t>
            </a:r>
            <a:r>
              <a:rPr lang="zh-CN" altLang="en-US" sz="7000" i="1" dirty="0" smtClean="0">
                <a:solidFill>
                  <a:prstClr val="black"/>
                </a:solidFill>
              </a:rPr>
              <a:t>現今的</a:t>
            </a:r>
            <a:r>
              <a:rPr lang="zh-CN" altLang="en-US" sz="7000" b="1" i="1" dirty="0" smtClean="0">
                <a:solidFill>
                  <a:prstClr val="black"/>
                </a:solidFill>
              </a:rPr>
              <a:t>有</a:t>
            </a:r>
            <a:endParaRPr lang="en-US" sz="7000" i="1" dirty="0" smtClean="0">
              <a:solidFill>
                <a:prstClr val="black"/>
              </a:solidFill>
            </a:endParaRPr>
          </a:p>
        </p:txBody>
      </p:sp>
      <p:sp>
        <p:nvSpPr>
          <p:cNvPr id="3" name="TextBox 2"/>
          <p:cNvSpPr txBox="1"/>
          <p:nvPr/>
        </p:nvSpPr>
        <p:spPr>
          <a:xfrm>
            <a:off x="0" y="304800"/>
            <a:ext cx="9144000" cy="1754326"/>
          </a:xfrm>
          <a:prstGeom prst="rect">
            <a:avLst/>
          </a:prstGeom>
          <a:noFill/>
        </p:spPr>
        <p:txBody>
          <a:bodyPr wrap="square" rtlCol="0">
            <a:spAutoFit/>
          </a:bodyPr>
          <a:lstStyle/>
          <a:p>
            <a:pPr algn="ctr"/>
            <a:r>
              <a:rPr lang="en-US" sz="3600" dirty="0" smtClean="0">
                <a:solidFill>
                  <a:prstClr val="black">
                    <a:lumMod val="50000"/>
                    <a:lumOff val="50000"/>
                  </a:prstClr>
                </a:solidFill>
              </a:rPr>
              <a:t>Series: </a:t>
            </a:r>
            <a:r>
              <a:rPr lang="en-US" sz="3600" b="1" i="1" dirty="0" smtClean="0">
                <a:solidFill>
                  <a:prstClr val="black">
                    <a:lumMod val="50000"/>
                    <a:lumOff val="50000"/>
                  </a:prstClr>
                </a:solidFill>
              </a:rPr>
              <a:t>Last Words of a Crucified Christ</a:t>
            </a:r>
            <a:endParaRPr lang="en-US" sz="3600" b="1" i="1" dirty="0" smtClean="0">
              <a:solidFill>
                <a:prstClr val="black">
                  <a:lumMod val="50000"/>
                  <a:lumOff val="50000"/>
                </a:prstClr>
              </a:solidFill>
            </a:endParaRPr>
          </a:p>
          <a:p>
            <a:pPr algn="ctr"/>
            <a:endParaRPr lang="en-US" sz="3600" b="1" dirty="0" smtClean="0">
              <a:solidFill>
                <a:srgbClr val="8064A2">
                  <a:lumMod val="50000"/>
                </a:srgbClr>
              </a:solidFill>
            </a:endParaRPr>
          </a:p>
          <a:p>
            <a:pPr algn="ctr"/>
            <a:r>
              <a:rPr lang="en-US" sz="3600" b="1" dirty="0" err="1" smtClean="0">
                <a:solidFill>
                  <a:srgbClr val="8064A2">
                    <a:lumMod val="50000"/>
                  </a:srgbClr>
                </a:solidFill>
              </a:rPr>
              <a:t>Lk</a:t>
            </a:r>
            <a:r>
              <a:rPr lang="en-US" sz="3600" b="1" dirty="0" smtClean="0">
                <a:solidFill>
                  <a:srgbClr val="8064A2">
                    <a:lumMod val="50000"/>
                  </a:srgbClr>
                </a:solidFill>
              </a:rPr>
              <a:t> </a:t>
            </a:r>
            <a:r>
              <a:rPr lang="zh-CN" altLang="en-US" sz="3200" b="1" dirty="0" smtClean="0">
                <a:solidFill>
                  <a:srgbClr val="8064A2">
                    <a:lumMod val="50000"/>
                  </a:srgbClr>
                </a:solidFill>
              </a:rPr>
              <a:t>路</a:t>
            </a:r>
            <a:r>
              <a:rPr lang="en-US" sz="3600" b="1" dirty="0" smtClean="0">
                <a:solidFill>
                  <a:srgbClr val="8064A2">
                    <a:lumMod val="50000"/>
                  </a:srgbClr>
                </a:solidFill>
              </a:rPr>
              <a:t> 23:34</a:t>
            </a:r>
            <a:endParaRPr lang="en-US" sz="3600" dirty="0">
              <a:solidFill>
                <a:prstClr val="black"/>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dirty="0" smtClean="0">
                <a:solidFill>
                  <a:schemeClr val="tx1">
                    <a:lumMod val="50000"/>
                    <a:lumOff val="50000"/>
                  </a:schemeClr>
                </a:solidFill>
              </a:rPr>
              <a:t>1/ Our ignorance toward God is forgivable only </a:t>
            </a:r>
            <a:r>
              <a:rPr lang="en-US" sz="4000" u="sng" dirty="0" smtClean="0">
                <a:solidFill>
                  <a:schemeClr val="tx1">
                    <a:lumMod val="50000"/>
                    <a:lumOff val="50000"/>
                  </a:schemeClr>
                </a:solidFill>
              </a:rPr>
              <a:t>by</a:t>
            </a:r>
            <a:r>
              <a:rPr lang="en-US" sz="4000" dirty="0" smtClean="0">
                <a:solidFill>
                  <a:schemeClr val="tx1">
                    <a:lumMod val="50000"/>
                    <a:lumOff val="50000"/>
                  </a:schemeClr>
                </a:solidFill>
              </a:rPr>
              <a:t> God and no </a:t>
            </a:r>
            <a:r>
              <a:rPr lang="en-US" sz="4000" dirty="0" smtClean="0">
                <a:solidFill>
                  <a:schemeClr val="tx1">
                    <a:lumMod val="50000"/>
                    <a:lumOff val="50000"/>
                  </a:schemeClr>
                </a:solidFill>
              </a:rPr>
              <a:t>other.</a:t>
            </a:r>
          </a:p>
          <a:p>
            <a:r>
              <a:rPr lang="en-US" sz="4000" dirty="0" smtClean="0">
                <a:solidFill>
                  <a:schemeClr val="bg1"/>
                </a:solidFill>
              </a:rPr>
              <a:t>2/ God has offered the forgiveness of this ignorance that leads to eternal death</a:t>
            </a:r>
            <a:br>
              <a:rPr lang="en-US" sz="4000" dirty="0" smtClean="0">
                <a:solidFill>
                  <a:schemeClr val="bg1"/>
                </a:solidFill>
              </a:rPr>
            </a:br>
            <a:r>
              <a:rPr lang="en-US" sz="4000" dirty="0" smtClean="0">
                <a:solidFill>
                  <a:schemeClr val="bg1"/>
                </a:solidFill>
              </a:rPr>
              <a:t>i.e. If and when we believe in Jesus who, when crucified, said, </a:t>
            </a:r>
            <a:r>
              <a:rPr lang="en-US" sz="4000" dirty="0" smtClean="0">
                <a:solidFill>
                  <a:schemeClr val="bg1"/>
                </a:solidFill>
              </a:rPr>
              <a:t>“Father</a:t>
            </a:r>
            <a:r>
              <a:rPr lang="en-US" sz="4000" dirty="0" smtClean="0">
                <a:solidFill>
                  <a:schemeClr val="bg1"/>
                </a:solidFill>
              </a:rPr>
              <a:t>, forgive them, for they do not know what they are doing</a:t>
            </a:r>
            <a:r>
              <a:rPr lang="en-US" sz="4000" dirty="0" smtClean="0">
                <a:solidFill>
                  <a:schemeClr val="bg1"/>
                </a:solidFill>
              </a:rPr>
              <a:t>.”</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I Didn’t Know x 2:</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1169551"/>
          </a:xfrm>
          <a:prstGeom prst="rect">
            <a:avLst/>
          </a:prstGeom>
          <a:noFill/>
        </p:spPr>
        <p:txBody>
          <a:bodyPr wrap="square" rtlCol="0">
            <a:spAutoFit/>
          </a:bodyPr>
          <a:lstStyle/>
          <a:p>
            <a:pPr algn="ctr"/>
            <a:r>
              <a:rPr lang="en-US" altLang="zh-CN" sz="7000" b="1" dirty="0" err="1" smtClean="0">
                <a:solidFill>
                  <a:prstClr val="white"/>
                </a:solidFill>
              </a:rPr>
              <a:t>Lk</a:t>
            </a:r>
            <a:r>
              <a:rPr lang="en-US" altLang="zh-CN" sz="7000" b="1" dirty="0" smtClean="0">
                <a:solidFill>
                  <a:prstClr val="white"/>
                </a:solidFill>
              </a:rPr>
              <a:t> </a:t>
            </a:r>
            <a:r>
              <a:rPr lang="zh-CN" altLang="en-US" sz="6200" b="1" dirty="0" smtClean="0">
                <a:solidFill>
                  <a:prstClr val="white"/>
                </a:solidFill>
              </a:rPr>
              <a:t>路</a:t>
            </a:r>
            <a:r>
              <a:rPr lang="en-US" altLang="zh-CN" sz="7000" b="1" dirty="0" smtClean="0">
                <a:solidFill>
                  <a:prstClr val="white"/>
                </a:solidFill>
              </a:rPr>
              <a:t>23:32-38</a:t>
            </a:r>
            <a:endParaRPr lang="en-US" sz="4000" dirty="0">
              <a:solidFill>
                <a:prstClr val="white"/>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5632311"/>
          </a:xfrm>
          <a:prstGeom prst="rect">
            <a:avLst/>
          </a:prstGeom>
          <a:noFill/>
        </p:spPr>
        <p:txBody>
          <a:bodyPr wrap="square" rtlCol="0">
            <a:spAutoFit/>
          </a:bodyPr>
          <a:lstStyle/>
          <a:p>
            <a:r>
              <a:rPr lang="en-US" sz="4000" dirty="0" smtClean="0">
                <a:solidFill>
                  <a:schemeClr val="bg1"/>
                </a:solidFill>
              </a:rPr>
              <a:t>32 Two other men, both criminals, were also led out with him to be executed. 33 When they came to the place called the Skull, they crucified him there, along with the criminals—one on his right, the other on his left. 34 Jesus said, “Father, forgive them, for they do not know what they are doing.” And they divided up his clothes by casting lots</a:t>
            </a:r>
            <a:r>
              <a:rPr lang="en-US" sz="4000" dirty="0" smtClean="0">
                <a:solidFill>
                  <a:schemeClr val="bg1"/>
                </a:solidFill>
              </a:rPr>
              <a:t>.</a:t>
            </a:r>
            <a:endParaRPr lang="en-US" sz="4000"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Lk</a:t>
            </a:r>
            <a:r>
              <a:rPr lang="en-US" sz="3200" dirty="0" smtClean="0">
                <a:solidFill>
                  <a:prstClr val="white"/>
                </a:solidFill>
              </a:rPr>
              <a:t> 23:32-38</a:t>
            </a:r>
            <a:endParaRPr lang="en-US" sz="3200" dirty="0">
              <a:solidFill>
                <a:prstClr val="white"/>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6247864"/>
          </a:xfrm>
          <a:prstGeom prst="rect">
            <a:avLst/>
          </a:prstGeom>
          <a:noFill/>
        </p:spPr>
        <p:txBody>
          <a:bodyPr wrap="square" rtlCol="0">
            <a:spAutoFit/>
          </a:bodyPr>
          <a:lstStyle/>
          <a:p>
            <a:r>
              <a:rPr lang="en-US" sz="4000" dirty="0" smtClean="0">
                <a:solidFill>
                  <a:schemeClr val="bg1"/>
                </a:solidFill>
              </a:rPr>
              <a:t>35 </a:t>
            </a:r>
            <a:r>
              <a:rPr lang="en-US" sz="4000" dirty="0" smtClean="0">
                <a:solidFill>
                  <a:schemeClr val="bg1"/>
                </a:solidFill>
              </a:rPr>
              <a:t>The people stood watching, and the rulers even sneered at him. They said, “He saved others; let him save himself if he is God’s Messiah, the Chosen One.” 36 The soldiers also came up and mocked him. They offered him wine vinegar 37 and said, “If you are the king of the Jews, save yourself.” 38 There was a written notice above him, which read: this is THE KING OF THE JEWS.</a:t>
            </a:r>
            <a:endParaRPr lang="en-US" sz="4000"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Lk</a:t>
            </a:r>
            <a:r>
              <a:rPr lang="en-US" sz="3200" dirty="0" smtClean="0">
                <a:solidFill>
                  <a:prstClr val="white"/>
                </a:solidFill>
              </a:rPr>
              <a:t> 23:32-38</a:t>
            </a:r>
            <a:endParaRPr lang="en-US" sz="3200" dirty="0">
              <a:solidFill>
                <a:prstClr val="white"/>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5016758"/>
          </a:xfrm>
          <a:prstGeom prst="rect">
            <a:avLst/>
          </a:prstGeom>
          <a:noFill/>
        </p:spPr>
        <p:txBody>
          <a:bodyPr wrap="square" rtlCol="0">
            <a:spAutoFit/>
          </a:bodyPr>
          <a:lstStyle/>
          <a:p>
            <a:r>
              <a:rPr lang="en-US" sz="4000" dirty="0" smtClean="0">
                <a:solidFill>
                  <a:schemeClr val="bg1"/>
                </a:solidFill>
              </a:rPr>
              <a:t>32 </a:t>
            </a:r>
            <a:r>
              <a:rPr lang="zh-TW" altLang="en-US" sz="4000" dirty="0" smtClean="0">
                <a:solidFill>
                  <a:schemeClr val="bg1"/>
                </a:solidFill>
              </a:rPr>
              <a:t>又 有 兩 個 犯 人 ， 和 耶 穌 一 同 帶 來 處 死 。</a:t>
            </a:r>
            <a:r>
              <a:rPr lang="en-US" sz="4000" dirty="0" smtClean="0">
                <a:solidFill>
                  <a:schemeClr val="bg1"/>
                </a:solidFill>
              </a:rPr>
              <a:t>33 </a:t>
            </a:r>
            <a:r>
              <a:rPr lang="zh-TW" altLang="en-US" sz="4000" dirty="0" smtClean="0">
                <a:solidFill>
                  <a:schemeClr val="bg1"/>
                </a:solidFill>
              </a:rPr>
              <a:t>到 了 一 個 地 方 ， 名 叫 髑 髏 地 ， 就 在 那 裡 把 耶 穌 釘 在 十 字 架 上 ， 又 釘 了 兩 個 犯 人 ： 一 個 在 左 邊 ， 一 個 在 右 邊 。</a:t>
            </a:r>
            <a:r>
              <a:rPr lang="en-US" sz="4000" dirty="0" smtClean="0">
                <a:solidFill>
                  <a:schemeClr val="bg1"/>
                </a:solidFill>
              </a:rPr>
              <a:t>34 </a:t>
            </a:r>
            <a:r>
              <a:rPr lang="zh-TW" altLang="en-US" sz="4000" dirty="0" smtClean="0">
                <a:solidFill>
                  <a:schemeClr val="bg1"/>
                </a:solidFill>
              </a:rPr>
              <a:t>當 下 耶 穌 說 ： 父 阿 ！ 赦 免 他 們 ； 因 為 他 們 所 做 的 ， 他 們 不 曉 得 。 兵 丁 就 拈 鬮 分 他 的 衣 服 </a:t>
            </a:r>
            <a:r>
              <a:rPr lang="zh-TW" altLang="en-US" sz="4000" dirty="0" smtClean="0">
                <a:solidFill>
                  <a:schemeClr val="bg1"/>
                </a:solidFill>
              </a:rPr>
              <a:t>。</a:t>
            </a:r>
            <a:endParaRPr lang="en-US" sz="4000"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Lk</a:t>
            </a:r>
            <a:r>
              <a:rPr lang="en-US" sz="3200" dirty="0" smtClean="0">
                <a:solidFill>
                  <a:prstClr val="white"/>
                </a:solidFill>
              </a:rPr>
              <a:t> 23:32-38</a:t>
            </a:r>
            <a:endParaRPr lang="en-US" sz="3200" dirty="0">
              <a:solidFill>
                <a:prstClr val="white"/>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5016758"/>
          </a:xfrm>
          <a:prstGeom prst="rect">
            <a:avLst/>
          </a:prstGeom>
          <a:noFill/>
        </p:spPr>
        <p:txBody>
          <a:bodyPr wrap="square" rtlCol="0">
            <a:spAutoFit/>
          </a:bodyPr>
          <a:lstStyle/>
          <a:p>
            <a:r>
              <a:rPr lang="en-US" sz="4000" dirty="0" smtClean="0">
                <a:solidFill>
                  <a:schemeClr val="bg1"/>
                </a:solidFill>
              </a:rPr>
              <a:t>35 </a:t>
            </a:r>
            <a:r>
              <a:rPr lang="zh-TW" altLang="en-US" sz="4000" dirty="0" smtClean="0">
                <a:solidFill>
                  <a:schemeClr val="bg1"/>
                </a:solidFill>
              </a:rPr>
              <a:t>百 姓 站 在 那 裡 觀 看 。 官 府 也 嗤 笑 他 ， 說 ： 他 救 了 別 人 ； 他 若 是 基 督 ， 神 所 揀 選 的 ， 可 以 救 自 己 罷 ！ </a:t>
            </a:r>
            <a:r>
              <a:rPr lang="en-US" sz="4000" dirty="0" smtClean="0">
                <a:solidFill>
                  <a:schemeClr val="bg1"/>
                </a:solidFill>
              </a:rPr>
              <a:t>36 </a:t>
            </a:r>
            <a:r>
              <a:rPr lang="zh-TW" altLang="en-US" sz="4000" dirty="0" smtClean="0">
                <a:solidFill>
                  <a:schemeClr val="bg1"/>
                </a:solidFill>
              </a:rPr>
              <a:t>兵 丁 也 戲 弄 他 ， 上 前 拿 醋 送 給 他 喝 ，</a:t>
            </a:r>
            <a:r>
              <a:rPr lang="en-US" sz="4000" dirty="0" smtClean="0">
                <a:solidFill>
                  <a:schemeClr val="bg1"/>
                </a:solidFill>
              </a:rPr>
              <a:t>37 </a:t>
            </a:r>
            <a:r>
              <a:rPr lang="zh-TW" altLang="en-US" sz="4000" dirty="0" smtClean="0">
                <a:solidFill>
                  <a:schemeClr val="bg1"/>
                </a:solidFill>
              </a:rPr>
              <a:t>說 ： 你 若 是 猶 太 人 的 王 ， 可 以 救 自 己 罷 ！</a:t>
            </a:r>
            <a:r>
              <a:rPr lang="en-US" sz="4000" dirty="0" smtClean="0">
                <a:solidFill>
                  <a:schemeClr val="bg1"/>
                </a:solidFill>
              </a:rPr>
              <a:t>38 </a:t>
            </a:r>
            <a:r>
              <a:rPr lang="zh-TW" altLang="en-US" sz="4000" dirty="0" smtClean="0">
                <a:solidFill>
                  <a:schemeClr val="bg1"/>
                </a:solidFill>
              </a:rPr>
              <a:t>在 耶 穌 以 上 有 一 個 牌 子 寫 著 ： 這 是 猶 太 人 的 王 。</a:t>
            </a:r>
            <a:endParaRPr lang="en-US" sz="4000"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Lk</a:t>
            </a:r>
            <a:r>
              <a:rPr lang="en-US" sz="3200" dirty="0" smtClean="0">
                <a:solidFill>
                  <a:prstClr val="white"/>
                </a:solidFill>
              </a:rPr>
              <a:t> 23:32-38</a:t>
            </a:r>
            <a:endParaRPr lang="en-US" sz="3200" dirty="0">
              <a:solidFill>
                <a:prstClr val="white"/>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016758"/>
          </a:xfrm>
          <a:prstGeom prst="rect">
            <a:avLst/>
          </a:prstGeom>
          <a:noFill/>
        </p:spPr>
        <p:txBody>
          <a:bodyPr wrap="square" rtlCol="0">
            <a:spAutoFit/>
          </a:bodyPr>
          <a:lstStyle/>
          <a:p>
            <a:r>
              <a:rPr lang="en-US" sz="4000" dirty="0" smtClean="0">
                <a:solidFill>
                  <a:schemeClr val="bg1"/>
                </a:solidFill>
              </a:rPr>
              <a:t>34 Jesus said, “Father, forgive them, for they do not know what they are doing.” And they divided up his clothes by casting lots</a:t>
            </a:r>
            <a:r>
              <a:rPr lang="en-US" sz="4000" dirty="0" smtClean="0">
                <a:solidFill>
                  <a:schemeClr val="bg1"/>
                </a:solidFill>
              </a:rPr>
              <a:t>.</a:t>
            </a:r>
            <a:endParaRPr lang="en-US" sz="4000" b="1"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Lk</a:t>
            </a:r>
            <a:r>
              <a:rPr lang="en-US" sz="3200" dirty="0" smtClean="0">
                <a:solidFill>
                  <a:prstClr val="white"/>
                </a:solidFill>
              </a:rPr>
              <a:t> </a:t>
            </a:r>
            <a:r>
              <a:rPr lang="en-US" altLang="zh-CN" sz="3200" dirty="0" smtClean="0">
                <a:solidFill>
                  <a:prstClr val="white"/>
                </a:solidFill>
              </a:rPr>
              <a:t>23:34</a:t>
            </a:r>
            <a:endParaRPr lang="en-US" sz="3200" dirty="0">
              <a:solidFill>
                <a:prstClr val="white"/>
              </a:solidFill>
            </a:endParaRPr>
          </a:p>
        </p:txBody>
      </p:sp>
      <p:sp>
        <p:nvSpPr>
          <p:cNvPr id="4" name="TextBox 3"/>
          <p:cNvSpPr txBox="1"/>
          <p:nvPr/>
        </p:nvSpPr>
        <p:spPr>
          <a:xfrm>
            <a:off x="4540469" y="609600"/>
            <a:ext cx="4603532" cy="2862322"/>
          </a:xfrm>
          <a:prstGeom prst="rect">
            <a:avLst/>
          </a:prstGeom>
          <a:noFill/>
        </p:spPr>
        <p:txBody>
          <a:bodyPr wrap="square" rtlCol="0">
            <a:spAutoFit/>
          </a:bodyPr>
          <a:lstStyle/>
          <a:p>
            <a:r>
              <a:rPr lang="en-US" sz="3600" dirty="0" smtClean="0">
                <a:solidFill>
                  <a:schemeClr val="bg1"/>
                </a:solidFill>
              </a:rPr>
              <a:t>34 </a:t>
            </a:r>
            <a:r>
              <a:rPr lang="zh-TW" altLang="en-US" sz="3600" dirty="0" smtClean="0">
                <a:solidFill>
                  <a:schemeClr val="bg1"/>
                </a:solidFill>
              </a:rPr>
              <a:t>當 下 耶 穌 說 ： 父 阿 </a:t>
            </a:r>
            <a:r>
              <a:rPr lang="zh-TW" altLang="en-US" sz="3600" dirty="0" smtClean="0">
                <a:solidFill>
                  <a:schemeClr val="bg1"/>
                </a:solidFill>
              </a:rPr>
              <a:t>！ </a:t>
            </a:r>
            <a:r>
              <a:rPr lang="zh-TW" altLang="en-US" sz="3600" dirty="0" smtClean="0">
                <a:solidFill>
                  <a:schemeClr val="bg1"/>
                </a:solidFill>
              </a:rPr>
              <a:t>赦 免 他 們 ； 因 為 他 們 所 做 的 ， 他 們 不 曉 得 。 兵 丁 就 拈 鬮 分 他 的 衣 服 。</a:t>
            </a:r>
            <a:endParaRPr lang="en-US" sz="3600" b="1" dirty="0" smtClean="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smtClean="0">
                <a:solidFill>
                  <a:prstClr val="white"/>
                </a:solidFill>
              </a:rPr>
              <a:t>A Kingly Act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b="1" dirty="0" smtClean="0">
                <a:solidFill>
                  <a:prstClr val="white"/>
                </a:solidFill>
              </a:rPr>
              <a:t>Forgiveness is the </a:t>
            </a:r>
            <a:r>
              <a:rPr lang="en-US" sz="4000" b="1" dirty="0" err="1" smtClean="0">
                <a:solidFill>
                  <a:prstClr val="white"/>
                </a:solidFill>
              </a:rPr>
              <a:t>missional</a:t>
            </a:r>
            <a:r>
              <a:rPr lang="en-US" sz="4000" b="1" dirty="0" smtClean="0">
                <a:solidFill>
                  <a:prstClr val="white"/>
                </a:solidFill>
              </a:rPr>
              <a:t>, merciful act of the crucified Christ</a:t>
            </a:r>
            <a:r>
              <a:rPr lang="en-US" sz="4000" b="1" dirty="0" smtClean="0">
                <a:solidFill>
                  <a:prstClr val="white"/>
                </a:solidFill>
              </a:rPr>
              <a:t>.</a:t>
            </a:r>
          </a:p>
          <a:p>
            <a:r>
              <a:rPr lang="zh-CN" altLang="en-US" sz="4000" b="1" dirty="0" smtClean="0">
                <a:solidFill>
                  <a:prstClr val="white"/>
                </a:solidFill>
              </a:rPr>
              <a:t>原</a:t>
            </a:r>
            <a:r>
              <a:rPr lang="zh-CN" altLang="en-US" sz="4000" b="1" dirty="0" smtClean="0">
                <a:solidFill>
                  <a:prstClr val="white"/>
                </a:solidFill>
              </a:rPr>
              <a:t>諒乃是被釘十字架的基督所做出那帶使命、帶憐憫的作為。</a:t>
            </a:r>
            <a:endParaRPr lang="en-US" sz="4000" b="1" dirty="0">
              <a:solidFill>
                <a:prstClr val="white"/>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prstClr val="white"/>
                </a:solidFill>
              </a:rPr>
              <a:t>The God-centering message of </a:t>
            </a:r>
            <a:r>
              <a:rPr lang="en-US" sz="4000" u="sng" dirty="0" err="1" smtClean="0">
                <a:solidFill>
                  <a:prstClr val="white"/>
                </a:solidFill>
              </a:rPr>
              <a:t>Lk</a:t>
            </a:r>
            <a:r>
              <a:rPr lang="en-US" sz="4000" u="sng" dirty="0" smtClean="0">
                <a:solidFill>
                  <a:prstClr val="white"/>
                </a:solidFill>
              </a:rPr>
              <a:t> </a:t>
            </a:r>
            <a:r>
              <a:rPr lang="en-US" sz="4000" u="sng" dirty="0" smtClean="0">
                <a:solidFill>
                  <a:prstClr val="white"/>
                </a:solidFill>
              </a:rPr>
              <a:t>23:34:</a:t>
            </a:r>
            <a:endParaRPr lang="en-US" sz="4000" u="sng" dirty="0" smtClean="0">
              <a:solidFill>
                <a:prstClr val="white"/>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862322"/>
          </a:xfrm>
          <a:prstGeom prst="rect">
            <a:avLst/>
          </a:prstGeom>
          <a:noFill/>
        </p:spPr>
        <p:txBody>
          <a:bodyPr wrap="square" rtlCol="0">
            <a:spAutoFit/>
          </a:bodyPr>
          <a:lstStyle/>
          <a:p>
            <a:r>
              <a:rPr lang="en-US" sz="3600" dirty="0" smtClean="0">
                <a:solidFill>
                  <a:schemeClr val="bg1"/>
                </a:solidFill>
              </a:rPr>
              <a:t>17 For God did not send his Son into the world to condemn the world, but to save the world through him</a:t>
            </a:r>
            <a:r>
              <a:rPr lang="en-US" sz="3600" dirty="0" smtClean="0">
                <a:solidFill>
                  <a:schemeClr val="bg1"/>
                </a:solidFill>
              </a:rPr>
              <a:t>.</a:t>
            </a:r>
            <a:endParaRPr lang="en-US" sz="3200" b="1"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Jn</a:t>
            </a:r>
            <a:r>
              <a:rPr lang="en-US" sz="3200" dirty="0" smtClean="0">
                <a:solidFill>
                  <a:prstClr val="white"/>
                </a:solidFill>
              </a:rPr>
              <a:t> </a:t>
            </a:r>
            <a:r>
              <a:rPr lang="en-US" altLang="zh-CN" sz="3200" dirty="0" smtClean="0">
                <a:solidFill>
                  <a:prstClr val="white"/>
                </a:solidFill>
              </a:rPr>
              <a:t>3:17</a:t>
            </a:r>
            <a:endParaRPr lang="en-US" sz="3200" dirty="0">
              <a:solidFill>
                <a:prstClr val="white"/>
              </a:solidFill>
            </a:endParaRPr>
          </a:p>
        </p:txBody>
      </p:sp>
      <p:sp>
        <p:nvSpPr>
          <p:cNvPr id="4" name="TextBox 3"/>
          <p:cNvSpPr txBox="1"/>
          <p:nvPr/>
        </p:nvSpPr>
        <p:spPr>
          <a:xfrm>
            <a:off x="4540469" y="609600"/>
            <a:ext cx="4603532" cy="2062103"/>
          </a:xfrm>
          <a:prstGeom prst="rect">
            <a:avLst/>
          </a:prstGeom>
          <a:noFill/>
        </p:spPr>
        <p:txBody>
          <a:bodyPr wrap="square" rtlCol="0">
            <a:spAutoFit/>
          </a:bodyPr>
          <a:lstStyle/>
          <a:p>
            <a:r>
              <a:rPr lang="en-US" sz="3200" dirty="0" smtClean="0">
                <a:solidFill>
                  <a:schemeClr val="bg1"/>
                </a:solidFill>
              </a:rPr>
              <a:t> 17 </a:t>
            </a:r>
            <a:r>
              <a:rPr lang="zh-TW" altLang="en-US" sz="3200" dirty="0" smtClean="0">
                <a:solidFill>
                  <a:schemeClr val="bg1"/>
                </a:solidFill>
              </a:rPr>
              <a:t>因 為 神 差 他 的 兒 子 降 世 ， 不 是 要 定 世 人 的 罪， 乃 是 要 叫 世 人 因 他 得 救 </a:t>
            </a:r>
            <a:r>
              <a:rPr lang="zh-TW" altLang="en-US" sz="3200" dirty="0" smtClean="0">
                <a:solidFill>
                  <a:schemeClr val="bg1"/>
                </a:solidFill>
              </a:rPr>
              <a:t>。</a:t>
            </a:r>
            <a:endParaRPr lang="en-US" sz="3200" b="1" dirty="0" smtClean="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smtClean="0">
                <a:solidFill>
                  <a:prstClr val="white"/>
                </a:solidFill>
              </a:rPr>
              <a:t>I Didn’t Know x 2</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dirty="0" smtClean="0">
                <a:solidFill>
                  <a:schemeClr val="bg1"/>
                </a:solidFill>
              </a:rPr>
              <a:t>The issue at hand is not whether he i</a:t>
            </a:r>
            <a:r>
              <a:rPr lang="en-US" sz="4000" dirty="0" smtClean="0">
                <a:solidFill>
                  <a:schemeClr val="bg1"/>
                </a:solidFill>
              </a:rPr>
              <a:t>s </a:t>
            </a:r>
            <a:r>
              <a:rPr lang="en-US" sz="4000" dirty="0" smtClean="0">
                <a:solidFill>
                  <a:schemeClr val="bg1"/>
                </a:solidFill>
              </a:rPr>
              <a:t>a criminal or not, if </a:t>
            </a:r>
            <a:r>
              <a:rPr lang="en-US" sz="4000" dirty="0" smtClean="0">
                <a:solidFill>
                  <a:schemeClr val="bg1"/>
                </a:solidFill>
              </a:rPr>
              <a:t>he has done </a:t>
            </a:r>
            <a:r>
              <a:rPr lang="en-US" sz="4000" dirty="0" smtClean="0">
                <a:solidFill>
                  <a:schemeClr val="bg1"/>
                </a:solidFill>
              </a:rPr>
              <a:t>wrong or not;</a:t>
            </a:r>
            <a:br>
              <a:rPr lang="en-US" sz="4000" dirty="0" smtClean="0">
                <a:solidFill>
                  <a:schemeClr val="bg1"/>
                </a:solidFill>
              </a:rPr>
            </a:br>
            <a:r>
              <a:rPr lang="en-US" sz="4000" dirty="0" smtClean="0">
                <a:solidFill>
                  <a:schemeClr val="bg1"/>
                </a:solidFill>
              </a:rPr>
              <a:t>the issue at hand is whether he i</a:t>
            </a:r>
            <a:r>
              <a:rPr lang="en-US" sz="4000" dirty="0" smtClean="0">
                <a:solidFill>
                  <a:schemeClr val="bg1"/>
                </a:solidFill>
              </a:rPr>
              <a:t>s </a:t>
            </a:r>
            <a:r>
              <a:rPr lang="en-US" sz="4000" dirty="0" smtClean="0">
                <a:solidFill>
                  <a:schemeClr val="bg1"/>
                </a:solidFill>
              </a:rPr>
              <a:t>as he claimed to be</a:t>
            </a:r>
            <a:br>
              <a:rPr lang="en-US" sz="4000" dirty="0" smtClean="0">
                <a:solidFill>
                  <a:schemeClr val="bg1"/>
                </a:solidFill>
              </a:rPr>
            </a:br>
            <a:r>
              <a:rPr lang="en-US" sz="4000" dirty="0" smtClean="0">
                <a:solidFill>
                  <a:schemeClr val="bg1"/>
                </a:solidFill>
              </a:rPr>
              <a:t>i.e. the Christ/ Messiah, the one anointed by God to be </a:t>
            </a:r>
            <a:r>
              <a:rPr lang="en-US" sz="4000" u="sng" dirty="0" smtClean="0">
                <a:solidFill>
                  <a:schemeClr val="bg1"/>
                </a:solidFill>
              </a:rPr>
              <a:t>the</a:t>
            </a:r>
            <a:r>
              <a:rPr lang="en-US" sz="4000" dirty="0" smtClean="0">
                <a:solidFill>
                  <a:schemeClr val="bg1"/>
                </a:solidFill>
              </a:rPr>
              <a:t> King</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A Kingly Act: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6" name="TextBox 5"/>
          <p:cNvSpPr txBox="1"/>
          <p:nvPr/>
        </p:nvSpPr>
        <p:spPr>
          <a:xfrm>
            <a:off x="4572000" y="6611779"/>
            <a:ext cx="4572000" cy="246221"/>
          </a:xfrm>
          <a:prstGeom prst="rect">
            <a:avLst/>
          </a:prstGeom>
          <a:noFill/>
        </p:spPr>
        <p:txBody>
          <a:bodyPr wrap="square" rtlCol="0">
            <a:spAutoFit/>
          </a:bodyPr>
          <a:lstStyle/>
          <a:p>
            <a:r>
              <a:rPr lang="en-US" sz="1000" u="sng" dirty="0" smtClean="0">
                <a:solidFill>
                  <a:schemeClr val="bg1"/>
                </a:solidFill>
              </a:rPr>
              <a:t>https://www.youtube.com/watch?v=I-yfuM_QDcQ</a:t>
            </a:r>
            <a:endParaRPr lang="en-US" sz="1000" dirty="0">
              <a:solidFill>
                <a:schemeClr val="bg1"/>
              </a:solidFill>
            </a:endParaRPr>
          </a:p>
        </p:txBody>
      </p:sp>
      <p:pic>
        <p:nvPicPr>
          <p:cNvPr id="97282" name="Picture 2" descr="Image result for bbc music michael buble"/>
          <p:cNvPicPr>
            <a:picLocks noChangeAspect="1" noChangeArrowheads="1"/>
          </p:cNvPicPr>
          <p:nvPr/>
        </p:nvPicPr>
        <p:blipFill>
          <a:blip r:embed="rId2" cstate="print"/>
          <a:srcRect r="723"/>
          <a:stretch>
            <a:fillRect/>
          </a:stretch>
        </p:blipFill>
        <p:spPr bwMode="auto">
          <a:xfrm>
            <a:off x="0" y="838200"/>
            <a:ext cx="9144000" cy="5181600"/>
          </a:xfrm>
          <a:prstGeom prst="rect">
            <a:avLst/>
          </a:prstGeom>
          <a:noFill/>
        </p:spPr>
      </p:pic>
      <p:sp>
        <p:nvSpPr>
          <p:cNvPr id="5" name="TextBox 4"/>
          <p:cNvSpPr txBox="1"/>
          <p:nvPr/>
        </p:nvSpPr>
        <p:spPr>
          <a:xfrm>
            <a:off x="0" y="0"/>
            <a:ext cx="4572000" cy="584775"/>
          </a:xfrm>
          <a:prstGeom prst="rect">
            <a:avLst/>
          </a:prstGeom>
          <a:noFill/>
        </p:spPr>
        <p:txBody>
          <a:bodyPr wrap="square" rtlCol="0">
            <a:spAutoFit/>
          </a:bodyPr>
          <a:lstStyle/>
          <a:p>
            <a:r>
              <a:rPr lang="en-US" sz="3200" dirty="0" smtClean="0">
                <a:solidFill>
                  <a:prstClr val="white"/>
                </a:solidFill>
              </a:rPr>
              <a:t>Michael the singer</a:t>
            </a:r>
            <a:endParaRPr lang="en-US" sz="3200" dirty="0">
              <a:solidFill>
                <a:prstClr val="white"/>
              </a:solidFill>
            </a:endParaRPr>
          </a:p>
        </p:txBody>
      </p:sp>
      <p:sp>
        <p:nvSpPr>
          <p:cNvPr id="7" name="TextBox 6"/>
          <p:cNvSpPr txBox="1"/>
          <p:nvPr/>
        </p:nvSpPr>
        <p:spPr>
          <a:xfrm>
            <a:off x="4572000" y="0"/>
            <a:ext cx="4572000" cy="584775"/>
          </a:xfrm>
          <a:prstGeom prst="rect">
            <a:avLst/>
          </a:prstGeom>
          <a:noFill/>
        </p:spPr>
        <p:txBody>
          <a:bodyPr wrap="square" rtlCol="0">
            <a:spAutoFit/>
          </a:bodyPr>
          <a:lstStyle/>
          <a:p>
            <a:r>
              <a:rPr lang="en-US" sz="3200" dirty="0" smtClean="0">
                <a:solidFill>
                  <a:prstClr val="white"/>
                </a:solidFill>
              </a:rPr>
              <a:t>Dion the sales assistant</a:t>
            </a:r>
            <a:endParaRPr lang="en-US" sz="3200" dirty="0">
              <a:solidFill>
                <a:prstClr val="white"/>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smtClean="0">
                <a:solidFill>
                  <a:schemeClr val="bg1"/>
                </a:solidFill>
              </a:rPr>
              <a:t>Jesus </a:t>
            </a:r>
            <a:r>
              <a:rPr lang="en-US" sz="4000" dirty="0" smtClean="0">
                <a:solidFill>
                  <a:schemeClr val="bg1"/>
                </a:solidFill>
              </a:rPr>
              <a:t>is the King </a:t>
            </a:r>
            <a:r>
              <a:rPr lang="en-US" sz="4000" dirty="0" smtClean="0">
                <a:solidFill>
                  <a:schemeClr val="bg1"/>
                </a:solidFill>
              </a:rPr>
              <a:t>who:</a:t>
            </a:r>
            <a:endParaRPr lang="en-US" sz="4000" dirty="0" smtClean="0">
              <a:solidFill>
                <a:schemeClr val="bg1"/>
              </a:solidFill>
            </a:endParaRPr>
          </a:p>
          <a:p>
            <a:pPr lvl="0"/>
            <a:r>
              <a:rPr lang="en-US" sz="4000" dirty="0" smtClean="0">
                <a:solidFill>
                  <a:schemeClr val="bg1"/>
                </a:solidFill>
              </a:rPr>
              <a:t>For all the power in his hands, opens up his hands to be nailed to the </a:t>
            </a:r>
            <a:r>
              <a:rPr lang="en-US" sz="4000" dirty="0" smtClean="0">
                <a:solidFill>
                  <a:schemeClr val="bg1"/>
                </a:solidFill>
              </a:rPr>
              <a:t>cross;</a:t>
            </a:r>
            <a:endParaRPr lang="en-US" sz="4000" dirty="0" smtClean="0">
              <a:solidFill>
                <a:schemeClr val="bg1"/>
              </a:solidFill>
            </a:endParaRPr>
          </a:p>
          <a:p>
            <a:r>
              <a:rPr lang="en-US" sz="4000" dirty="0" smtClean="0">
                <a:solidFill>
                  <a:schemeClr val="bg1"/>
                </a:solidFill>
              </a:rPr>
              <a:t>for </a:t>
            </a:r>
            <a:r>
              <a:rPr lang="en-US" sz="4000" dirty="0" smtClean="0">
                <a:solidFill>
                  <a:schemeClr val="bg1"/>
                </a:solidFill>
              </a:rPr>
              <a:t>all the power in his mouth, petitions for the forgiveness of those who crucified </a:t>
            </a:r>
            <a:r>
              <a:rPr lang="en-US" sz="4000" dirty="0" smtClean="0">
                <a:solidFill>
                  <a:schemeClr val="bg1"/>
                </a:solidFill>
              </a:rPr>
              <a:t>him.</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A Kingly Act: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862322"/>
          </a:xfrm>
          <a:prstGeom prst="rect">
            <a:avLst/>
          </a:prstGeom>
          <a:noFill/>
        </p:spPr>
        <p:txBody>
          <a:bodyPr wrap="square" rtlCol="0">
            <a:spAutoFit/>
          </a:bodyPr>
          <a:lstStyle/>
          <a:p>
            <a:r>
              <a:rPr lang="en-US" sz="3600" dirty="0" smtClean="0">
                <a:solidFill>
                  <a:schemeClr val="bg1"/>
                </a:solidFill>
              </a:rPr>
              <a:t>3 </a:t>
            </a:r>
            <a:r>
              <a:rPr lang="en-US" sz="3600" dirty="0" smtClean="0">
                <a:solidFill>
                  <a:schemeClr val="bg1"/>
                </a:solidFill>
              </a:rPr>
              <a:t>All have turned away, all have become corrupt; there is no one who does good, not even one. </a:t>
            </a:r>
            <a:endParaRPr lang="en-US" sz="3200" b="1"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Psa</a:t>
            </a:r>
            <a:r>
              <a:rPr lang="en-US" sz="3200" dirty="0" smtClean="0">
                <a:solidFill>
                  <a:prstClr val="white"/>
                </a:solidFill>
              </a:rPr>
              <a:t> 14:</a:t>
            </a:r>
            <a:r>
              <a:rPr lang="en-US" altLang="zh-CN" sz="3200" dirty="0" smtClean="0">
                <a:solidFill>
                  <a:prstClr val="white"/>
                </a:solidFill>
              </a:rPr>
              <a:t>3</a:t>
            </a:r>
            <a:endParaRPr lang="en-US" sz="3200" dirty="0">
              <a:solidFill>
                <a:prstClr val="white"/>
              </a:solidFill>
            </a:endParaRPr>
          </a:p>
        </p:txBody>
      </p:sp>
      <p:sp>
        <p:nvSpPr>
          <p:cNvPr id="4" name="TextBox 3"/>
          <p:cNvSpPr txBox="1"/>
          <p:nvPr/>
        </p:nvSpPr>
        <p:spPr>
          <a:xfrm>
            <a:off x="4540469" y="609600"/>
            <a:ext cx="4603532" cy="2062103"/>
          </a:xfrm>
          <a:prstGeom prst="rect">
            <a:avLst/>
          </a:prstGeom>
          <a:noFill/>
        </p:spPr>
        <p:txBody>
          <a:bodyPr wrap="square" rtlCol="0">
            <a:spAutoFit/>
          </a:bodyPr>
          <a:lstStyle/>
          <a:p>
            <a:r>
              <a:rPr lang="en-US" sz="3200" dirty="0" smtClean="0">
                <a:solidFill>
                  <a:schemeClr val="bg1"/>
                </a:solidFill>
              </a:rPr>
              <a:t> </a:t>
            </a:r>
            <a:r>
              <a:rPr lang="en-US" altLang="zh-CN" sz="3200" dirty="0" smtClean="0">
                <a:solidFill>
                  <a:schemeClr val="bg1"/>
                </a:solidFill>
              </a:rPr>
              <a:t>3 </a:t>
            </a:r>
            <a:r>
              <a:rPr lang="zh-CN" altLang="en-US" sz="3200" dirty="0" smtClean="0">
                <a:solidFill>
                  <a:schemeClr val="bg1"/>
                </a:solidFill>
              </a:rPr>
              <a:t>他 們 都 偏 離 正 路 ， 一 同 變 為 污 穢 ； 並 沒 有 行 善 的 ， 連 一 個 也 沒 有 </a:t>
            </a:r>
            <a:r>
              <a:rPr lang="zh-CN" altLang="en-US" sz="3200" dirty="0" smtClean="0">
                <a:solidFill>
                  <a:schemeClr val="bg1"/>
                </a:solidFill>
              </a:rPr>
              <a:t>。</a:t>
            </a:r>
            <a:endParaRPr lang="en-US" sz="3200" b="1" dirty="0" smtClean="0">
              <a:solidFill>
                <a:schemeClr val="bg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dirty="0" smtClean="0">
                <a:solidFill>
                  <a:schemeClr val="bg1"/>
                </a:solidFill>
              </a:rPr>
              <a:t>Forgiveness is the act of the King who is on a mission to </a:t>
            </a:r>
            <a:r>
              <a:rPr lang="en-US" sz="4000" dirty="0" smtClean="0">
                <a:solidFill>
                  <a:schemeClr val="bg1"/>
                </a:solidFill>
              </a:rPr>
              <a:t>save.</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A Kingly Act: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dirty="0" smtClean="0">
                <a:solidFill>
                  <a:schemeClr val="tx1">
                    <a:lumMod val="50000"/>
                    <a:lumOff val="50000"/>
                  </a:schemeClr>
                </a:solidFill>
              </a:rPr>
              <a:t>Forgiveness is the act of the King who is on a mission to </a:t>
            </a:r>
            <a:r>
              <a:rPr lang="en-US" sz="4000" dirty="0" smtClean="0">
                <a:solidFill>
                  <a:schemeClr val="tx1">
                    <a:lumMod val="50000"/>
                    <a:lumOff val="50000"/>
                  </a:schemeClr>
                </a:solidFill>
              </a:rPr>
              <a:t>save.</a:t>
            </a:r>
          </a:p>
          <a:p>
            <a:r>
              <a:rPr lang="en-US" sz="4000" dirty="0" smtClean="0">
                <a:solidFill>
                  <a:schemeClr val="bg1"/>
                </a:solidFill>
              </a:rPr>
              <a:t>The distance with God will be bridged, the arrogance toward God will transformed into humility;</a:t>
            </a:r>
            <a:br>
              <a:rPr lang="en-US" sz="4000" dirty="0" smtClean="0">
                <a:solidFill>
                  <a:schemeClr val="bg1"/>
                </a:solidFill>
              </a:rPr>
            </a:br>
            <a:r>
              <a:rPr lang="en-US" sz="4000" dirty="0" smtClean="0">
                <a:solidFill>
                  <a:schemeClr val="bg1"/>
                </a:solidFill>
              </a:rPr>
              <a:t>the ignorant sinner will know God personally, intimately, </a:t>
            </a:r>
            <a:r>
              <a:rPr lang="en-US" sz="4000" dirty="0" smtClean="0">
                <a:solidFill>
                  <a:schemeClr val="bg1"/>
                </a:solidFill>
              </a:rPr>
              <a:t>lovingly.</a:t>
            </a:r>
            <a:endParaRPr lang="en-US" sz="4000"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A Kingly Act: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dirty="0" smtClean="0">
                <a:solidFill>
                  <a:schemeClr val="bg1"/>
                </a:solidFill>
              </a:rPr>
              <a:t>Forgiveness is the act of the King who is bent on showing </a:t>
            </a:r>
            <a:r>
              <a:rPr lang="en-US" sz="4000" dirty="0" smtClean="0">
                <a:solidFill>
                  <a:schemeClr val="bg1"/>
                </a:solidFill>
              </a:rPr>
              <a:t>mercy.</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A Kingly Act: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smtClean="0">
                <a:solidFill>
                  <a:schemeClr val="tx1">
                    <a:lumMod val="50000"/>
                    <a:lumOff val="50000"/>
                  </a:schemeClr>
                </a:solidFill>
              </a:rPr>
              <a:t>Forgiveness is the act of the King who is bent on showing </a:t>
            </a:r>
            <a:r>
              <a:rPr lang="en-US" sz="4000" dirty="0" smtClean="0">
                <a:solidFill>
                  <a:schemeClr val="tx1">
                    <a:lumMod val="50000"/>
                    <a:lumOff val="50000"/>
                  </a:schemeClr>
                </a:solidFill>
              </a:rPr>
              <a:t>mercy.</a:t>
            </a:r>
          </a:p>
          <a:p>
            <a:r>
              <a:rPr lang="en-US" sz="4000" dirty="0" smtClean="0">
                <a:solidFill>
                  <a:schemeClr val="bg1"/>
                </a:solidFill>
              </a:rPr>
              <a:t>By giving the petition, </a:t>
            </a:r>
            <a:r>
              <a:rPr lang="en-US" sz="4000" dirty="0" smtClean="0">
                <a:solidFill>
                  <a:schemeClr val="bg1"/>
                </a:solidFill>
              </a:rPr>
              <a:t>Jesus </a:t>
            </a:r>
            <a:r>
              <a:rPr lang="en-US" sz="4000" dirty="0" smtClean="0">
                <a:solidFill>
                  <a:schemeClr val="bg1"/>
                </a:solidFill>
              </a:rPr>
              <a:t>is </a:t>
            </a:r>
            <a:r>
              <a:rPr lang="en-US" sz="4000" dirty="0" smtClean="0">
                <a:solidFill>
                  <a:schemeClr val="bg1"/>
                </a:solidFill>
              </a:rPr>
              <a:t>essentially saying, </a:t>
            </a:r>
            <a:r>
              <a:rPr lang="en-US" sz="4000" dirty="0" smtClean="0">
                <a:solidFill>
                  <a:schemeClr val="bg1"/>
                </a:solidFill>
              </a:rPr>
              <a:t>“I </a:t>
            </a:r>
            <a:r>
              <a:rPr lang="en-US" sz="4000" dirty="0" smtClean="0">
                <a:solidFill>
                  <a:schemeClr val="bg1"/>
                </a:solidFill>
              </a:rPr>
              <a:t>must be continue </a:t>
            </a:r>
            <a:r>
              <a:rPr lang="en-US" sz="4000" dirty="0" smtClean="0">
                <a:solidFill>
                  <a:schemeClr val="bg1"/>
                </a:solidFill>
              </a:rPr>
              <a:t>on this cross. Without my sacrifice, there can be not forgiveness of their ignorance</a:t>
            </a:r>
            <a:r>
              <a:rPr lang="en-US" sz="4000" dirty="0" smtClean="0">
                <a:solidFill>
                  <a:schemeClr val="bg1"/>
                </a:solidFill>
              </a:rPr>
              <a:t>.”</a:t>
            </a:r>
          </a:p>
          <a:p>
            <a:r>
              <a:rPr lang="en-US" sz="4000" dirty="0" smtClean="0">
                <a:solidFill>
                  <a:schemeClr val="bg1"/>
                </a:solidFill>
                <a:sym typeface="Wingdings" pitchFamily="2" charset="2"/>
              </a:rPr>
              <a:t> </a:t>
            </a:r>
            <a:r>
              <a:rPr lang="en-US" sz="4000" dirty="0" smtClean="0">
                <a:solidFill>
                  <a:schemeClr val="bg1"/>
                </a:solidFill>
              </a:rPr>
              <a:t>As if a request for God to never abort this mission!</a:t>
            </a:r>
            <a:endParaRPr lang="en-US" sz="4000"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A Kingly Act: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smtClean="0">
                <a:solidFill>
                  <a:schemeClr val="bg1"/>
                </a:solidFill>
              </a:rPr>
              <a:t>Jesus </a:t>
            </a:r>
            <a:r>
              <a:rPr lang="en-US" sz="4000" dirty="0" smtClean="0">
                <a:solidFill>
                  <a:schemeClr val="bg1"/>
                </a:solidFill>
              </a:rPr>
              <a:t>took upon himself the judgment of God, on our behalf;</a:t>
            </a:r>
            <a:br>
              <a:rPr lang="en-US" sz="4000" dirty="0" smtClean="0">
                <a:solidFill>
                  <a:schemeClr val="bg1"/>
                </a:solidFill>
              </a:rPr>
            </a:br>
            <a:r>
              <a:rPr lang="en-US" sz="4000" dirty="0" smtClean="0">
                <a:solidFill>
                  <a:schemeClr val="bg1"/>
                </a:solidFill>
              </a:rPr>
              <a:t>he shows us mercy by not giving us the punishment we </a:t>
            </a:r>
            <a:r>
              <a:rPr lang="en-US" sz="4000" dirty="0" smtClean="0">
                <a:solidFill>
                  <a:schemeClr val="bg1"/>
                </a:solidFill>
              </a:rPr>
              <a:t>deserve.</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A Kingly Act: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smtClean="0">
                <a:solidFill>
                  <a:prstClr val="white"/>
                </a:solidFill>
              </a:rPr>
              <a:t>From Didn’t to Do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smtClean="0">
                <a:solidFill>
                  <a:schemeClr val="bg1"/>
                </a:solidFill>
              </a:rPr>
              <a:t>There is much that we do not know</a:t>
            </a:r>
            <a:br>
              <a:rPr lang="en-US" sz="4000" dirty="0" smtClean="0">
                <a:solidFill>
                  <a:schemeClr val="bg1"/>
                </a:solidFill>
              </a:rPr>
            </a:br>
            <a:r>
              <a:rPr lang="en-US" sz="4000" dirty="0" smtClean="0">
                <a:solidFill>
                  <a:schemeClr val="bg1"/>
                </a:solidFill>
              </a:rPr>
              <a:t>&lt; &gt; We actually do not know just how much we do not </a:t>
            </a:r>
            <a:r>
              <a:rPr lang="en-US" sz="4000" dirty="0" smtClean="0">
                <a:solidFill>
                  <a:schemeClr val="bg1"/>
                </a:solidFill>
              </a:rPr>
              <a:t>know.</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I Didn’t Know x 2:</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dirty="0" smtClean="0">
                <a:solidFill>
                  <a:schemeClr val="bg1"/>
                </a:solidFill>
              </a:rPr>
              <a:t>1/ We must be humbled by God’s </a:t>
            </a:r>
            <a:r>
              <a:rPr lang="en-US" sz="4000" dirty="0" smtClean="0">
                <a:solidFill>
                  <a:schemeClr val="bg1"/>
                </a:solidFill>
              </a:rPr>
              <a:t>forgiveness.</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From Didn’t to Do:</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632311"/>
          </a:xfrm>
          <a:prstGeom prst="rect">
            <a:avLst/>
          </a:prstGeom>
          <a:noFill/>
        </p:spPr>
        <p:txBody>
          <a:bodyPr wrap="square" rtlCol="0">
            <a:spAutoFit/>
          </a:bodyPr>
          <a:lstStyle/>
          <a:p>
            <a:r>
              <a:rPr lang="en-US" sz="3600" dirty="0" smtClean="0">
                <a:solidFill>
                  <a:schemeClr val="bg1"/>
                </a:solidFill>
              </a:rPr>
              <a:t>5 For </a:t>
            </a:r>
            <a:r>
              <a:rPr lang="en-US" sz="3600" dirty="0" smtClean="0">
                <a:solidFill>
                  <a:schemeClr val="bg1"/>
                </a:solidFill>
              </a:rPr>
              <a:t>God knows that when you eat from it your eyes will be opened, and </a:t>
            </a:r>
            <a:r>
              <a:rPr lang="en-US" sz="3600" b="1" dirty="0" smtClean="0">
                <a:solidFill>
                  <a:schemeClr val="bg1"/>
                </a:solidFill>
              </a:rPr>
              <a:t>you will be like God, knowing good and evil</a:t>
            </a:r>
            <a:r>
              <a:rPr lang="en-US" sz="3600" dirty="0" smtClean="0">
                <a:solidFill>
                  <a:schemeClr val="bg1"/>
                </a:solidFill>
              </a:rPr>
              <a:t>. 6 When the woman saw that the fruit of the tree was </a:t>
            </a:r>
            <a:r>
              <a:rPr lang="en-US" sz="3600" dirty="0" smtClean="0">
                <a:solidFill>
                  <a:schemeClr val="bg1"/>
                </a:solidFill>
              </a:rPr>
              <a:t>… also </a:t>
            </a:r>
            <a:r>
              <a:rPr lang="en-US" sz="3600" b="1" dirty="0" smtClean="0">
                <a:solidFill>
                  <a:schemeClr val="bg1"/>
                </a:solidFill>
              </a:rPr>
              <a:t>desirable for gaining </a:t>
            </a:r>
            <a:r>
              <a:rPr lang="en-US" sz="3600" b="1" dirty="0" smtClean="0">
                <a:solidFill>
                  <a:schemeClr val="bg1"/>
                </a:solidFill>
              </a:rPr>
              <a:t>wisdom </a:t>
            </a:r>
            <a:r>
              <a:rPr lang="en-US" sz="3600" dirty="0" smtClean="0">
                <a:solidFill>
                  <a:schemeClr val="bg1"/>
                </a:solidFill>
              </a:rPr>
              <a:t>…</a:t>
            </a:r>
            <a:endParaRPr lang="en-US" sz="3200" b="1" dirty="0" smtClean="0">
              <a:solidFill>
                <a:schemeClr val="bg1"/>
              </a:solidFill>
            </a:endParaRPr>
          </a:p>
        </p:txBody>
      </p:sp>
      <p:sp>
        <p:nvSpPr>
          <p:cNvPr id="3" name="TextBox 2"/>
          <p:cNvSpPr txBox="1"/>
          <p:nvPr/>
        </p:nvSpPr>
        <p:spPr>
          <a:xfrm>
            <a:off x="0" y="0"/>
            <a:ext cx="4572000" cy="584775"/>
          </a:xfrm>
          <a:prstGeom prst="rect">
            <a:avLst/>
          </a:prstGeom>
          <a:noFill/>
        </p:spPr>
        <p:txBody>
          <a:bodyPr wrap="square" rtlCol="0">
            <a:spAutoFit/>
          </a:bodyPr>
          <a:lstStyle/>
          <a:p>
            <a:r>
              <a:rPr lang="en-US" sz="3200" dirty="0" err="1" smtClean="0">
                <a:solidFill>
                  <a:prstClr val="white"/>
                </a:solidFill>
              </a:rPr>
              <a:t>Psa</a:t>
            </a:r>
            <a:r>
              <a:rPr lang="en-US" sz="3200" dirty="0" smtClean="0">
                <a:solidFill>
                  <a:prstClr val="white"/>
                </a:solidFill>
              </a:rPr>
              <a:t> 14:</a:t>
            </a:r>
            <a:r>
              <a:rPr lang="en-US" altLang="zh-CN" sz="3200" dirty="0" smtClean="0">
                <a:solidFill>
                  <a:prstClr val="white"/>
                </a:solidFill>
              </a:rPr>
              <a:t>3</a:t>
            </a:r>
            <a:endParaRPr lang="en-US" sz="3200" dirty="0">
              <a:solidFill>
                <a:prstClr val="white"/>
              </a:solidFill>
            </a:endParaRPr>
          </a:p>
        </p:txBody>
      </p:sp>
      <p:sp>
        <p:nvSpPr>
          <p:cNvPr id="4" name="TextBox 3"/>
          <p:cNvSpPr txBox="1"/>
          <p:nvPr/>
        </p:nvSpPr>
        <p:spPr>
          <a:xfrm>
            <a:off x="4540469" y="609600"/>
            <a:ext cx="4603532" cy="3046988"/>
          </a:xfrm>
          <a:prstGeom prst="rect">
            <a:avLst/>
          </a:prstGeom>
          <a:noFill/>
        </p:spPr>
        <p:txBody>
          <a:bodyPr wrap="square" rtlCol="0">
            <a:spAutoFit/>
          </a:bodyPr>
          <a:lstStyle/>
          <a:p>
            <a:r>
              <a:rPr lang="en-US" sz="3200" dirty="0" smtClean="0">
                <a:solidFill>
                  <a:schemeClr val="bg1"/>
                </a:solidFill>
              </a:rPr>
              <a:t>5 </a:t>
            </a:r>
            <a:r>
              <a:rPr lang="zh-CN" altLang="en-US" sz="3200" dirty="0" smtClean="0">
                <a:solidFill>
                  <a:schemeClr val="bg1"/>
                </a:solidFill>
              </a:rPr>
              <a:t>因 為 神 知 道 ， 你 們 吃 的 日 子 眼 睛 就 明 亮 了 ， </a:t>
            </a:r>
            <a:r>
              <a:rPr lang="zh-CN" altLang="en-US" sz="3200" b="1" dirty="0" smtClean="0">
                <a:solidFill>
                  <a:schemeClr val="bg1"/>
                </a:solidFill>
              </a:rPr>
              <a:t>你 們 便 如 神 能 知 道 善 惡</a:t>
            </a:r>
            <a:r>
              <a:rPr lang="zh-CN" altLang="en-US" sz="3200" dirty="0" smtClean="0">
                <a:solidFill>
                  <a:schemeClr val="bg1"/>
                </a:solidFill>
              </a:rPr>
              <a:t> 。</a:t>
            </a:r>
            <a:r>
              <a:rPr lang="en-US" sz="3200" dirty="0" smtClean="0">
                <a:solidFill>
                  <a:schemeClr val="bg1"/>
                </a:solidFill>
              </a:rPr>
              <a:t>6 </a:t>
            </a:r>
            <a:r>
              <a:rPr lang="zh-CN" altLang="en-US" sz="3200" dirty="0" smtClean="0">
                <a:solidFill>
                  <a:schemeClr val="bg1"/>
                </a:solidFill>
              </a:rPr>
              <a:t>於 是 女 人 見 那 棵 樹 的 果 子 </a:t>
            </a:r>
            <a:r>
              <a:rPr lang="en-US" altLang="zh-CN" sz="3200" dirty="0" smtClean="0">
                <a:solidFill>
                  <a:schemeClr val="bg1"/>
                </a:solidFill>
              </a:rPr>
              <a:t>… </a:t>
            </a:r>
            <a:r>
              <a:rPr lang="zh-CN" altLang="en-US" sz="3200" b="1" dirty="0" smtClean="0">
                <a:solidFill>
                  <a:schemeClr val="bg1"/>
                </a:solidFill>
              </a:rPr>
              <a:t>能 </a:t>
            </a:r>
            <a:r>
              <a:rPr lang="zh-CN" altLang="en-US" sz="3200" b="1" dirty="0" smtClean="0">
                <a:solidFill>
                  <a:schemeClr val="bg1"/>
                </a:solidFill>
              </a:rPr>
              <a:t>使 人 有 智 慧</a:t>
            </a:r>
            <a:r>
              <a:rPr lang="zh-CN" altLang="en-US" sz="3200" dirty="0" smtClean="0">
                <a:solidFill>
                  <a:schemeClr val="bg1"/>
                </a:solidFill>
              </a:rPr>
              <a:t> </a:t>
            </a:r>
            <a:r>
              <a:rPr lang="en-US" altLang="zh-CN" sz="3200" dirty="0" smtClean="0">
                <a:solidFill>
                  <a:schemeClr val="bg1"/>
                </a:solidFill>
              </a:rPr>
              <a:t>…</a:t>
            </a:r>
            <a:endParaRPr lang="en-US" sz="3200" b="1" dirty="0" smtClean="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smtClean="0">
                <a:solidFill>
                  <a:schemeClr val="bg1"/>
                </a:solidFill>
              </a:rPr>
              <a:t>Under the tree of the knowledge of good and </a:t>
            </a:r>
            <a:r>
              <a:rPr lang="en-US" sz="4000" dirty="0" smtClean="0">
                <a:solidFill>
                  <a:schemeClr val="bg1"/>
                </a:solidFill>
              </a:rPr>
              <a:t>evil, </a:t>
            </a:r>
            <a:r>
              <a:rPr lang="en-US" sz="4000" dirty="0" smtClean="0">
                <a:solidFill>
                  <a:schemeClr val="bg1"/>
                </a:solidFill>
              </a:rPr>
              <a:t>the first humans declared:</a:t>
            </a:r>
            <a:br>
              <a:rPr lang="en-US" sz="4000" dirty="0" smtClean="0">
                <a:solidFill>
                  <a:schemeClr val="bg1"/>
                </a:solidFill>
              </a:rPr>
            </a:br>
            <a:r>
              <a:rPr lang="en-US" sz="4000" dirty="0" smtClean="0">
                <a:solidFill>
                  <a:schemeClr val="bg1"/>
                </a:solidFill>
              </a:rPr>
              <a:t>We want to know as God knows. We must know</a:t>
            </a:r>
            <a:r>
              <a:rPr lang="en-US" sz="4000" dirty="0" smtClean="0">
                <a:solidFill>
                  <a:schemeClr val="bg1"/>
                </a:solidFill>
              </a:rPr>
              <a:t>.</a:t>
            </a:r>
            <a:endParaRPr lang="en-US" sz="4000" b="1"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From Didn’t to Do:</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dirty="0" smtClean="0">
                <a:solidFill>
                  <a:schemeClr val="tx1">
                    <a:lumMod val="50000"/>
                    <a:lumOff val="50000"/>
                  </a:schemeClr>
                </a:solidFill>
              </a:rPr>
              <a:t>Under the tree of the knowledge of good and </a:t>
            </a:r>
            <a:r>
              <a:rPr lang="en-US" sz="4000" dirty="0" smtClean="0">
                <a:solidFill>
                  <a:schemeClr val="tx1">
                    <a:lumMod val="50000"/>
                    <a:lumOff val="50000"/>
                  </a:schemeClr>
                </a:solidFill>
              </a:rPr>
              <a:t>evil, </a:t>
            </a:r>
            <a:r>
              <a:rPr lang="en-US" sz="4000" dirty="0" smtClean="0">
                <a:solidFill>
                  <a:schemeClr val="tx1">
                    <a:lumMod val="50000"/>
                    <a:lumOff val="50000"/>
                  </a:schemeClr>
                </a:solidFill>
              </a:rPr>
              <a:t>the first humans declared:</a:t>
            </a:r>
            <a:br>
              <a:rPr lang="en-US" sz="4000" dirty="0" smtClean="0">
                <a:solidFill>
                  <a:schemeClr val="tx1">
                    <a:lumMod val="50000"/>
                    <a:lumOff val="50000"/>
                  </a:schemeClr>
                </a:solidFill>
              </a:rPr>
            </a:br>
            <a:r>
              <a:rPr lang="en-US" sz="4000" dirty="0" smtClean="0">
                <a:solidFill>
                  <a:schemeClr val="tx1">
                    <a:lumMod val="50000"/>
                    <a:lumOff val="50000"/>
                  </a:schemeClr>
                </a:solidFill>
              </a:rPr>
              <a:t>We want to know as God knows. We must know.</a:t>
            </a:r>
            <a:r>
              <a:rPr lang="en-US" sz="4000" dirty="0" smtClean="0">
                <a:solidFill>
                  <a:schemeClr val="bg1"/>
                </a:solidFill>
              </a:rPr>
              <a:t/>
            </a:r>
            <a:br>
              <a:rPr lang="en-US" sz="4000" dirty="0" smtClean="0">
                <a:solidFill>
                  <a:schemeClr val="bg1"/>
                </a:solidFill>
              </a:rPr>
            </a:br>
            <a:r>
              <a:rPr lang="en-US" sz="4000" dirty="0" smtClean="0">
                <a:solidFill>
                  <a:schemeClr val="bg1"/>
                </a:solidFill>
              </a:rPr>
              <a:t>BUT now</a:t>
            </a:r>
            <a:r>
              <a:rPr lang="en-US" sz="4000" dirty="0" smtClean="0">
                <a:solidFill>
                  <a:schemeClr val="bg1"/>
                </a:solidFill>
              </a:rPr>
              <a:t>, hanging from the tree of humiliation, the perfect Adam declares:</a:t>
            </a:r>
            <a:br>
              <a:rPr lang="en-US" sz="4000" dirty="0" smtClean="0">
                <a:solidFill>
                  <a:schemeClr val="bg1"/>
                </a:solidFill>
              </a:rPr>
            </a:br>
            <a:r>
              <a:rPr lang="en-US" sz="4000" b="1" dirty="0" smtClean="0">
                <a:solidFill>
                  <a:schemeClr val="bg1"/>
                </a:solidFill>
              </a:rPr>
              <a:t>They do not know. All y’all do not </a:t>
            </a:r>
            <a:r>
              <a:rPr lang="en-US" sz="4000" b="1" dirty="0" smtClean="0">
                <a:solidFill>
                  <a:schemeClr val="bg1"/>
                </a:solidFill>
              </a:rPr>
              <a:t>know.</a:t>
            </a:r>
            <a:endParaRPr lang="en-US" sz="4000" b="1"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From Didn’t to Do:</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smtClean="0">
                <a:solidFill>
                  <a:schemeClr val="tx1">
                    <a:lumMod val="50000"/>
                    <a:lumOff val="50000"/>
                  </a:schemeClr>
                </a:solidFill>
              </a:rPr>
              <a:t>1/ We must be humbled by God’s </a:t>
            </a:r>
            <a:r>
              <a:rPr lang="en-US" sz="4000" dirty="0" smtClean="0">
                <a:solidFill>
                  <a:schemeClr val="tx1">
                    <a:lumMod val="50000"/>
                    <a:lumOff val="50000"/>
                  </a:schemeClr>
                </a:solidFill>
              </a:rPr>
              <a:t>forgiveness.</a:t>
            </a:r>
          </a:p>
          <a:p>
            <a:r>
              <a:rPr lang="en-US" sz="4000" dirty="0" smtClean="0">
                <a:solidFill>
                  <a:schemeClr val="bg1"/>
                </a:solidFill>
              </a:rPr>
              <a:t>2/ We must be humble to forgive, just as God has forgiven </a:t>
            </a:r>
            <a:r>
              <a:rPr lang="en-US" sz="4000" dirty="0" smtClean="0">
                <a:solidFill>
                  <a:schemeClr val="bg1"/>
                </a:solidFill>
              </a:rPr>
              <a:t>us.</a:t>
            </a:r>
            <a:endParaRPr lang="en-US" sz="4000"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From Didn’t to Do:</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smtClean="0">
                <a:solidFill>
                  <a:schemeClr val="bg1"/>
                </a:solidFill>
              </a:rPr>
              <a:t>“For we know not what we do to others” </a:t>
            </a:r>
            <a:br>
              <a:rPr lang="en-US" sz="4000" dirty="0" smtClean="0">
                <a:solidFill>
                  <a:schemeClr val="bg1"/>
                </a:solidFill>
              </a:rPr>
            </a:br>
            <a:endParaRPr lang="en-US" sz="4000" dirty="0" smtClean="0">
              <a:solidFill>
                <a:schemeClr val="bg1"/>
              </a:solidFill>
            </a:endParaRPr>
          </a:p>
          <a:p>
            <a:r>
              <a:rPr lang="en-US" sz="4000" dirty="0" smtClean="0">
                <a:solidFill>
                  <a:schemeClr val="bg1"/>
                </a:solidFill>
              </a:rPr>
              <a:t>“</a:t>
            </a:r>
            <a:r>
              <a:rPr lang="en-US" sz="4000" dirty="0" smtClean="0">
                <a:solidFill>
                  <a:schemeClr val="bg1"/>
                </a:solidFill>
              </a:rPr>
              <a:t>For they know not what they do to us</a:t>
            </a:r>
            <a:r>
              <a:rPr lang="en-US" sz="4000" dirty="0" smtClean="0">
                <a:solidFill>
                  <a:schemeClr val="bg1"/>
                </a:solidFill>
              </a:rPr>
              <a:t>”</a:t>
            </a:r>
            <a:endParaRPr lang="en-US" sz="4000"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From Didn’t to Do:</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smtClean="0">
                <a:solidFill>
                  <a:schemeClr val="bg1"/>
                </a:solidFill>
              </a:rPr>
              <a:t>It is our most trying circumstance/ our most painful moment/ our greatest </a:t>
            </a:r>
            <a:r>
              <a:rPr lang="en-US" sz="4000" dirty="0" smtClean="0">
                <a:solidFill>
                  <a:schemeClr val="bg1"/>
                </a:solidFill>
              </a:rPr>
              <a:t>guilt/ … </a:t>
            </a:r>
            <a:r>
              <a:rPr lang="en-US" sz="4000" dirty="0" smtClean="0">
                <a:solidFill>
                  <a:schemeClr val="bg1"/>
                </a:solidFill>
              </a:rPr>
              <a:t>that will reveal who </a:t>
            </a:r>
            <a:r>
              <a:rPr lang="en-US" sz="4000" dirty="0" smtClean="0">
                <a:solidFill>
                  <a:schemeClr val="bg1"/>
                </a:solidFill>
              </a:rPr>
              <a:t>the </a:t>
            </a:r>
            <a:r>
              <a:rPr lang="en-US" sz="4000" dirty="0" smtClean="0">
                <a:solidFill>
                  <a:schemeClr val="bg1"/>
                </a:solidFill>
              </a:rPr>
              <a:t>real “Lord and Savior” in our </a:t>
            </a:r>
            <a:r>
              <a:rPr lang="en-US" sz="4000" dirty="0" smtClean="0">
                <a:solidFill>
                  <a:schemeClr val="bg1"/>
                </a:solidFill>
              </a:rPr>
              <a:t>lives is.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From Didn’t to Do:</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smtClean="0">
                <a:solidFill>
                  <a:schemeClr val="tx1">
                    <a:lumMod val="50000"/>
                    <a:lumOff val="50000"/>
                  </a:schemeClr>
                </a:solidFill>
              </a:rPr>
              <a:t>It is our most trying circumstance/ our most painful moment/ our greatest </a:t>
            </a:r>
            <a:r>
              <a:rPr lang="en-US" sz="4000" dirty="0" smtClean="0">
                <a:solidFill>
                  <a:schemeClr val="tx1">
                    <a:lumMod val="50000"/>
                    <a:lumOff val="50000"/>
                  </a:schemeClr>
                </a:solidFill>
              </a:rPr>
              <a:t>guilt/ … </a:t>
            </a:r>
            <a:r>
              <a:rPr lang="en-US" sz="4000" dirty="0" smtClean="0">
                <a:solidFill>
                  <a:schemeClr val="tx1">
                    <a:lumMod val="50000"/>
                    <a:lumOff val="50000"/>
                  </a:schemeClr>
                </a:solidFill>
              </a:rPr>
              <a:t>that will reveal who </a:t>
            </a:r>
            <a:r>
              <a:rPr lang="en-US" sz="4000" dirty="0" smtClean="0">
                <a:solidFill>
                  <a:schemeClr val="tx1">
                    <a:lumMod val="50000"/>
                    <a:lumOff val="50000"/>
                  </a:schemeClr>
                </a:solidFill>
              </a:rPr>
              <a:t>the </a:t>
            </a:r>
            <a:r>
              <a:rPr lang="en-US" sz="4000" dirty="0" smtClean="0">
                <a:solidFill>
                  <a:schemeClr val="tx1">
                    <a:lumMod val="50000"/>
                    <a:lumOff val="50000"/>
                  </a:schemeClr>
                </a:solidFill>
              </a:rPr>
              <a:t>real “Lord and Savior” in our </a:t>
            </a:r>
            <a:r>
              <a:rPr lang="en-US" sz="4000" dirty="0" smtClean="0">
                <a:solidFill>
                  <a:schemeClr val="tx1">
                    <a:lumMod val="50000"/>
                    <a:lumOff val="50000"/>
                  </a:schemeClr>
                </a:solidFill>
              </a:rPr>
              <a:t>lives is.</a:t>
            </a:r>
          </a:p>
          <a:p>
            <a:r>
              <a:rPr lang="en-US" sz="4000" dirty="0" smtClean="0">
                <a:solidFill>
                  <a:schemeClr val="bg1"/>
                </a:solidFill>
                <a:sym typeface="Wingdings"/>
              </a:rPr>
              <a:t></a:t>
            </a:r>
            <a:r>
              <a:rPr lang="en-US" sz="4000" dirty="0" smtClean="0">
                <a:solidFill>
                  <a:schemeClr val="bg1"/>
                </a:solidFill>
              </a:rPr>
              <a:t> For the Cross shows us that the real Lord and Savior is one who wills to show mercy while acknowledging the evil at </a:t>
            </a:r>
            <a:r>
              <a:rPr lang="en-US" sz="4000" dirty="0" smtClean="0">
                <a:solidFill>
                  <a:schemeClr val="bg1"/>
                </a:solidFill>
              </a:rPr>
              <a:t>hand.</a:t>
            </a:r>
            <a:endParaRPr lang="en-US" sz="4000"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From Didn’t to Do:</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2554545"/>
          </a:xfrm>
          <a:prstGeom prst="rect">
            <a:avLst/>
          </a:prstGeom>
          <a:noFill/>
        </p:spPr>
        <p:txBody>
          <a:bodyPr wrap="square" rtlCol="0">
            <a:spAutoFit/>
          </a:bodyPr>
          <a:lstStyle/>
          <a:p>
            <a:r>
              <a:rPr lang="en-US" sz="4000" dirty="0" smtClean="0">
                <a:solidFill>
                  <a:schemeClr val="bg1"/>
                </a:solidFill>
              </a:rPr>
              <a:t>___Ask to be forgiven by faith in Jesus</a:t>
            </a:r>
          </a:p>
          <a:p>
            <a:r>
              <a:rPr lang="en-US" sz="4000" dirty="0" smtClean="0">
                <a:solidFill>
                  <a:schemeClr val="bg1"/>
                </a:solidFill>
              </a:rPr>
              <a:t>___Ask to forgive another</a:t>
            </a:r>
          </a:p>
          <a:p>
            <a:r>
              <a:rPr lang="en-US" sz="4000" dirty="0" smtClean="0">
                <a:solidFill>
                  <a:schemeClr val="bg1"/>
                </a:solidFill>
              </a:rPr>
              <a:t>___Ask to be humbled by God’s forgiveness</a:t>
            </a:r>
          </a:p>
          <a:p>
            <a:r>
              <a:rPr lang="en-US" sz="4000" dirty="0" smtClean="0">
                <a:solidFill>
                  <a:schemeClr val="bg1"/>
                </a:solidFill>
              </a:rPr>
              <a:t>___Ask to</a:t>
            </a:r>
            <a:r>
              <a:rPr lang="en-US" sz="4000" dirty="0" smtClean="0">
                <a:solidFill>
                  <a:schemeClr val="bg1"/>
                </a:solidFill>
              </a:rPr>
              <a:t> be humble to forgive another</a:t>
            </a:r>
            <a:endParaRPr lang="en-US" sz="4000" dirty="0">
              <a:solidFill>
                <a:schemeClr val="bg1"/>
              </a:solidFill>
            </a:endParaRPr>
          </a:p>
        </p:txBody>
      </p:sp>
      <p:sp>
        <p:nvSpPr>
          <p:cNvPr id="4" name="TextBox 3"/>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Selah:</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95234" name="Picture 2" descr="This Hexagonal Graph Paper For Organic Chemistry"/>
          <p:cNvPicPr>
            <a:picLocks noChangeAspect="1" noChangeArrowheads="1"/>
          </p:cNvPicPr>
          <p:nvPr/>
        </p:nvPicPr>
        <p:blipFill>
          <a:blip r:embed="rId2" cstate="print"/>
          <a:srcRect/>
          <a:stretch>
            <a:fillRect/>
          </a:stretch>
        </p:blipFill>
        <p:spPr bwMode="auto">
          <a:xfrm>
            <a:off x="1999332" y="0"/>
            <a:ext cx="5145336" cy="6858000"/>
          </a:xfrm>
          <a:prstGeom prst="rect">
            <a:avLst/>
          </a:prstGeom>
          <a:noFill/>
        </p:spPr>
      </p:pic>
      <p:sp>
        <p:nvSpPr>
          <p:cNvPr id="6" name="TextBox 5"/>
          <p:cNvSpPr txBox="1"/>
          <p:nvPr/>
        </p:nvSpPr>
        <p:spPr>
          <a:xfrm>
            <a:off x="4572000" y="6611779"/>
            <a:ext cx="4572000" cy="246221"/>
          </a:xfrm>
          <a:prstGeom prst="rect">
            <a:avLst/>
          </a:prstGeom>
          <a:noFill/>
        </p:spPr>
        <p:txBody>
          <a:bodyPr wrap="square" rtlCol="0">
            <a:spAutoFit/>
          </a:bodyPr>
          <a:lstStyle/>
          <a:p>
            <a:r>
              <a:rPr lang="en-US" sz="1000" u="sng" dirty="0" smtClean="0">
                <a:solidFill>
                  <a:schemeClr val="bg1"/>
                </a:solidFill>
              </a:rPr>
              <a:t>https://www.boredpanda.com/genius-ideas-solutions/</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96258" name="Picture 2" descr="In Singapore The Elderly Can Tap Their Identity Card To Have More Time At The Pedestrian Crossing"/>
          <p:cNvPicPr>
            <a:picLocks noChangeAspect="1" noChangeArrowheads="1"/>
          </p:cNvPicPr>
          <p:nvPr/>
        </p:nvPicPr>
        <p:blipFill>
          <a:blip r:embed="rId2" cstate="print"/>
          <a:srcRect/>
          <a:stretch>
            <a:fillRect/>
          </a:stretch>
        </p:blipFill>
        <p:spPr bwMode="auto">
          <a:xfrm>
            <a:off x="1981200" y="-24167"/>
            <a:ext cx="5181600" cy="6906334"/>
          </a:xfrm>
          <a:prstGeom prst="rect">
            <a:avLst/>
          </a:prstGeom>
          <a:noFill/>
        </p:spPr>
      </p:pic>
      <p:sp>
        <p:nvSpPr>
          <p:cNvPr id="6" name="TextBox 5"/>
          <p:cNvSpPr txBox="1"/>
          <p:nvPr/>
        </p:nvSpPr>
        <p:spPr>
          <a:xfrm>
            <a:off x="4572000" y="6611779"/>
            <a:ext cx="4572000" cy="246221"/>
          </a:xfrm>
          <a:prstGeom prst="rect">
            <a:avLst/>
          </a:prstGeom>
          <a:noFill/>
        </p:spPr>
        <p:txBody>
          <a:bodyPr wrap="square" rtlCol="0">
            <a:spAutoFit/>
          </a:bodyPr>
          <a:lstStyle/>
          <a:p>
            <a:r>
              <a:rPr lang="en-US" sz="1000" u="sng" dirty="0" smtClean="0">
                <a:solidFill>
                  <a:schemeClr val="bg1"/>
                </a:solidFill>
              </a:rPr>
              <a:t>https://www.boredpanda.com/genius-ideas-solutions/</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3556" name="Picture 4" descr="A Color Blind Viewer"/>
          <p:cNvPicPr>
            <a:picLocks noChangeAspect="1" noChangeArrowheads="1"/>
          </p:cNvPicPr>
          <p:nvPr/>
        </p:nvPicPr>
        <p:blipFill>
          <a:blip r:embed="rId2" cstate="print"/>
          <a:srcRect t="4437" b="36272"/>
          <a:stretch>
            <a:fillRect/>
          </a:stretch>
        </p:blipFill>
        <p:spPr bwMode="auto">
          <a:xfrm>
            <a:off x="1752600" y="-44174"/>
            <a:ext cx="5638800" cy="6946348"/>
          </a:xfrm>
          <a:prstGeom prst="rect">
            <a:avLst/>
          </a:prstGeom>
          <a:noFill/>
        </p:spPr>
      </p:pic>
      <p:sp>
        <p:nvSpPr>
          <p:cNvPr id="6" name="TextBox 5"/>
          <p:cNvSpPr txBox="1"/>
          <p:nvPr/>
        </p:nvSpPr>
        <p:spPr>
          <a:xfrm>
            <a:off x="4572000" y="6611779"/>
            <a:ext cx="4572000" cy="246221"/>
          </a:xfrm>
          <a:prstGeom prst="rect">
            <a:avLst/>
          </a:prstGeom>
          <a:noFill/>
        </p:spPr>
        <p:txBody>
          <a:bodyPr wrap="square" rtlCol="0">
            <a:spAutoFit/>
          </a:bodyPr>
          <a:lstStyle/>
          <a:p>
            <a:r>
              <a:rPr lang="en-US" sz="1000" u="sng" dirty="0" smtClean="0">
                <a:solidFill>
                  <a:schemeClr val="bg1"/>
                </a:solidFill>
              </a:rPr>
              <a:t>https://www.boredpanda.com/genius-ideas-solutions/</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3554" name="Picture 2" descr="The Bathroom At My Doctor's Office Has A Discreet Way For Victims Of Abuse, Violence, Or Human Trafficking To Get Help"/>
          <p:cNvPicPr>
            <a:picLocks noChangeAspect="1" noChangeArrowheads="1"/>
          </p:cNvPicPr>
          <p:nvPr/>
        </p:nvPicPr>
        <p:blipFill>
          <a:blip r:embed="rId2" cstate="print"/>
          <a:srcRect/>
          <a:stretch>
            <a:fillRect/>
          </a:stretch>
        </p:blipFill>
        <p:spPr bwMode="auto">
          <a:xfrm>
            <a:off x="0" y="-1"/>
            <a:ext cx="9144000" cy="6858002"/>
          </a:xfrm>
          <a:prstGeom prst="rect">
            <a:avLst/>
          </a:prstGeom>
          <a:noFill/>
        </p:spPr>
      </p:pic>
      <p:sp>
        <p:nvSpPr>
          <p:cNvPr id="6" name="TextBox 5"/>
          <p:cNvSpPr txBox="1"/>
          <p:nvPr/>
        </p:nvSpPr>
        <p:spPr>
          <a:xfrm>
            <a:off x="4572000" y="6611779"/>
            <a:ext cx="4572000" cy="246221"/>
          </a:xfrm>
          <a:prstGeom prst="rect">
            <a:avLst/>
          </a:prstGeom>
          <a:noFill/>
        </p:spPr>
        <p:txBody>
          <a:bodyPr wrap="square" rtlCol="0">
            <a:spAutoFit/>
          </a:bodyPr>
          <a:lstStyle/>
          <a:p>
            <a:r>
              <a:rPr lang="en-US" sz="1000" u="sng" dirty="0" smtClean="0">
                <a:solidFill>
                  <a:schemeClr val="bg1"/>
                </a:solidFill>
              </a:rPr>
              <a:t>https://www.boredpanda.com/genius-ideas-solutions/</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smtClean="0">
                <a:solidFill>
                  <a:schemeClr val="bg1"/>
                </a:solidFill>
              </a:rPr>
              <a:t>There is one ignorance that will end life and bring death for all eternity for each and every person</a:t>
            </a:r>
            <a:br>
              <a:rPr lang="en-US" sz="4000" dirty="0" smtClean="0">
                <a:solidFill>
                  <a:schemeClr val="bg1"/>
                </a:solidFill>
              </a:rPr>
            </a:br>
            <a:r>
              <a:rPr lang="en-US" sz="4000" dirty="0" smtClean="0">
                <a:solidFill>
                  <a:schemeClr val="bg1"/>
                </a:solidFill>
              </a:rPr>
              <a:t>i.e. </a:t>
            </a:r>
            <a:r>
              <a:rPr lang="en-US" sz="4000" b="1" dirty="0" smtClean="0">
                <a:solidFill>
                  <a:schemeClr val="bg1"/>
                </a:solidFill>
              </a:rPr>
              <a:t>This ignorance is our ignorance toward God, which </a:t>
            </a:r>
            <a:r>
              <a:rPr lang="en-US" sz="4000" b="1" dirty="0" smtClean="0">
                <a:solidFill>
                  <a:schemeClr val="bg1"/>
                </a:solidFill>
              </a:rPr>
              <a:t>aggravates </a:t>
            </a:r>
            <a:r>
              <a:rPr lang="en-US" sz="4000" b="1" dirty="0" smtClean="0">
                <a:solidFill>
                  <a:schemeClr val="bg1"/>
                </a:solidFill>
              </a:rPr>
              <a:t>our arrogance toward God, which </a:t>
            </a:r>
            <a:r>
              <a:rPr lang="en-US" sz="4000" b="1" dirty="0" smtClean="0">
                <a:solidFill>
                  <a:schemeClr val="bg1"/>
                </a:solidFill>
              </a:rPr>
              <a:t>consolidates </a:t>
            </a:r>
            <a:r>
              <a:rPr lang="en-US" sz="4000" b="1" dirty="0" smtClean="0">
                <a:solidFill>
                  <a:schemeClr val="bg1"/>
                </a:solidFill>
              </a:rPr>
              <a:t>our distance from God, leading to eternal </a:t>
            </a:r>
            <a:r>
              <a:rPr lang="en-US" sz="4000" b="1" dirty="0" smtClean="0">
                <a:solidFill>
                  <a:schemeClr val="bg1"/>
                </a:solidFill>
              </a:rPr>
              <a:t>death.</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I Didn’t Know x 2:</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dirty="0" smtClean="0">
                <a:solidFill>
                  <a:schemeClr val="bg1"/>
                </a:solidFill>
              </a:rPr>
              <a:t>1/ Our ignorance toward God is forgivable only </a:t>
            </a:r>
            <a:r>
              <a:rPr lang="en-US" sz="4000" u="sng" dirty="0" smtClean="0">
                <a:solidFill>
                  <a:schemeClr val="bg1"/>
                </a:solidFill>
              </a:rPr>
              <a:t>by</a:t>
            </a:r>
            <a:r>
              <a:rPr lang="en-US" sz="4000" dirty="0" smtClean="0">
                <a:solidFill>
                  <a:schemeClr val="bg1"/>
                </a:solidFill>
              </a:rPr>
              <a:t> God and no </a:t>
            </a:r>
            <a:r>
              <a:rPr lang="en-US" sz="4000" dirty="0" smtClean="0">
                <a:solidFill>
                  <a:schemeClr val="bg1"/>
                </a:solidFill>
              </a:rPr>
              <a:t>other.</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I Didn’t Know x 2:</a:t>
            </a:r>
            <a:endParaRPr lang="en-US" sz="40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2563</TotalTime>
  <Words>1347</Words>
  <Application>Microsoft Office PowerPoint</Application>
  <PresentationFormat>On-screen Show (4:3)</PresentationFormat>
  <Paragraphs>96</Paragraphs>
  <Slides>38</Slides>
  <Notes>5</Notes>
  <HiddenSlides>0</HiddenSlides>
  <MMClips>0</MMClips>
  <ScaleCrop>false</ScaleCrop>
  <HeadingPairs>
    <vt:vector size="4" baseType="variant">
      <vt:variant>
        <vt:lpstr>Theme</vt:lpstr>
      </vt:variant>
      <vt:variant>
        <vt:i4>5</vt:i4>
      </vt:variant>
      <vt:variant>
        <vt:lpstr>Slide Titles</vt:lpstr>
      </vt:variant>
      <vt:variant>
        <vt:i4>38</vt:i4>
      </vt:variant>
    </vt:vector>
  </HeadingPairs>
  <TitlesOfParts>
    <vt:vector size="43" baseType="lpstr">
      <vt:lpstr>Office Theme</vt:lpstr>
      <vt:lpstr>1_Office Theme</vt:lpstr>
      <vt:lpstr>2_Office Theme</vt:lpstr>
      <vt:lpstr>3_Office Theme</vt:lpstr>
      <vt:lpstr>4_Office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sAMo.O</dc:creator>
  <cp:lastModifiedBy>sAMo.O</cp:lastModifiedBy>
  <cp:revision>675</cp:revision>
  <dcterms:created xsi:type="dcterms:W3CDTF">2015-05-17T06:09:38Z</dcterms:created>
  <dcterms:modified xsi:type="dcterms:W3CDTF">2019-03-03T06:12:06Z</dcterms:modified>
</cp:coreProperties>
</file>