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40"/>
  </p:notesMasterIdLst>
  <p:sldIdLst>
    <p:sldId id="893" r:id="rId5"/>
    <p:sldId id="844" r:id="rId6"/>
    <p:sldId id="987" r:id="rId7"/>
    <p:sldId id="985" r:id="rId8"/>
    <p:sldId id="979" r:id="rId9"/>
    <p:sldId id="978" r:id="rId10"/>
    <p:sldId id="981" r:id="rId11"/>
    <p:sldId id="982" r:id="rId12"/>
    <p:sldId id="617" r:id="rId13"/>
    <p:sldId id="841" r:id="rId14"/>
    <p:sldId id="980" r:id="rId15"/>
    <p:sldId id="988" r:id="rId16"/>
    <p:sldId id="986" r:id="rId17"/>
    <p:sldId id="989" r:id="rId18"/>
    <p:sldId id="992" r:id="rId19"/>
    <p:sldId id="955" r:id="rId20"/>
    <p:sldId id="991" r:id="rId21"/>
    <p:sldId id="990" r:id="rId22"/>
    <p:sldId id="994" r:id="rId23"/>
    <p:sldId id="993" r:id="rId24"/>
    <p:sldId id="995" r:id="rId25"/>
    <p:sldId id="996" r:id="rId26"/>
    <p:sldId id="997" r:id="rId27"/>
    <p:sldId id="983" r:id="rId28"/>
    <p:sldId id="984" r:id="rId29"/>
    <p:sldId id="1000" r:id="rId30"/>
    <p:sldId id="1001" r:id="rId31"/>
    <p:sldId id="1002" r:id="rId32"/>
    <p:sldId id="1003" r:id="rId33"/>
    <p:sldId id="1004" r:id="rId34"/>
    <p:sldId id="1005" r:id="rId35"/>
    <p:sldId id="1007" r:id="rId36"/>
    <p:sldId id="1006" r:id="rId37"/>
    <p:sldId id="1008" r:id="rId38"/>
    <p:sldId id="89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0" d="100"/>
          <a:sy n="60" d="100"/>
        </p:scale>
        <p:origin x="-192" y="-6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6B3E5-248B-4B21-9696-877E8917F91A}"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9DE03D-83EA-40C3-A7B5-507213037B3D}" type="datetimeFigureOut">
              <a:rPr lang="en-US" smtClean="0"/>
              <a:pPr/>
              <a:t>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9DE03D-83EA-40C3-A7B5-507213037B3D}" type="datetimeFigureOut">
              <a:rPr lang="en-US" smtClean="0"/>
              <a:pPr/>
              <a:t>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9DE03D-83EA-40C3-A7B5-507213037B3D}" type="datetimeFigureOut">
              <a:rPr lang="en-US" smtClean="0"/>
              <a:pPr/>
              <a:t>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1/6/2019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3323987"/>
          </a:xfrm>
          <a:prstGeom prst="rect">
            <a:avLst/>
          </a:prstGeom>
          <a:noFill/>
        </p:spPr>
        <p:txBody>
          <a:bodyPr wrap="square" rtlCol="0">
            <a:spAutoFit/>
          </a:bodyPr>
          <a:lstStyle/>
          <a:p>
            <a:pPr algn="dist"/>
            <a:r>
              <a:rPr lang="en-US" sz="7000" b="1" i="1" dirty="0" smtClean="0">
                <a:solidFill>
                  <a:prstClr val="black"/>
                </a:solidFill>
              </a:rPr>
              <a:t>Talk the </a:t>
            </a:r>
            <a:r>
              <a:rPr lang="en-US" sz="7000" b="1" i="1" dirty="0" smtClean="0">
                <a:solidFill>
                  <a:prstClr val="black"/>
                </a:solidFill>
              </a:rPr>
              <a:t>Walk,</a:t>
            </a:r>
          </a:p>
          <a:p>
            <a:pPr algn="dist"/>
            <a:r>
              <a:rPr lang="en-US" sz="7000" b="1" i="1" dirty="0" smtClean="0">
                <a:solidFill>
                  <a:prstClr val="black"/>
                </a:solidFill>
              </a:rPr>
              <a:t>Walk </a:t>
            </a:r>
            <a:r>
              <a:rPr lang="en-US" sz="7000" b="1" i="1" dirty="0" smtClean="0">
                <a:solidFill>
                  <a:prstClr val="black"/>
                </a:solidFill>
              </a:rPr>
              <a:t>the </a:t>
            </a:r>
            <a:r>
              <a:rPr lang="en-US" sz="7000" b="1" i="1" dirty="0" smtClean="0">
                <a:solidFill>
                  <a:prstClr val="black"/>
                </a:solidFill>
              </a:rPr>
              <a:t>Talk</a:t>
            </a:r>
          </a:p>
          <a:p>
            <a:pPr algn="dist"/>
            <a:r>
              <a:rPr lang="zh-CN" altLang="en-US" sz="7000" b="1" i="1" dirty="0" smtClean="0">
                <a:solidFill>
                  <a:prstClr val="black"/>
                </a:solidFill>
              </a:rPr>
              <a:t>說</a:t>
            </a:r>
            <a:r>
              <a:rPr lang="zh-CN" altLang="en-US" sz="7000" b="1" i="1" dirty="0" smtClean="0">
                <a:solidFill>
                  <a:prstClr val="black"/>
                </a:solidFill>
              </a:rPr>
              <a:t>到行道，行到說道</a:t>
            </a:r>
            <a:endParaRPr lang="en-US" sz="7000" i="1" dirty="0" smtClean="0">
              <a:solidFill>
                <a:prstClr val="black"/>
              </a:solidFill>
            </a:endParaRPr>
          </a:p>
        </p:txBody>
      </p:sp>
      <p:sp>
        <p:nvSpPr>
          <p:cNvPr id="3" name="TextBox 2"/>
          <p:cNvSpPr txBox="1"/>
          <p:nvPr/>
        </p:nvSpPr>
        <p:spPr>
          <a:xfrm>
            <a:off x="0" y="304800"/>
            <a:ext cx="9144000" cy="1754326"/>
          </a:xfrm>
          <a:prstGeom prst="rect">
            <a:avLst/>
          </a:prstGeom>
          <a:noFill/>
        </p:spPr>
        <p:txBody>
          <a:bodyPr wrap="square" rtlCol="0">
            <a:spAutoFit/>
          </a:bodyPr>
          <a:lstStyle/>
          <a:p>
            <a:pPr algn="ctr"/>
            <a:r>
              <a:rPr lang="en-US" sz="3600" dirty="0" smtClean="0">
                <a:solidFill>
                  <a:prstClr val="black">
                    <a:lumMod val="50000"/>
                    <a:lumOff val="50000"/>
                  </a:prstClr>
                </a:solidFill>
              </a:rPr>
              <a:t>2019 Theme: </a:t>
            </a:r>
            <a:r>
              <a:rPr lang="en-US" sz="3600" b="1" i="1" dirty="0" smtClean="0">
                <a:solidFill>
                  <a:prstClr val="black">
                    <a:lumMod val="50000"/>
                    <a:lumOff val="50000"/>
                  </a:prstClr>
                </a:solidFill>
              </a:rPr>
              <a:t>Walk With God </a:t>
            </a:r>
            <a:r>
              <a:rPr lang="zh-CN" altLang="en-US" sz="3600" b="1" i="1" dirty="0" smtClean="0">
                <a:solidFill>
                  <a:prstClr val="black">
                    <a:lumMod val="50000"/>
                    <a:lumOff val="50000"/>
                  </a:prstClr>
                </a:solidFill>
              </a:rPr>
              <a:t>與神同行</a:t>
            </a:r>
            <a:endParaRPr lang="en-US" sz="3600" b="1" i="1" dirty="0" smtClean="0">
              <a:solidFill>
                <a:prstClr val="black">
                  <a:lumMod val="50000"/>
                  <a:lumOff val="50000"/>
                </a:prstClr>
              </a:solidFill>
            </a:endParaRPr>
          </a:p>
          <a:p>
            <a:pPr algn="ctr"/>
            <a:endParaRPr lang="en-US" sz="3600" b="1" dirty="0" smtClean="0">
              <a:solidFill>
                <a:srgbClr val="8064A2">
                  <a:lumMod val="50000"/>
                </a:srgbClr>
              </a:solidFill>
            </a:endParaRPr>
          </a:p>
          <a:p>
            <a:pPr algn="ctr"/>
            <a:r>
              <a:rPr lang="en-US" sz="3600" b="1" dirty="0" smtClean="0">
                <a:solidFill>
                  <a:srgbClr val="8064A2">
                    <a:lumMod val="50000"/>
                  </a:srgbClr>
                </a:solidFill>
              </a:rPr>
              <a:t>Micah 6 </a:t>
            </a:r>
            <a:r>
              <a:rPr lang="zh-CN" altLang="en-US" sz="3600" b="1" dirty="0" smtClean="0">
                <a:solidFill>
                  <a:srgbClr val="8064A2">
                    <a:lumMod val="50000"/>
                  </a:srgbClr>
                </a:solidFill>
              </a:rPr>
              <a:t>彌迦書第六章</a:t>
            </a:r>
            <a:endParaRPr lang="en-US" sz="3600" dirty="0">
              <a:solidFill>
                <a:prstClr val="black"/>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2092881"/>
          </a:xfrm>
          <a:prstGeom prst="rect">
            <a:avLst/>
          </a:prstGeom>
          <a:noFill/>
        </p:spPr>
        <p:txBody>
          <a:bodyPr wrap="square" rtlCol="0">
            <a:spAutoFit/>
          </a:bodyPr>
          <a:lstStyle/>
          <a:p>
            <a:pPr algn="ctr"/>
            <a:r>
              <a:rPr lang="en-US" altLang="zh-CN" sz="7000" b="1" dirty="0" smtClean="0">
                <a:solidFill>
                  <a:prstClr val="white"/>
                </a:solidFill>
              </a:rPr>
              <a:t>Micah 6</a:t>
            </a:r>
          </a:p>
          <a:p>
            <a:pPr algn="ctr"/>
            <a:r>
              <a:rPr lang="zh-CN" altLang="en-US" sz="4000" dirty="0" smtClean="0">
                <a:solidFill>
                  <a:prstClr val="white"/>
                </a:solidFill>
              </a:rPr>
              <a:t> </a:t>
            </a:r>
            <a:r>
              <a:rPr lang="zh-CN" altLang="en-US" sz="6000" dirty="0" smtClean="0">
                <a:solidFill>
                  <a:prstClr val="white"/>
                </a:solidFill>
              </a:rPr>
              <a:t>彌迦</a:t>
            </a:r>
            <a:r>
              <a:rPr lang="zh-CN" altLang="en-US" sz="6000" dirty="0" smtClean="0">
                <a:solidFill>
                  <a:prstClr val="white"/>
                </a:solidFill>
              </a:rPr>
              <a:t>書第六章</a:t>
            </a:r>
            <a:r>
              <a:rPr lang="zh-CN" altLang="en-US" sz="4000" dirty="0" smtClean="0">
                <a:solidFill>
                  <a:prstClr val="white"/>
                </a:solidFill>
              </a:rPr>
              <a:t> </a:t>
            </a:r>
            <a:endParaRPr lang="en-US" sz="4000" dirty="0">
              <a:solidFill>
                <a:prstClr val="white"/>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970318"/>
          </a:xfrm>
          <a:prstGeom prst="rect">
            <a:avLst/>
          </a:prstGeom>
          <a:noFill/>
        </p:spPr>
        <p:txBody>
          <a:bodyPr wrap="square" rtlCol="0">
            <a:spAutoFit/>
          </a:bodyPr>
          <a:lstStyle/>
          <a:p>
            <a:r>
              <a:rPr lang="en-US" altLang="zh-CN" sz="3600" dirty="0" smtClean="0">
                <a:solidFill>
                  <a:prstClr val="white"/>
                </a:solidFill>
              </a:rPr>
              <a:t>8 </a:t>
            </a:r>
            <a:r>
              <a:rPr lang="zh-CN" altLang="en-US" sz="3600" dirty="0" smtClean="0">
                <a:solidFill>
                  <a:prstClr val="white"/>
                </a:solidFill>
              </a:rPr>
              <a:t>世 人 哪 ， 耶 和 華 已 指 示 你 何 為 善 。 他 向 你 所 要 的 是 甚 麼 呢 ？ 只 要 你 行 公 義 ， 好 憐 憫 ， 存 謙 卑 的 心 ， 與 你 的 神 同 行 </a:t>
            </a:r>
            <a:r>
              <a:rPr lang="zh-CN" altLang="en-US" sz="3600" dirty="0" smtClean="0">
                <a:solidFill>
                  <a:prstClr val="white"/>
                </a:solidFill>
              </a:rPr>
              <a:t>。</a:t>
            </a:r>
            <a:endParaRPr lang="en-US" sz="3200" b="1" dirty="0" smtClean="0">
              <a:solidFill>
                <a:prstClr val="white"/>
              </a:solidFill>
            </a:endParaRPr>
          </a:p>
        </p:txBody>
      </p:sp>
      <p:sp>
        <p:nvSpPr>
          <p:cNvPr id="3" name="TextBox 2"/>
          <p:cNvSpPr txBox="1"/>
          <p:nvPr/>
        </p:nvSpPr>
        <p:spPr>
          <a:xfrm>
            <a:off x="0" y="0"/>
            <a:ext cx="2514600" cy="584775"/>
          </a:xfrm>
          <a:prstGeom prst="rect">
            <a:avLst/>
          </a:prstGeom>
          <a:noFill/>
        </p:spPr>
        <p:txBody>
          <a:bodyPr wrap="square" rtlCol="0">
            <a:spAutoFit/>
          </a:bodyPr>
          <a:lstStyle/>
          <a:p>
            <a:r>
              <a:rPr lang="en-US" sz="3200" dirty="0" smtClean="0">
                <a:solidFill>
                  <a:prstClr val="white"/>
                </a:solidFill>
              </a:rPr>
              <a:t>Micah 6:8</a:t>
            </a:r>
            <a:endParaRPr lang="en-US" sz="3200" dirty="0">
              <a:solidFill>
                <a:prstClr val="white"/>
              </a:solidFill>
            </a:endParaRPr>
          </a:p>
        </p:txBody>
      </p:sp>
      <p:sp>
        <p:nvSpPr>
          <p:cNvPr id="4" name="TextBox 3"/>
          <p:cNvSpPr txBox="1"/>
          <p:nvPr/>
        </p:nvSpPr>
        <p:spPr>
          <a:xfrm>
            <a:off x="4540469" y="609600"/>
            <a:ext cx="4572000" cy="3970318"/>
          </a:xfrm>
          <a:prstGeom prst="rect">
            <a:avLst/>
          </a:prstGeom>
          <a:noFill/>
        </p:spPr>
        <p:txBody>
          <a:bodyPr wrap="square" rtlCol="0">
            <a:spAutoFit/>
          </a:bodyPr>
          <a:lstStyle/>
          <a:p>
            <a:r>
              <a:rPr lang="en-US" altLang="zh-CN" sz="3600" dirty="0" smtClean="0">
                <a:solidFill>
                  <a:prstClr val="white"/>
                </a:solidFill>
              </a:rPr>
              <a:t>8 </a:t>
            </a:r>
            <a:r>
              <a:rPr lang="en-US" sz="3600" dirty="0" smtClean="0">
                <a:solidFill>
                  <a:prstClr val="white"/>
                </a:solidFill>
              </a:rPr>
              <a:t>He has shown you, O mortal, what is good. And what does the LORD require of you? To act justly and to love mercy and to walk humbly with your God.</a:t>
            </a:r>
            <a:endParaRPr lang="en-US" sz="3600" b="1" dirty="0" smtClean="0">
              <a:solidFill>
                <a:prstClr val="white"/>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zh-CN" altLang="en-US" sz="4000" b="1" dirty="0" smtClean="0">
                <a:solidFill>
                  <a:schemeClr val="bg1"/>
                </a:solidFill>
              </a:rPr>
              <a:t>一個行公義、好憐憫、存謙卑的心與神同行的人，是對神有真信心的人</a:t>
            </a:r>
            <a:r>
              <a:rPr lang="zh-CN" altLang="en-US" sz="4000" b="1" dirty="0" smtClean="0">
                <a:solidFill>
                  <a:schemeClr val="bg1"/>
                </a:solidFill>
              </a:rPr>
              <a:t>。</a:t>
            </a:r>
            <a:endParaRPr lang="en-US" altLang="zh-CN" sz="4000" b="1" dirty="0" smtClean="0">
              <a:solidFill>
                <a:schemeClr val="bg1"/>
              </a:solidFill>
            </a:endParaRPr>
          </a:p>
          <a:p>
            <a:r>
              <a:rPr lang="zh-CN" altLang="en-US" sz="4000" b="1" dirty="0" smtClean="0">
                <a:solidFill>
                  <a:schemeClr val="bg1"/>
                </a:solidFill>
              </a:rPr>
              <a:t/>
            </a:r>
            <a:br>
              <a:rPr lang="zh-CN" altLang="en-US" sz="4000" b="1" dirty="0" smtClean="0">
                <a:solidFill>
                  <a:schemeClr val="bg1"/>
                </a:solidFill>
              </a:rPr>
            </a:br>
            <a:r>
              <a:rPr lang="en-US" sz="4000" b="1" dirty="0" smtClean="0">
                <a:solidFill>
                  <a:schemeClr val="bg1"/>
                </a:solidFill>
              </a:rPr>
              <a:t>A person of true faith in God is he or she who acts justly, loves mercy and walks humbly with God. </a:t>
            </a:r>
            <a:endParaRPr lang="en-US" sz="4000"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The God-centering message of </a:t>
            </a:r>
            <a:r>
              <a:rPr lang="en-US" sz="4000" u="sng" dirty="0" smtClean="0">
                <a:solidFill>
                  <a:schemeClr val="bg1"/>
                </a:solidFill>
              </a:rPr>
              <a:t>Micah 6:</a:t>
            </a:r>
            <a:endParaRPr lang="en-US" sz="4000" u="sng" dirty="0" smtClean="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smtClean="0">
                <a:solidFill>
                  <a:schemeClr val="bg1"/>
                </a:solidFill>
              </a:rPr>
              <a:t>We will not walk with God in humility UNLESS we </a:t>
            </a:r>
            <a:r>
              <a:rPr lang="en-US" sz="4000" dirty="0" smtClean="0">
                <a:solidFill>
                  <a:schemeClr val="bg1"/>
                </a:solidFill>
              </a:rPr>
              <a:t>remember </a:t>
            </a:r>
            <a:r>
              <a:rPr lang="en-US" altLang="zh-CN" sz="4000" dirty="0" smtClean="0">
                <a:solidFill>
                  <a:schemeClr val="bg1"/>
                </a:solidFill>
              </a:rPr>
              <a:t>+ </a:t>
            </a:r>
            <a:r>
              <a:rPr lang="en-US" sz="4000" dirty="0" smtClean="0">
                <a:solidFill>
                  <a:schemeClr val="bg1"/>
                </a:solidFill>
              </a:rPr>
              <a:t>revere who </a:t>
            </a:r>
            <a:r>
              <a:rPr lang="en-US" sz="4000" dirty="0" smtClean="0">
                <a:solidFill>
                  <a:schemeClr val="bg1"/>
                </a:solidFill>
              </a:rPr>
              <a:t>He is and what He has </a:t>
            </a:r>
            <a:r>
              <a:rPr lang="en-US" sz="4000" dirty="0" smtClean="0">
                <a:solidFill>
                  <a:schemeClr val="bg1"/>
                </a:solidFill>
              </a:rPr>
              <a:t>done.</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“Yes, I Am.” “Eh, So What If You Are?”:</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smtClean="0">
                <a:solidFill>
                  <a:schemeClr val="bg1"/>
                </a:solidFill>
              </a:rPr>
              <a:t>By not remembering that God is just and that God is kind to them, God’s people became:</a:t>
            </a:r>
          </a:p>
          <a:p>
            <a:r>
              <a:rPr lang="en-US" sz="4000" dirty="0" smtClean="0">
                <a:solidFill>
                  <a:schemeClr val="bg1"/>
                </a:solidFill>
              </a:rPr>
              <a:t>___Cavalier about </a:t>
            </a:r>
            <a:r>
              <a:rPr lang="en-US" sz="4000" dirty="0" smtClean="0">
                <a:solidFill>
                  <a:schemeClr val="bg1"/>
                </a:solidFill>
              </a:rPr>
              <a:t>their sins</a:t>
            </a:r>
          </a:p>
          <a:p>
            <a:r>
              <a:rPr lang="en-US" sz="4000" dirty="0" smtClean="0">
                <a:solidFill>
                  <a:schemeClr val="bg1"/>
                </a:solidFill>
              </a:rPr>
              <a:t>___Insistent </a:t>
            </a:r>
            <a:r>
              <a:rPr lang="en-US" sz="4000" dirty="0" smtClean="0">
                <a:solidFill>
                  <a:schemeClr val="bg1"/>
                </a:solidFill>
              </a:rPr>
              <a:t>on their own </a:t>
            </a:r>
            <a:r>
              <a:rPr lang="en-US" sz="4000" dirty="0" smtClean="0">
                <a:solidFill>
                  <a:schemeClr val="bg1"/>
                </a:solidFill>
              </a:rPr>
              <a:t>ways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“Yes, I Am.” “Eh, So What If You Are?”:</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smtClean="0">
                <a:solidFill>
                  <a:schemeClr val="tx1">
                    <a:lumMod val="50000"/>
                    <a:lumOff val="50000"/>
                  </a:schemeClr>
                </a:solidFill>
              </a:rPr>
              <a:t>By not remembering that God is just and that God is kind to them, God’s people became:</a:t>
            </a:r>
          </a:p>
          <a:p>
            <a:r>
              <a:rPr lang="en-US" sz="4000" dirty="0" smtClean="0">
                <a:solidFill>
                  <a:schemeClr val="tx1">
                    <a:lumMod val="50000"/>
                    <a:lumOff val="50000"/>
                  </a:schemeClr>
                </a:solidFill>
              </a:rPr>
              <a:t>___Cavalier about </a:t>
            </a:r>
            <a:r>
              <a:rPr lang="en-US" sz="4000" dirty="0" smtClean="0">
                <a:solidFill>
                  <a:schemeClr val="tx1">
                    <a:lumMod val="50000"/>
                    <a:lumOff val="50000"/>
                  </a:schemeClr>
                </a:solidFill>
              </a:rPr>
              <a:t>their sins</a:t>
            </a:r>
          </a:p>
          <a:p>
            <a:r>
              <a:rPr lang="en-US" sz="4000" dirty="0" smtClean="0">
                <a:solidFill>
                  <a:schemeClr val="tx1">
                    <a:lumMod val="50000"/>
                    <a:lumOff val="50000"/>
                  </a:schemeClr>
                </a:solidFill>
              </a:rPr>
              <a:t>___Insistent </a:t>
            </a:r>
            <a:r>
              <a:rPr lang="en-US" sz="4000" dirty="0" smtClean="0">
                <a:solidFill>
                  <a:schemeClr val="tx1">
                    <a:lumMod val="50000"/>
                    <a:lumOff val="50000"/>
                  </a:schemeClr>
                </a:solidFill>
              </a:rPr>
              <a:t>on their own </a:t>
            </a:r>
            <a:r>
              <a:rPr lang="en-US" sz="4000" dirty="0" smtClean="0">
                <a:solidFill>
                  <a:schemeClr val="tx1">
                    <a:lumMod val="50000"/>
                    <a:lumOff val="50000"/>
                  </a:schemeClr>
                </a:solidFill>
              </a:rPr>
              <a:t>ways</a:t>
            </a:r>
          </a:p>
          <a:p>
            <a:r>
              <a:rPr lang="en-US" sz="4000" dirty="0" smtClean="0">
                <a:solidFill>
                  <a:schemeClr val="bg1"/>
                </a:solidFill>
              </a:rPr>
              <a:t>By the way they had lived their lives, they essentially said to God, “Eh, so what if you are God?”</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“Yes, I Am.” “Eh, So What If You Are?”:</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4662815"/>
          </a:xfrm>
          <a:prstGeom prst="rect">
            <a:avLst/>
          </a:prstGeom>
          <a:noFill/>
        </p:spPr>
        <p:txBody>
          <a:bodyPr wrap="square" rtlCol="0">
            <a:spAutoFit/>
          </a:bodyPr>
          <a:lstStyle/>
          <a:p>
            <a:r>
              <a:rPr lang="en-US" altLang="zh-TW" sz="3300" dirty="0" smtClean="0">
                <a:solidFill>
                  <a:schemeClr val="bg1"/>
                </a:solidFill>
              </a:rPr>
              <a:t>3 </a:t>
            </a:r>
            <a:r>
              <a:rPr lang="zh-TW" altLang="en-US" sz="3300" dirty="0" smtClean="0">
                <a:solidFill>
                  <a:schemeClr val="bg1"/>
                </a:solidFill>
              </a:rPr>
              <a:t>我 的 百 姓 啊 ， 我 向 你 做 了 甚 麼 呢 ？ 我 在 甚 麼 事 上 使 你 厭 煩 ？ 你 可 以 對 我 證 明 。</a:t>
            </a:r>
            <a:r>
              <a:rPr lang="en-US" altLang="zh-TW" sz="3300" dirty="0" smtClean="0">
                <a:solidFill>
                  <a:schemeClr val="bg1"/>
                </a:solidFill>
              </a:rPr>
              <a:t>4 </a:t>
            </a:r>
            <a:r>
              <a:rPr lang="zh-TW" altLang="en-US" sz="3300" dirty="0" smtClean="0">
                <a:solidFill>
                  <a:schemeClr val="bg1"/>
                </a:solidFill>
              </a:rPr>
              <a:t>我 曾 將 你 從 埃 及 地 領 出 來 ， 從 作 奴 僕 之 家 救 贖 你 ； 我 也 差 遣 摩 西 、 亞 倫 ， 和 米 利 暗 在 你 前 面 行 。</a:t>
            </a:r>
            <a:r>
              <a:rPr lang="en-US" altLang="zh-TW" sz="3300" dirty="0" smtClean="0">
                <a:solidFill>
                  <a:schemeClr val="bg1"/>
                </a:solidFill>
              </a:rPr>
              <a:t>5 </a:t>
            </a:r>
            <a:r>
              <a:rPr lang="zh-TW" altLang="en-US" sz="3300" dirty="0" smtClean="0">
                <a:solidFill>
                  <a:schemeClr val="bg1"/>
                </a:solidFill>
              </a:rPr>
              <a:t>我 的 百 姓 啊 ， 你 們 當 追 念 摩 押 王 巴 勒 所 設 的 謀 和 比 珥 的 兒 子 巴 蘭 回 答 他 的 話 ， 並 你 們 從 什 亭 到 吉 甲 所 遇 見 的 事 ， 好 使 你 們 知 道 耶 和 華 公 義 的 作 為 。</a:t>
            </a:r>
            <a:endParaRPr lang="en-US" sz="3300" dirty="0" smtClean="0">
              <a:solidFill>
                <a:schemeClr val="bg1"/>
              </a:solidFill>
            </a:endParaRPr>
          </a:p>
        </p:txBody>
      </p:sp>
      <p:sp>
        <p:nvSpPr>
          <p:cNvPr id="3" name="TextBox 2"/>
          <p:cNvSpPr txBox="1"/>
          <p:nvPr/>
        </p:nvSpPr>
        <p:spPr>
          <a:xfrm>
            <a:off x="0" y="0"/>
            <a:ext cx="2514600" cy="584775"/>
          </a:xfrm>
          <a:prstGeom prst="rect">
            <a:avLst/>
          </a:prstGeom>
          <a:noFill/>
        </p:spPr>
        <p:txBody>
          <a:bodyPr wrap="square" rtlCol="0">
            <a:spAutoFit/>
          </a:bodyPr>
          <a:lstStyle/>
          <a:p>
            <a:r>
              <a:rPr lang="en-US" sz="3200" dirty="0" smtClean="0">
                <a:solidFill>
                  <a:prstClr val="white"/>
                </a:solidFill>
              </a:rPr>
              <a:t>Micah </a:t>
            </a:r>
            <a:r>
              <a:rPr lang="en-US" sz="3200" dirty="0" smtClean="0">
                <a:solidFill>
                  <a:prstClr val="white"/>
                </a:solidFill>
              </a:rPr>
              <a:t>6</a:t>
            </a:r>
            <a:r>
              <a:rPr lang="en-US" sz="3200" dirty="0" smtClean="0">
                <a:solidFill>
                  <a:prstClr val="white"/>
                </a:solidFill>
              </a:rPr>
              <a:t>:3-5</a:t>
            </a:r>
            <a:endParaRPr lang="en-US" sz="3200" dirty="0">
              <a:solidFill>
                <a:prstClr val="white"/>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4154984"/>
          </a:xfrm>
          <a:prstGeom prst="rect">
            <a:avLst/>
          </a:prstGeom>
          <a:noFill/>
        </p:spPr>
        <p:txBody>
          <a:bodyPr wrap="square" rtlCol="0">
            <a:spAutoFit/>
          </a:bodyPr>
          <a:lstStyle/>
          <a:p>
            <a:r>
              <a:rPr lang="en-US" altLang="zh-TW" sz="3300" dirty="0" smtClean="0">
                <a:solidFill>
                  <a:schemeClr val="bg1"/>
                </a:solidFill>
              </a:rPr>
              <a:t>3 “My people, what have I done to you? How have I burdened you? Answer Me. 4 I brought you up out of Egypt and redeemed you from the land of slavery. I sent Moses to lead you, also Aaron and Miriam. 5 My people, remember what </a:t>
            </a:r>
            <a:r>
              <a:rPr lang="en-US" altLang="zh-TW" sz="3300" dirty="0" err="1" smtClean="0">
                <a:solidFill>
                  <a:schemeClr val="bg1"/>
                </a:solidFill>
              </a:rPr>
              <a:t>Balak</a:t>
            </a:r>
            <a:r>
              <a:rPr lang="en-US" altLang="zh-TW" sz="3300" dirty="0" smtClean="0">
                <a:solidFill>
                  <a:schemeClr val="bg1"/>
                </a:solidFill>
              </a:rPr>
              <a:t> king of Moab plotted and what Balaam son of </a:t>
            </a:r>
            <a:r>
              <a:rPr lang="en-US" altLang="zh-TW" sz="3300" dirty="0" err="1" smtClean="0">
                <a:solidFill>
                  <a:schemeClr val="bg1"/>
                </a:solidFill>
              </a:rPr>
              <a:t>Beor</a:t>
            </a:r>
            <a:r>
              <a:rPr lang="en-US" altLang="zh-TW" sz="3300" dirty="0" smtClean="0">
                <a:solidFill>
                  <a:schemeClr val="bg1"/>
                </a:solidFill>
              </a:rPr>
              <a:t> answered. Remember your journey from </a:t>
            </a:r>
            <a:r>
              <a:rPr lang="en-US" altLang="zh-TW" sz="3300" dirty="0" err="1" smtClean="0">
                <a:solidFill>
                  <a:schemeClr val="bg1"/>
                </a:solidFill>
              </a:rPr>
              <a:t>Shittim</a:t>
            </a:r>
            <a:r>
              <a:rPr lang="en-US" altLang="zh-TW" sz="3300" dirty="0" smtClean="0">
                <a:solidFill>
                  <a:schemeClr val="bg1"/>
                </a:solidFill>
              </a:rPr>
              <a:t> to </a:t>
            </a:r>
            <a:r>
              <a:rPr lang="en-US" altLang="zh-TW" sz="3300" dirty="0" err="1" smtClean="0">
                <a:solidFill>
                  <a:schemeClr val="bg1"/>
                </a:solidFill>
              </a:rPr>
              <a:t>Gilgal</a:t>
            </a:r>
            <a:r>
              <a:rPr lang="en-US" altLang="zh-TW" sz="3300" dirty="0" smtClean="0">
                <a:solidFill>
                  <a:schemeClr val="bg1"/>
                </a:solidFill>
              </a:rPr>
              <a:t>, that you may know the righteous acts of the Lord.”</a:t>
            </a:r>
            <a:endParaRPr lang="en-US" sz="3300" dirty="0" smtClean="0">
              <a:solidFill>
                <a:schemeClr val="bg1"/>
              </a:solidFill>
            </a:endParaRPr>
          </a:p>
        </p:txBody>
      </p:sp>
      <p:sp>
        <p:nvSpPr>
          <p:cNvPr id="3" name="TextBox 2"/>
          <p:cNvSpPr txBox="1"/>
          <p:nvPr/>
        </p:nvSpPr>
        <p:spPr>
          <a:xfrm>
            <a:off x="0" y="0"/>
            <a:ext cx="2514600" cy="584775"/>
          </a:xfrm>
          <a:prstGeom prst="rect">
            <a:avLst/>
          </a:prstGeom>
          <a:noFill/>
        </p:spPr>
        <p:txBody>
          <a:bodyPr wrap="square" rtlCol="0">
            <a:spAutoFit/>
          </a:bodyPr>
          <a:lstStyle/>
          <a:p>
            <a:r>
              <a:rPr lang="en-US" sz="3200" dirty="0" smtClean="0">
                <a:solidFill>
                  <a:prstClr val="white"/>
                </a:solidFill>
              </a:rPr>
              <a:t>Micah </a:t>
            </a:r>
            <a:r>
              <a:rPr lang="en-US" sz="3200" dirty="0" smtClean="0">
                <a:solidFill>
                  <a:prstClr val="white"/>
                </a:solidFill>
              </a:rPr>
              <a:t>6</a:t>
            </a:r>
            <a:r>
              <a:rPr lang="en-US" sz="3200" dirty="0" smtClean="0">
                <a:solidFill>
                  <a:prstClr val="white"/>
                </a:solidFill>
              </a:rPr>
              <a:t>:3-5</a:t>
            </a:r>
            <a:endParaRPr lang="en-US" sz="3200" dirty="0">
              <a:solidFill>
                <a:prstClr val="white"/>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Vv. 4-5 God recounts the enduring kindness toward Israel;</a:t>
            </a:r>
            <a:br>
              <a:rPr lang="en-US" sz="4000" dirty="0" smtClean="0">
                <a:solidFill>
                  <a:schemeClr val="bg1"/>
                </a:solidFill>
              </a:rPr>
            </a:br>
            <a:r>
              <a:rPr lang="en-US" sz="4000" dirty="0" smtClean="0">
                <a:solidFill>
                  <a:schemeClr val="bg1"/>
                </a:solidFill>
              </a:rPr>
              <a:t>if the mountains and hills could speak, these are the events they will </a:t>
            </a:r>
            <a:r>
              <a:rPr lang="en-US" sz="4000" dirty="0" smtClean="0">
                <a:solidFill>
                  <a:schemeClr val="bg1"/>
                </a:solidFill>
              </a:rPr>
              <a:t>recount.</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“Yes, I Am.” “Eh, So What If You Are?”:</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smtClean="0">
                <a:solidFill>
                  <a:schemeClr val="bg1"/>
                </a:solidFill>
              </a:rPr>
              <a:t>He is not just saying that they are dear to Him but He actually shows them </a:t>
            </a:r>
            <a:r>
              <a:rPr lang="en-US" sz="4000" dirty="0" smtClean="0">
                <a:solidFill>
                  <a:schemeClr val="bg1"/>
                </a:solidFill>
              </a:rPr>
              <a:t>love</a:t>
            </a:r>
            <a:br>
              <a:rPr lang="en-US" sz="4000" dirty="0" smtClean="0">
                <a:solidFill>
                  <a:schemeClr val="bg1"/>
                </a:solidFill>
              </a:rPr>
            </a:br>
            <a:r>
              <a:rPr lang="en-US" sz="4000" dirty="0" smtClean="0">
                <a:solidFill>
                  <a:schemeClr val="bg1"/>
                </a:solidFill>
              </a:rPr>
              <a:t>&lt; </a:t>
            </a:r>
            <a:r>
              <a:rPr lang="en-US" sz="4000" dirty="0" smtClean="0">
                <a:solidFill>
                  <a:schemeClr val="bg1"/>
                </a:solidFill>
              </a:rPr>
              <a:t>&gt; In all His </a:t>
            </a:r>
            <a:r>
              <a:rPr lang="en-US" sz="4000" dirty="0" smtClean="0">
                <a:solidFill>
                  <a:schemeClr val="bg1"/>
                </a:solidFill>
              </a:rPr>
              <a:t>might</a:t>
            </a:r>
            <a:r>
              <a:rPr lang="en-US" altLang="zh-CN" sz="4000" dirty="0" smtClean="0">
                <a:solidFill>
                  <a:schemeClr val="bg1"/>
                </a:solidFill>
              </a:rPr>
              <a:t>, </a:t>
            </a:r>
            <a:r>
              <a:rPr lang="en-US" sz="4000" dirty="0" smtClean="0">
                <a:solidFill>
                  <a:schemeClr val="bg1"/>
                </a:solidFill>
              </a:rPr>
              <a:t>He is for </a:t>
            </a:r>
            <a:r>
              <a:rPr lang="en-US" sz="4000" dirty="0" smtClean="0">
                <a:solidFill>
                  <a:schemeClr val="bg1"/>
                </a:solidFill>
              </a:rPr>
              <a:t>them</a:t>
            </a:r>
            <a:r>
              <a:rPr lang="en-US" altLang="zh-CN" sz="4000" dirty="0" smtClean="0">
                <a:solidFill>
                  <a:schemeClr val="bg1"/>
                </a:solidFill>
              </a:rPr>
              <a:t>, </a:t>
            </a:r>
            <a:r>
              <a:rPr lang="en-US" sz="4000" dirty="0" smtClean="0">
                <a:solidFill>
                  <a:schemeClr val="bg1"/>
                </a:solidFill>
              </a:rPr>
              <a:t>not against </a:t>
            </a:r>
            <a:r>
              <a:rPr lang="en-US" sz="4000" dirty="0" smtClean="0">
                <a:solidFill>
                  <a:schemeClr val="bg1"/>
                </a:solidFill>
              </a:rPr>
              <a:t>them.</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“Yes, I Am.” “Eh, So What If You Are?”:</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154984"/>
          </a:xfrm>
          <a:prstGeom prst="rect">
            <a:avLst/>
          </a:prstGeom>
          <a:noFill/>
        </p:spPr>
        <p:txBody>
          <a:bodyPr wrap="square" rtlCol="0">
            <a:spAutoFit/>
          </a:bodyPr>
          <a:lstStyle/>
          <a:p>
            <a:pPr algn="ctr"/>
            <a:r>
              <a:rPr lang="en-US" sz="4000" dirty="0" smtClean="0">
                <a:solidFill>
                  <a:schemeClr val="bg1"/>
                </a:solidFill>
              </a:rPr>
              <a:t>CCMC 2019 Theme </a:t>
            </a:r>
            <a:r>
              <a:rPr lang="zh-CN" altLang="en-US" sz="4000" dirty="0" smtClean="0">
                <a:solidFill>
                  <a:schemeClr val="bg1"/>
                </a:solidFill>
              </a:rPr>
              <a:t>主題</a:t>
            </a:r>
            <a:r>
              <a:rPr lang="en-US" sz="4000" dirty="0" smtClean="0">
                <a:solidFill>
                  <a:schemeClr val="bg1"/>
                </a:solidFill>
              </a:rPr>
              <a:t>:</a:t>
            </a:r>
            <a:endParaRPr lang="en-US" sz="4000" b="1" i="1" dirty="0" smtClean="0">
              <a:solidFill>
                <a:schemeClr val="bg1"/>
              </a:solidFill>
            </a:endParaRPr>
          </a:p>
          <a:p>
            <a:pPr algn="ctr"/>
            <a:r>
              <a:rPr lang="en-US" sz="7200" b="1" i="1" dirty="0" smtClean="0">
                <a:solidFill>
                  <a:srgbClr val="FF0066"/>
                </a:solidFill>
              </a:rPr>
              <a:t>Walk </a:t>
            </a:r>
            <a:r>
              <a:rPr lang="en-US" sz="7200" b="1" i="1" dirty="0" smtClean="0">
                <a:solidFill>
                  <a:srgbClr val="FF0066"/>
                </a:solidFill>
              </a:rPr>
              <a:t>With </a:t>
            </a:r>
            <a:r>
              <a:rPr lang="en-US" sz="7200" b="1" i="1" dirty="0" smtClean="0">
                <a:solidFill>
                  <a:srgbClr val="FF0066"/>
                </a:solidFill>
              </a:rPr>
              <a:t>God</a:t>
            </a:r>
          </a:p>
          <a:p>
            <a:pPr algn="ctr"/>
            <a:r>
              <a:rPr lang="zh-CN" altLang="en-US" sz="7200" b="1" i="1" dirty="0" smtClean="0">
                <a:solidFill>
                  <a:srgbClr val="FF0066"/>
                </a:solidFill>
              </a:rPr>
              <a:t>與</a:t>
            </a:r>
            <a:r>
              <a:rPr lang="zh-CN" altLang="en-US" sz="7200" b="1" i="1" dirty="0" smtClean="0">
                <a:solidFill>
                  <a:srgbClr val="FF0066"/>
                </a:solidFill>
              </a:rPr>
              <a:t>神同</a:t>
            </a:r>
            <a:r>
              <a:rPr lang="zh-CN" altLang="en-US" sz="7200" b="1" i="1" dirty="0" smtClean="0">
                <a:solidFill>
                  <a:srgbClr val="FF0066"/>
                </a:solidFill>
              </a:rPr>
              <a:t>行</a:t>
            </a:r>
            <a:endParaRPr lang="en-US" altLang="zh-CN" sz="7200" b="1" i="1" dirty="0" smtClean="0">
              <a:solidFill>
                <a:srgbClr val="FF0066"/>
              </a:solidFill>
            </a:endParaRPr>
          </a:p>
          <a:p>
            <a:pPr algn="ctr"/>
            <a:endParaRPr lang="en-US" altLang="zh-CN" sz="4000" b="1" i="1" dirty="0" smtClean="0">
              <a:solidFill>
                <a:srgbClr val="FF0066"/>
              </a:solidFill>
            </a:endParaRPr>
          </a:p>
          <a:p>
            <a:pPr algn="ctr"/>
            <a:r>
              <a:rPr lang="en-US" altLang="zh-CN" sz="4000" b="1" dirty="0" smtClean="0">
                <a:solidFill>
                  <a:srgbClr val="FF0066"/>
                </a:solidFill>
              </a:rPr>
              <a:t>Micah 6:8 </a:t>
            </a:r>
            <a:r>
              <a:rPr lang="zh-CN" altLang="en-US" sz="3600" b="1" dirty="0" smtClean="0">
                <a:solidFill>
                  <a:srgbClr val="FF0066"/>
                </a:solidFill>
              </a:rPr>
              <a:t>彌迦書六章八節</a:t>
            </a:r>
            <a:endParaRPr lang="en-US" altLang="zh-CN" sz="3600" b="1" i="1" dirty="0" smtClean="0">
              <a:solidFill>
                <a:srgbClr val="FF006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smtClean="0">
                <a:solidFill>
                  <a:schemeClr val="tx1">
                    <a:lumMod val="50000"/>
                    <a:lumOff val="50000"/>
                  </a:schemeClr>
                </a:solidFill>
              </a:rPr>
              <a:t>He is not just saying that they are dear to Him but He actually shows them </a:t>
            </a:r>
            <a:r>
              <a:rPr lang="en-US" sz="4000" dirty="0" smtClean="0">
                <a:solidFill>
                  <a:schemeClr val="tx1">
                    <a:lumMod val="50000"/>
                    <a:lumOff val="50000"/>
                  </a:schemeClr>
                </a:solidFill>
              </a:rPr>
              <a:t>love</a:t>
            </a:r>
            <a:br>
              <a:rPr lang="en-US" sz="4000" dirty="0" smtClean="0">
                <a:solidFill>
                  <a:schemeClr val="tx1">
                    <a:lumMod val="50000"/>
                    <a:lumOff val="50000"/>
                  </a:schemeClr>
                </a:solidFill>
              </a:rPr>
            </a:br>
            <a:r>
              <a:rPr lang="en-US" sz="4000" dirty="0" smtClean="0">
                <a:solidFill>
                  <a:schemeClr val="tx1">
                    <a:lumMod val="50000"/>
                    <a:lumOff val="50000"/>
                  </a:schemeClr>
                </a:solidFill>
              </a:rPr>
              <a:t>&lt; </a:t>
            </a:r>
            <a:r>
              <a:rPr lang="en-US" sz="4000" dirty="0" smtClean="0">
                <a:solidFill>
                  <a:schemeClr val="tx1">
                    <a:lumMod val="50000"/>
                    <a:lumOff val="50000"/>
                  </a:schemeClr>
                </a:solidFill>
              </a:rPr>
              <a:t>&gt; In all His </a:t>
            </a:r>
            <a:r>
              <a:rPr lang="en-US" sz="4000" dirty="0" smtClean="0">
                <a:solidFill>
                  <a:schemeClr val="tx1">
                    <a:lumMod val="50000"/>
                    <a:lumOff val="50000"/>
                  </a:schemeClr>
                </a:solidFill>
              </a:rPr>
              <a:t>might</a:t>
            </a:r>
            <a:r>
              <a:rPr lang="en-US" altLang="zh-CN" sz="4000" dirty="0" smtClean="0">
                <a:solidFill>
                  <a:schemeClr val="tx1">
                    <a:lumMod val="50000"/>
                    <a:lumOff val="50000"/>
                  </a:schemeClr>
                </a:solidFill>
              </a:rPr>
              <a:t>, </a:t>
            </a:r>
            <a:r>
              <a:rPr lang="en-US" sz="4000" dirty="0" smtClean="0">
                <a:solidFill>
                  <a:schemeClr val="tx1">
                    <a:lumMod val="50000"/>
                    <a:lumOff val="50000"/>
                  </a:schemeClr>
                </a:solidFill>
              </a:rPr>
              <a:t>He is for </a:t>
            </a:r>
            <a:r>
              <a:rPr lang="en-US" sz="4000" dirty="0" smtClean="0">
                <a:solidFill>
                  <a:schemeClr val="tx1">
                    <a:lumMod val="50000"/>
                    <a:lumOff val="50000"/>
                  </a:schemeClr>
                </a:solidFill>
              </a:rPr>
              <a:t>them</a:t>
            </a:r>
            <a:r>
              <a:rPr lang="en-US" altLang="zh-CN" sz="4000" dirty="0" smtClean="0">
                <a:solidFill>
                  <a:schemeClr val="tx1">
                    <a:lumMod val="50000"/>
                    <a:lumOff val="50000"/>
                  </a:schemeClr>
                </a:solidFill>
              </a:rPr>
              <a:t>, </a:t>
            </a:r>
            <a:r>
              <a:rPr lang="en-US" sz="4000" dirty="0" smtClean="0">
                <a:solidFill>
                  <a:schemeClr val="tx1">
                    <a:lumMod val="50000"/>
                    <a:lumOff val="50000"/>
                  </a:schemeClr>
                </a:solidFill>
              </a:rPr>
              <a:t>not against </a:t>
            </a:r>
            <a:r>
              <a:rPr lang="en-US" sz="4000" dirty="0" smtClean="0">
                <a:solidFill>
                  <a:schemeClr val="tx1">
                    <a:lumMod val="50000"/>
                    <a:lumOff val="50000"/>
                  </a:schemeClr>
                </a:solidFill>
              </a:rPr>
              <a:t>them.</a:t>
            </a:r>
          </a:p>
          <a:p>
            <a:endParaRPr lang="en-US" sz="4000" i="1" dirty="0" smtClean="0">
              <a:solidFill>
                <a:schemeClr val="bg1"/>
              </a:solidFill>
            </a:endParaRPr>
          </a:p>
          <a:p>
            <a:r>
              <a:rPr lang="en-US" sz="4000" dirty="0" smtClean="0">
                <a:solidFill>
                  <a:schemeClr val="bg1"/>
                </a:solidFill>
              </a:rPr>
              <a:t>I am God and I steadfastly love you as my own, </a:t>
            </a:r>
            <a:r>
              <a:rPr lang="en-US" sz="4000" dirty="0" smtClean="0">
                <a:solidFill>
                  <a:schemeClr val="bg1"/>
                </a:solidFill>
              </a:rPr>
              <a:t>Israel.</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“Yes, I Am.” “Eh, So What If You Are?”:</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smtClean="0">
                <a:solidFill>
                  <a:schemeClr val="bg1"/>
                </a:solidFill>
              </a:rPr>
              <a:t>V. 16a as the summary of all their evils: IDOLATRY</a:t>
            </a:r>
            <a:br>
              <a:rPr lang="en-US" sz="4000" dirty="0" smtClean="0">
                <a:solidFill>
                  <a:schemeClr val="bg1"/>
                </a:solidFill>
              </a:rPr>
            </a:br>
            <a:r>
              <a:rPr lang="en-US" sz="4000" dirty="0" smtClean="0">
                <a:solidFill>
                  <a:schemeClr val="bg1"/>
                </a:solidFill>
              </a:rPr>
              <a:t>i.e. “The statutes of </a:t>
            </a:r>
            <a:r>
              <a:rPr lang="en-US" sz="4000" dirty="0" err="1" smtClean="0">
                <a:solidFill>
                  <a:schemeClr val="bg1"/>
                </a:solidFill>
              </a:rPr>
              <a:t>Omri</a:t>
            </a:r>
            <a:r>
              <a:rPr lang="en-US" sz="4000" dirty="0" smtClean="0">
                <a:solidFill>
                  <a:schemeClr val="bg1"/>
                </a:solidFill>
              </a:rPr>
              <a:t> and all the practices of Ahab’s </a:t>
            </a:r>
            <a:r>
              <a:rPr lang="en-US" sz="4000" dirty="0" smtClean="0">
                <a:solidFill>
                  <a:schemeClr val="bg1"/>
                </a:solidFill>
              </a:rPr>
              <a:t>house</a:t>
            </a:r>
            <a:r>
              <a:rPr lang="zh-CN" altLang="en-US" sz="4000" dirty="0" smtClean="0">
                <a:solidFill>
                  <a:schemeClr val="bg1"/>
                </a:solidFill>
              </a:rPr>
              <a:t>”</a:t>
            </a:r>
            <a:r>
              <a:rPr lang="en-US" altLang="zh-CN" sz="4000" dirty="0" smtClean="0">
                <a:solidFill>
                  <a:schemeClr val="bg1"/>
                </a:solidFill>
              </a:rPr>
              <a:t>= </a:t>
            </a:r>
            <a:r>
              <a:rPr lang="en-US" sz="4000" dirty="0" smtClean="0">
                <a:solidFill>
                  <a:schemeClr val="bg1"/>
                </a:solidFill>
              </a:rPr>
              <a:t>The sins of Jeroboam</a:t>
            </a:r>
            <a:endParaRPr lang="en-US" sz="4000"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“Yes, I Am.” “Eh, So What If You Are?”:</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308324"/>
          </a:xfrm>
          <a:prstGeom prst="rect">
            <a:avLst/>
          </a:prstGeom>
          <a:noFill/>
        </p:spPr>
        <p:txBody>
          <a:bodyPr wrap="square" rtlCol="0">
            <a:spAutoFit/>
          </a:bodyPr>
          <a:lstStyle/>
          <a:p>
            <a:r>
              <a:rPr lang="en-US" altLang="zh-CN" sz="3600" dirty="0" smtClean="0">
                <a:solidFill>
                  <a:prstClr val="white"/>
                </a:solidFill>
              </a:rPr>
              <a:t>9 </a:t>
            </a:r>
            <a:r>
              <a:rPr lang="zh-CN" altLang="en-US" sz="3600" dirty="0" smtClean="0">
                <a:solidFill>
                  <a:prstClr val="white"/>
                </a:solidFill>
              </a:rPr>
              <a:t>為 </a:t>
            </a:r>
            <a:r>
              <a:rPr lang="zh-CN" altLang="en-US" sz="3600" dirty="0" smtClean="0">
                <a:solidFill>
                  <a:prstClr val="white"/>
                </a:solidFill>
              </a:rPr>
              <a:t>自 己 立 了 別 神 ， 鑄 了 偶 像 ， 惹 我 發 怒 ， 將 我 丟 在 背 後 </a:t>
            </a:r>
            <a:r>
              <a:rPr lang="zh-CN" altLang="en-US" sz="3600" dirty="0" smtClean="0">
                <a:solidFill>
                  <a:prstClr val="white"/>
                </a:solidFill>
              </a:rPr>
              <a:t>。</a:t>
            </a:r>
            <a:endParaRPr lang="en-US" sz="3200" b="1" dirty="0" smtClean="0">
              <a:solidFill>
                <a:prstClr val="white"/>
              </a:solidFill>
            </a:endParaRPr>
          </a:p>
        </p:txBody>
      </p:sp>
      <p:sp>
        <p:nvSpPr>
          <p:cNvPr id="3" name="TextBox 2"/>
          <p:cNvSpPr txBox="1"/>
          <p:nvPr/>
        </p:nvSpPr>
        <p:spPr>
          <a:xfrm>
            <a:off x="0" y="0"/>
            <a:ext cx="2514600" cy="584775"/>
          </a:xfrm>
          <a:prstGeom prst="rect">
            <a:avLst/>
          </a:prstGeom>
          <a:noFill/>
        </p:spPr>
        <p:txBody>
          <a:bodyPr wrap="square" rtlCol="0">
            <a:spAutoFit/>
          </a:bodyPr>
          <a:lstStyle/>
          <a:p>
            <a:r>
              <a:rPr lang="en-US" sz="3200" dirty="0" smtClean="0">
                <a:solidFill>
                  <a:prstClr val="white"/>
                </a:solidFill>
              </a:rPr>
              <a:t>1 </a:t>
            </a:r>
            <a:r>
              <a:rPr lang="en-US" sz="3200" dirty="0" err="1" smtClean="0">
                <a:solidFill>
                  <a:prstClr val="white"/>
                </a:solidFill>
              </a:rPr>
              <a:t>Kgs</a:t>
            </a:r>
            <a:r>
              <a:rPr lang="en-US" sz="3200" dirty="0" smtClean="0">
                <a:solidFill>
                  <a:prstClr val="white"/>
                </a:solidFill>
              </a:rPr>
              <a:t> 14:9</a:t>
            </a:r>
            <a:endParaRPr lang="en-US" sz="3200" dirty="0">
              <a:solidFill>
                <a:prstClr val="white"/>
              </a:solidFill>
            </a:endParaRPr>
          </a:p>
        </p:txBody>
      </p:sp>
      <p:sp>
        <p:nvSpPr>
          <p:cNvPr id="4" name="TextBox 3"/>
          <p:cNvSpPr txBox="1"/>
          <p:nvPr/>
        </p:nvSpPr>
        <p:spPr>
          <a:xfrm>
            <a:off x="4540469" y="609600"/>
            <a:ext cx="4572000" cy="3416320"/>
          </a:xfrm>
          <a:prstGeom prst="rect">
            <a:avLst/>
          </a:prstGeom>
          <a:noFill/>
        </p:spPr>
        <p:txBody>
          <a:bodyPr wrap="square" rtlCol="0">
            <a:spAutoFit/>
          </a:bodyPr>
          <a:lstStyle/>
          <a:p>
            <a:r>
              <a:rPr lang="en-US" altLang="zh-CN" sz="3600" dirty="0" smtClean="0">
                <a:solidFill>
                  <a:prstClr val="white"/>
                </a:solidFill>
              </a:rPr>
              <a:t>9 You </a:t>
            </a:r>
            <a:r>
              <a:rPr lang="en-US" altLang="zh-CN" sz="3600" dirty="0" smtClean="0">
                <a:solidFill>
                  <a:prstClr val="white"/>
                </a:solidFill>
              </a:rPr>
              <a:t>have made for yourself other gods, idols made of metal; you have aroused </a:t>
            </a:r>
            <a:r>
              <a:rPr lang="en-US" altLang="zh-CN" sz="3600" dirty="0" smtClean="0">
                <a:solidFill>
                  <a:prstClr val="white"/>
                </a:solidFill>
              </a:rPr>
              <a:t>My </a:t>
            </a:r>
            <a:r>
              <a:rPr lang="en-US" altLang="zh-CN" sz="3600" dirty="0" smtClean="0">
                <a:solidFill>
                  <a:prstClr val="white"/>
                </a:solidFill>
              </a:rPr>
              <a:t>anger and turned your back on </a:t>
            </a:r>
            <a:r>
              <a:rPr lang="en-US" altLang="zh-CN" sz="3600" dirty="0" smtClean="0">
                <a:solidFill>
                  <a:prstClr val="white"/>
                </a:solidFill>
              </a:rPr>
              <a:t>Me</a:t>
            </a:r>
            <a:r>
              <a:rPr lang="en-US" altLang="zh-CN" sz="3600" dirty="0" smtClean="0">
                <a:solidFill>
                  <a:prstClr val="white"/>
                </a:solidFill>
              </a:rPr>
              <a:t>.</a:t>
            </a:r>
            <a:endParaRPr lang="en-US" sz="3600" b="1" dirty="0" smtClean="0">
              <a:solidFill>
                <a:prstClr val="white"/>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smtClean="0">
                <a:solidFill>
                  <a:schemeClr val="bg1"/>
                </a:solidFill>
              </a:rPr>
              <a:t>When the allegiance is to Sin &amp; Self, and not God, it follows that the consequence of the allegiance is destruction and death, rather than prosperity and </a:t>
            </a:r>
            <a:r>
              <a:rPr lang="en-US" sz="4000" dirty="0" smtClean="0">
                <a:solidFill>
                  <a:schemeClr val="bg1"/>
                </a:solidFill>
              </a:rPr>
              <a:t>life.</a:t>
            </a:r>
            <a:r>
              <a:rPr lang="en-US" sz="4000" dirty="0" smtClean="0">
                <a:solidFill>
                  <a:schemeClr val="bg1"/>
                </a:solidFill>
              </a:rPr>
              <a:t/>
            </a:r>
            <a:br>
              <a:rPr lang="en-US" sz="4000" dirty="0" smtClean="0">
                <a:solidFill>
                  <a:schemeClr val="bg1"/>
                </a:solidFill>
              </a:rPr>
            </a:br>
            <a:r>
              <a:rPr lang="en-US" sz="4000" dirty="0" smtClean="0">
                <a:solidFill>
                  <a:schemeClr val="bg1"/>
                </a:solidFill>
              </a:rPr>
              <a:t>&lt; &gt; Israel of old has pushed away God’s staff of guidance and provision, and so brought upon them God’s “9a </a:t>
            </a:r>
            <a:r>
              <a:rPr lang="en-US" sz="4000" dirty="0" smtClean="0">
                <a:solidFill>
                  <a:schemeClr val="bg1"/>
                </a:solidFill>
              </a:rPr>
              <a:t>rod </a:t>
            </a:r>
            <a:r>
              <a:rPr lang="en-US" altLang="zh-CN" sz="4000" dirty="0" smtClean="0">
                <a:solidFill>
                  <a:schemeClr val="bg1"/>
                </a:solidFill>
              </a:rPr>
              <a:t>(</a:t>
            </a:r>
            <a:r>
              <a:rPr lang="en-US" sz="4000" dirty="0" smtClean="0">
                <a:solidFill>
                  <a:schemeClr val="bg1"/>
                </a:solidFill>
              </a:rPr>
              <a:t>of </a:t>
            </a:r>
            <a:r>
              <a:rPr lang="en-US" sz="4000" dirty="0" smtClean="0">
                <a:solidFill>
                  <a:schemeClr val="bg1"/>
                </a:solidFill>
              </a:rPr>
              <a:t>judgment</a:t>
            </a:r>
            <a:r>
              <a:rPr lang="en-US" altLang="zh-CN" sz="4000" dirty="0" smtClean="0">
                <a:solidFill>
                  <a:schemeClr val="bg1"/>
                </a:solidFill>
              </a:rPr>
              <a:t>)”</a:t>
            </a:r>
            <a:endParaRPr lang="en-US" sz="4000"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“Yes, I Am.” “Eh, So What If You Are?”:</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algn="ctr"/>
            <a:r>
              <a:rPr lang="en-US" altLang="zh-CN" sz="7000" b="1" dirty="0" smtClean="0">
                <a:solidFill>
                  <a:prstClr val="white"/>
                </a:solidFill>
              </a:rPr>
              <a:t>You are My God,</a:t>
            </a:r>
          </a:p>
          <a:p>
            <a:pPr algn="ctr"/>
            <a:r>
              <a:rPr lang="en-US" altLang="zh-CN" sz="7000" b="1" dirty="0" smtClean="0">
                <a:solidFill>
                  <a:prstClr val="white"/>
                </a:solidFill>
              </a:rPr>
              <a:t>Our God!</a:t>
            </a:r>
            <a:endParaRPr lang="en-US" altLang="zh-CN" sz="7000" b="1" dirty="0" smtClean="0">
              <a:solidFill>
                <a:prstClr val="white"/>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smtClean="0">
                <a:solidFill>
                  <a:schemeClr val="bg1"/>
                </a:solidFill>
              </a:rPr>
              <a:t>But the Israel of old did not take God’s goodness seriously;</a:t>
            </a:r>
            <a:br>
              <a:rPr lang="en-US" sz="4000" dirty="0" smtClean="0">
                <a:solidFill>
                  <a:schemeClr val="bg1"/>
                </a:solidFill>
              </a:rPr>
            </a:br>
            <a:r>
              <a:rPr lang="en-US" sz="4000" dirty="0" smtClean="0">
                <a:solidFill>
                  <a:schemeClr val="bg1"/>
                </a:solidFill>
              </a:rPr>
              <a:t>they laid claim to the title of God’s chosen people, but God’s righteousness and kindness never became a source of gratitude nor a motivation to live for them (nominal, lifeless faith).</a:t>
            </a:r>
            <a:endParaRPr lang="en-US" sz="4000"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You are My God, Our God!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i="1" dirty="0" smtClean="0">
                <a:solidFill>
                  <a:schemeClr val="tx1">
                    <a:lumMod val="50000"/>
                    <a:lumOff val="50000"/>
                  </a:schemeClr>
                </a:solidFill>
              </a:rPr>
              <a:t>Who then is our allegiance?</a:t>
            </a:r>
          </a:p>
          <a:p>
            <a:r>
              <a:rPr lang="en-US" sz="4000" i="1" dirty="0" smtClean="0">
                <a:solidFill>
                  <a:schemeClr val="tx1">
                    <a:lumMod val="50000"/>
                    <a:lumOff val="50000"/>
                  </a:schemeClr>
                </a:solidFill>
              </a:rPr>
              <a:t>On whose name do you and I make our daily decisions?</a:t>
            </a:r>
          </a:p>
          <a:p>
            <a:r>
              <a:rPr lang="en-US" sz="4000" i="1" dirty="0" smtClean="0">
                <a:solidFill>
                  <a:schemeClr val="bg1"/>
                </a:solidFill>
              </a:rPr>
              <a:t>Who or what makes the new year “Happy”?</a:t>
            </a:r>
            <a:endParaRPr lang="en-US" sz="4000" i="1"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You are My God, Our God!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862322"/>
          </a:xfrm>
          <a:prstGeom prst="rect">
            <a:avLst/>
          </a:prstGeom>
          <a:noFill/>
        </p:spPr>
        <p:txBody>
          <a:bodyPr wrap="square" rtlCol="0">
            <a:spAutoFit/>
          </a:bodyPr>
          <a:lstStyle/>
          <a:p>
            <a:r>
              <a:rPr lang="en-US" altLang="zh-TW" sz="3600" dirty="0" smtClean="0">
                <a:solidFill>
                  <a:schemeClr val="bg1"/>
                </a:solidFill>
              </a:rPr>
              <a:t>10 </a:t>
            </a:r>
            <a:r>
              <a:rPr lang="zh-TW" altLang="en-US" sz="3600" dirty="0" smtClean="0">
                <a:solidFill>
                  <a:schemeClr val="bg1"/>
                </a:solidFill>
              </a:rPr>
              <a:t>盜 </a:t>
            </a:r>
            <a:r>
              <a:rPr lang="zh-TW" altLang="en-US" sz="3600" dirty="0" smtClean="0">
                <a:solidFill>
                  <a:schemeClr val="bg1"/>
                </a:solidFill>
              </a:rPr>
              <a:t>賊 來 ， 無 非 要 偷 竊 ， 殺 害 ， 毀 壞 ； 我 來 了 ， 是 要 叫 羊 </a:t>
            </a:r>
            <a:r>
              <a:rPr lang="zh-TW" altLang="en-US" sz="3600" b="1" dirty="0" smtClean="0">
                <a:solidFill>
                  <a:schemeClr val="bg1"/>
                </a:solidFill>
              </a:rPr>
              <a:t>得 生 命 ， 並 且 得 的 更 豐 盛</a:t>
            </a:r>
            <a:r>
              <a:rPr lang="zh-TW" altLang="en-US" sz="3600" dirty="0" smtClean="0">
                <a:solidFill>
                  <a:schemeClr val="bg1"/>
                </a:solidFill>
              </a:rPr>
              <a:t> </a:t>
            </a:r>
            <a:r>
              <a:rPr lang="zh-TW" altLang="en-US" sz="3600" dirty="0" smtClean="0">
                <a:solidFill>
                  <a:schemeClr val="bg1"/>
                </a:solidFill>
              </a:rPr>
              <a:t>。</a:t>
            </a:r>
            <a:endParaRPr lang="en-US" sz="3200" b="1" dirty="0" smtClean="0">
              <a:solidFill>
                <a:schemeClr val="bg1"/>
              </a:solidFill>
            </a:endParaRPr>
          </a:p>
        </p:txBody>
      </p:sp>
      <p:sp>
        <p:nvSpPr>
          <p:cNvPr id="3" name="TextBox 2"/>
          <p:cNvSpPr txBox="1"/>
          <p:nvPr/>
        </p:nvSpPr>
        <p:spPr>
          <a:xfrm>
            <a:off x="0" y="0"/>
            <a:ext cx="2514600" cy="584775"/>
          </a:xfrm>
          <a:prstGeom prst="rect">
            <a:avLst/>
          </a:prstGeom>
          <a:noFill/>
        </p:spPr>
        <p:txBody>
          <a:bodyPr wrap="square" rtlCol="0">
            <a:spAutoFit/>
          </a:bodyPr>
          <a:lstStyle/>
          <a:p>
            <a:r>
              <a:rPr lang="en-US" sz="3200" dirty="0" err="1" smtClean="0">
                <a:solidFill>
                  <a:prstClr val="white"/>
                </a:solidFill>
              </a:rPr>
              <a:t>Jn</a:t>
            </a:r>
            <a:r>
              <a:rPr lang="en-US" sz="3200" dirty="0" smtClean="0">
                <a:solidFill>
                  <a:prstClr val="white"/>
                </a:solidFill>
              </a:rPr>
              <a:t> 10:10</a:t>
            </a:r>
            <a:endParaRPr lang="en-US" sz="3200" dirty="0">
              <a:solidFill>
                <a:prstClr val="white"/>
              </a:solidFill>
            </a:endParaRPr>
          </a:p>
        </p:txBody>
      </p:sp>
      <p:sp>
        <p:nvSpPr>
          <p:cNvPr id="4" name="TextBox 3"/>
          <p:cNvSpPr txBox="1"/>
          <p:nvPr/>
        </p:nvSpPr>
        <p:spPr>
          <a:xfrm>
            <a:off x="4540469" y="609600"/>
            <a:ext cx="4572000" cy="3416320"/>
          </a:xfrm>
          <a:prstGeom prst="rect">
            <a:avLst/>
          </a:prstGeom>
          <a:noFill/>
        </p:spPr>
        <p:txBody>
          <a:bodyPr wrap="square" rtlCol="0">
            <a:spAutoFit/>
          </a:bodyPr>
          <a:lstStyle/>
          <a:p>
            <a:r>
              <a:rPr lang="en-US" sz="3600" dirty="0" smtClean="0">
                <a:solidFill>
                  <a:schemeClr val="bg1"/>
                </a:solidFill>
              </a:rPr>
              <a:t>10 The </a:t>
            </a:r>
            <a:r>
              <a:rPr lang="en-US" sz="3600" dirty="0" smtClean="0">
                <a:solidFill>
                  <a:schemeClr val="bg1"/>
                </a:solidFill>
              </a:rPr>
              <a:t>thief comes only to steal and kill and destroy; I have come that they may </a:t>
            </a:r>
            <a:r>
              <a:rPr lang="en-US" sz="3600" b="1" dirty="0" smtClean="0">
                <a:solidFill>
                  <a:schemeClr val="bg1"/>
                </a:solidFill>
              </a:rPr>
              <a:t>have life, and have it to the full</a:t>
            </a:r>
            <a:r>
              <a:rPr lang="en-US" sz="3600" dirty="0" smtClean="0">
                <a:solidFill>
                  <a:schemeClr val="bg1"/>
                </a:solidFill>
              </a:rPr>
              <a:t>.</a:t>
            </a:r>
            <a:endParaRPr lang="en-US" sz="3600" b="1" dirty="0" smtClean="0">
              <a:solidFill>
                <a:prstClr val="white"/>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970318"/>
          </a:xfrm>
          <a:prstGeom prst="rect">
            <a:avLst/>
          </a:prstGeom>
          <a:noFill/>
        </p:spPr>
        <p:txBody>
          <a:bodyPr wrap="square" rtlCol="0">
            <a:spAutoFit/>
          </a:bodyPr>
          <a:lstStyle/>
          <a:p>
            <a:r>
              <a:rPr lang="en-US" altLang="zh-CN" sz="3600" dirty="0" smtClean="0">
                <a:solidFill>
                  <a:schemeClr val="bg1"/>
                </a:solidFill>
              </a:rPr>
              <a:t>5 </a:t>
            </a:r>
            <a:r>
              <a:rPr lang="zh-CN" altLang="en-US" sz="3600" dirty="0" smtClean="0">
                <a:solidFill>
                  <a:schemeClr val="bg1"/>
                </a:solidFill>
              </a:rPr>
              <a:t>我 </a:t>
            </a:r>
            <a:r>
              <a:rPr lang="zh-CN" altLang="en-US" sz="3600" dirty="0" smtClean="0">
                <a:solidFill>
                  <a:schemeClr val="bg1"/>
                </a:solidFill>
              </a:rPr>
              <a:t>是 葡 萄 樹 ， 你 們 是 枝 子 。 常 在 我 裡 面 的 ， 我 也 常 在 他 裡 面 ， </a:t>
            </a:r>
            <a:r>
              <a:rPr lang="zh-CN" altLang="en-US" sz="3600" b="1" dirty="0" smtClean="0">
                <a:solidFill>
                  <a:schemeClr val="bg1"/>
                </a:solidFill>
              </a:rPr>
              <a:t>這 人 就 多 結 果 子</a:t>
            </a:r>
            <a:r>
              <a:rPr lang="zh-CN" altLang="en-US" sz="3600" dirty="0" smtClean="0">
                <a:solidFill>
                  <a:schemeClr val="bg1"/>
                </a:solidFill>
              </a:rPr>
              <a:t> ； 因 為 離 了 我 ， 你 們 就 不 能 做 甚 麼 </a:t>
            </a:r>
            <a:r>
              <a:rPr lang="zh-CN" altLang="en-US" sz="3600" dirty="0" smtClean="0">
                <a:solidFill>
                  <a:schemeClr val="bg1"/>
                </a:solidFill>
              </a:rPr>
              <a:t>。</a:t>
            </a:r>
            <a:endParaRPr lang="en-US" sz="3200" b="1" dirty="0" smtClean="0">
              <a:solidFill>
                <a:schemeClr val="bg1"/>
              </a:solidFill>
            </a:endParaRPr>
          </a:p>
        </p:txBody>
      </p:sp>
      <p:sp>
        <p:nvSpPr>
          <p:cNvPr id="3" name="TextBox 2"/>
          <p:cNvSpPr txBox="1"/>
          <p:nvPr/>
        </p:nvSpPr>
        <p:spPr>
          <a:xfrm>
            <a:off x="0" y="0"/>
            <a:ext cx="2514600" cy="584775"/>
          </a:xfrm>
          <a:prstGeom prst="rect">
            <a:avLst/>
          </a:prstGeom>
          <a:noFill/>
        </p:spPr>
        <p:txBody>
          <a:bodyPr wrap="square" rtlCol="0">
            <a:spAutoFit/>
          </a:bodyPr>
          <a:lstStyle/>
          <a:p>
            <a:r>
              <a:rPr lang="en-US" sz="3200" dirty="0" err="1" smtClean="0">
                <a:solidFill>
                  <a:prstClr val="white"/>
                </a:solidFill>
              </a:rPr>
              <a:t>Jn</a:t>
            </a:r>
            <a:r>
              <a:rPr lang="en-US" sz="3200" dirty="0" smtClean="0">
                <a:solidFill>
                  <a:prstClr val="white"/>
                </a:solidFill>
              </a:rPr>
              <a:t> 15:5</a:t>
            </a:r>
            <a:endParaRPr lang="en-US" sz="3200" dirty="0">
              <a:solidFill>
                <a:prstClr val="white"/>
              </a:solidFill>
            </a:endParaRPr>
          </a:p>
        </p:txBody>
      </p:sp>
      <p:sp>
        <p:nvSpPr>
          <p:cNvPr id="4" name="TextBox 3"/>
          <p:cNvSpPr txBox="1"/>
          <p:nvPr/>
        </p:nvSpPr>
        <p:spPr>
          <a:xfrm>
            <a:off x="4540469" y="609600"/>
            <a:ext cx="4572000" cy="3416320"/>
          </a:xfrm>
          <a:prstGeom prst="rect">
            <a:avLst/>
          </a:prstGeom>
          <a:noFill/>
        </p:spPr>
        <p:txBody>
          <a:bodyPr wrap="square" rtlCol="0">
            <a:spAutoFit/>
          </a:bodyPr>
          <a:lstStyle/>
          <a:p>
            <a:r>
              <a:rPr lang="en-US" sz="3600" dirty="0" smtClean="0">
                <a:solidFill>
                  <a:schemeClr val="bg1"/>
                </a:solidFill>
              </a:rPr>
              <a:t>5 I </a:t>
            </a:r>
            <a:r>
              <a:rPr lang="en-US" sz="3600" dirty="0" smtClean="0">
                <a:solidFill>
                  <a:schemeClr val="bg1"/>
                </a:solidFill>
              </a:rPr>
              <a:t>am the vine; you are the branches. If you remain in me and I in you, </a:t>
            </a:r>
            <a:r>
              <a:rPr lang="en-US" sz="3600" b="1" dirty="0" smtClean="0">
                <a:solidFill>
                  <a:schemeClr val="bg1"/>
                </a:solidFill>
              </a:rPr>
              <a:t>you will bear much fruit</a:t>
            </a:r>
            <a:r>
              <a:rPr lang="en-US" sz="3600" dirty="0" smtClean="0">
                <a:solidFill>
                  <a:schemeClr val="bg1"/>
                </a:solidFill>
              </a:rPr>
              <a:t>; apart from me you can do nothing.</a:t>
            </a:r>
            <a:endParaRPr lang="en-US" sz="3200" b="1" dirty="0" smtClean="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dirty="0" smtClean="0">
                <a:solidFill>
                  <a:schemeClr val="bg1"/>
                </a:solidFill>
              </a:rPr>
              <a:t>Our sinfulness will not deter him from being our </a:t>
            </a:r>
            <a:r>
              <a:rPr lang="en-US" sz="4000" dirty="0" smtClean="0">
                <a:solidFill>
                  <a:schemeClr val="bg1"/>
                </a:solidFill>
              </a:rPr>
              <a:t>Immanuel;</a:t>
            </a:r>
            <a:r>
              <a:rPr lang="en-US" sz="4000" dirty="0" smtClean="0">
                <a:solidFill>
                  <a:schemeClr val="bg1"/>
                </a:solidFill>
              </a:rPr>
              <a:t/>
            </a:r>
            <a:br>
              <a:rPr lang="en-US" sz="4000" dirty="0" smtClean="0">
                <a:solidFill>
                  <a:schemeClr val="bg1"/>
                </a:solidFill>
              </a:rPr>
            </a:br>
            <a:r>
              <a:rPr lang="en-US" sz="4000" dirty="0" smtClean="0">
                <a:solidFill>
                  <a:schemeClr val="bg1"/>
                </a:solidFill>
              </a:rPr>
              <a:t>it is our faithlessness in him to be our Lord and Savior that will eventually separate us from </a:t>
            </a:r>
            <a:r>
              <a:rPr lang="en-US" sz="4000" dirty="0" smtClean="0">
                <a:solidFill>
                  <a:schemeClr val="bg1"/>
                </a:solidFill>
              </a:rPr>
              <a:t>him.</a:t>
            </a:r>
            <a:endParaRPr lang="en-US" sz="4000"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You are My God, Our God!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smtClean="0">
                <a:solidFill>
                  <a:prstClr val="white"/>
                </a:solidFill>
              </a:rPr>
              <a:t>This is My School …?</a:t>
            </a:r>
            <a:endParaRPr lang="en-US" altLang="zh-CN" sz="7000" b="1" dirty="0" smtClean="0">
              <a:solidFill>
                <a:prstClr val="white"/>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170099"/>
          </a:xfrm>
          <a:prstGeom prst="rect">
            <a:avLst/>
          </a:prstGeom>
          <a:noFill/>
        </p:spPr>
        <p:txBody>
          <a:bodyPr wrap="square" rtlCol="0">
            <a:spAutoFit/>
          </a:bodyPr>
          <a:lstStyle/>
          <a:p>
            <a:r>
              <a:rPr lang="en-US" sz="4000" b="1" dirty="0" smtClean="0">
                <a:solidFill>
                  <a:schemeClr val="bg1"/>
                </a:solidFill>
              </a:rPr>
              <a:t>We are to act justly and love mercy because our God is both just and merciful;</a:t>
            </a:r>
            <a:br>
              <a:rPr lang="en-US" sz="4000" b="1" dirty="0" smtClean="0">
                <a:solidFill>
                  <a:schemeClr val="bg1"/>
                </a:solidFill>
              </a:rPr>
            </a:br>
            <a:r>
              <a:rPr lang="en-US" sz="4000" b="1" dirty="0" smtClean="0">
                <a:solidFill>
                  <a:schemeClr val="bg1"/>
                </a:solidFill>
              </a:rPr>
              <a:t>by the bloodied Cross </a:t>
            </a:r>
            <a:r>
              <a:rPr lang="en-US" sz="4000" b="1" dirty="0" smtClean="0">
                <a:solidFill>
                  <a:schemeClr val="bg1"/>
                </a:solidFill>
              </a:rPr>
              <a:t>and </a:t>
            </a:r>
            <a:r>
              <a:rPr lang="en-US" sz="4000" b="1" dirty="0" smtClean="0">
                <a:solidFill>
                  <a:schemeClr val="bg1"/>
                </a:solidFill>
              </a:rPr>
              <a:t>the emptied </a:t>
            </a:r>
            <a:r>
              <a:rPr lang="en-US" sz="4000" b="1" dirty="0" smtClean="0">
                <a:solidFill>
                  <a:schemeClr val="bg1"/>
                </a:solidFill>
              </a:rPr>
              <a:t>Tomb</a:t>
            </a:r>
            <a:r>
              <a:rPr lang="en-US" altLang="zh-CN" sz="4000" b="1" dirty="0" smtClean="0">
                <a:solidFill>
                  <a:schemeClr val="bg1"/>
                </a:solidFill>
              </a:rPr>
              <a:t>, </a:t>
            </a:r>
            <a:r>
              <a:rPr lang="en-US" sz="4000" b="1" dirty="0" smtClean="0">
                <a:solidFill>
                  <a:schemeClr val="bg1"/>
                </a:solidFill>
              </a:rPr>
              <a:t>we are shown God’s justice and </a:t>
            </a:r>
            <a:r>
              <a:rPr lang="en-US" sz="4000" b="1" dirty="0" smtClean="0">
                <a:solidFill>
                  <a:schemeClr val="bg1"/>
                </a:solidFill>
              </a:rPr>
              <a:t>mercy.</a:t>
            </a:r>
            <a:endParaRPr lang="en-US" sz="4000" b="1"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You are My God, Our God!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b="1" dirty="0" smtClean="0">
                <a:solidFill>
                  <a:schemeClr val="bg1"/>
                </a:solidFill>
              </a:rPr>
              <a:t>Often, we are contented with merely wanting to follow </a:t>
            </a:r>
            <a:r>
              <a:rPr lang="en-US" sz="4000" b="1" dirty="0" smtClean="0">
                <a:solidFill>
                  <a:schemeClr val="bg1"/>
                </a:solidFill>
              </a:rPr>
              <a:t>Jesus Christ </a:t>
            </a:r>
            <a:r>
              <a:rPr lang="en-US" sz="4000" b="1" dirty="0" smtClean="0">
                <a:solidFill>
                  <a:schemeClr val="bg1"/>
                </a:solidFill>
              </a:rPr>
              <a:t>but never quite actually </a:t>
            </a:r>
            <a:r>
              <a:rPr lang="en-US" sz="4000" b="1" dirty="0" smtClean="0">
                <a:solidFill>
                  <a:schemeClr val="bg1"/>
                </a:solidFill>
              </a:rPr>
              <a:t>decide (set our mind) </a:t>
            </a:r>
            <a:r>
              <a:rPr lang="en-US" sz="4000" b="1" dirty="0" smtClean="0">
                <a:solidFill>
                  <a:schemeClr val="bg1"/>
                </a:solidFill>
              </a:rPr>
              <a:t>that we will follow </a:t>
            </a:r>
            <a:r>
              <a:rPr lang="en-US" sz="4000" b="1" dirty="0" smtClean="0">
                <a:solidFill>
                  <a:schemeClr val="bg1"/>
                </a:solidFill>
              </a:rPr>
              <a:t>Jesus Christ.</a:t>
            </a:r>
            <a:endParaRPr lang="en-US" sz="4000" b="1" dirty="0" smtClean="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You are My God, Our God!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 name="TextBox 3"/>
          <p:cNvSpPr txBox="1"/>
          <p:nvPr/>
        </p:nvSpPr>
        <p:spPr>
          <a:xfrm>
            <a:off x="0" y="609600"/>
            <a:ext cx="9144000" cy="5632311"/>
          </a:xfrm>
          <a:prstGeom prst="rect">
            <a:avLst/>
          </a:prstGeom>
          <a:noFill/>
        </p:spPr>
        <p:txBody>
          <a:bodyPr wrap="square" rtlCol="0">
            <a:spAutoFit/>
          </a:bodyPr>
          <a:lstStyle/>
          <a:p>
            <a:r>
              <a:rPr lang="en-US" sz="3600" i="1" dirty="0" smtClean="0">
                <a:solidFill>
                  <a:schemeClr val="bg1"/>
                </a:solidFill>
              </a:rPr>
              <a:t>Satan devotes himself 168 hours a week trying to deceive you and fill your mind with junk. He has seen to it that you are surrounded almost entirely by a </a:t>
            </a:r>
            <a:r>
              <a:rPr lang="en-US" sz="3600" i="1" dirty="0" err="1" smtClean="0">
                <a:solidFill>
                  <a:schemeClr val="bg1"/>
                </a:solidFill>
              </a:rPr>
              <a:t>Christless</a:t>
            </a:r>
            <a:r>
              <a:rPr lang="en-US" sz="3600" i="1" dirty="0" smtClean="0">
                <a:solidFill>
                  <a:schemeClr val="bg1"/>
                </a:solidFill>
              </a:rPr>
              <a:t> culture whose mood, and entertainment, and advertising, and recreation, and politics are shot through with lies about what you should feel and think and do. Do you think that in this atmosphere you can maintain a vigorous, powerful, free, renewed mind with a ten-minute glance at God’s book once a day? </a:t>
            </a:r>
            <a:endParaRPr lang="en-US" sz="3300" i="1" dirty="0" smtClean="0">
              <a:solidFill>
                <a:schemeClr val="bg1"/>
              </a:solidFill>
            </a:endParaRPr>
          </a:p>
        </p:txBody>
      </p:sp>
      <p:sp>
        <p:nvSpPr>
          <p:cNvPr id="5" name="TextBox 4"/>
          <p:cNvSpPr txBox="1"/>
          <p:nvPr/>
        </p:nvSpPr>
        <p:spPr>
          <a:xfrm>
            <a:off x="0" y="0"/>
            <a:ext cx="9144000" cy="584775"/>
          </a:xfrm>
          <a:prstGeom prst="rect">
            <a:avLst/>
          </a:prstGeom>
          <a:noFill/>
        </p:spPr>
        <p:txBody>
          <a:bodyPr wrap="square" rtlCol="0">
            <a:spAutoFit/>
          </a:bodyPr>
          <a:lstStyle/>
          <a:p>
            <a:r>
              <a:rPr lang="en-US" sz="3200" dirty="0" smtClean="0">
                <a:solidFill>
                  <a:prstClr val="white"/>
                </a:solidFill>
              </a:rPr>
              <a:t>~pastor John Piper</a:t>
            </a:r>
            <a:endParaRPr lang="en-US" sz="3200" dirty="0">
              <a:solidFill>
                <a:prstClr val="white"/>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 name="TextBox 3"/>
          <p:cNvSpPr txBox="1"/>
          <p:nvPr/>
        </p:nvSpPr>
        <p:spPr>
          <a:xfrm>
            <a:off x="0" y="609600"/>
            <a:ext cx="9144000" cy="3416320"/>
          </a:xfrm>
          <a:prstGeom prst="rect">
            <a:avLst/>
          </a:prstGeom>
          <a:noFill/>
        </p:spPr>
        <p:txBody>
          <a:bodyPr wrap="square" rtlCol="0">
            <a:spAutoFit/>
          </a:bodyPr>
          <a:lstStyle/>
          <a:p>
            <a:r>
              <a:rPr lang="en-US" sz="3600" i="1" dirty="0" smtClean="0">
                <a:solidFill>
                  <a:schemeClr val="bg1"/>
                </a:solidFill>
              </a:rPr>
              <a:t>The </a:t>
            </a:r>
            <a:r>
              <a:rPr lang="en-US" sz="3600" i="1" dirty="0" smtClean="0">
                <a:solidFill>
                  <a:schemeClr val="bg1"/>
                </a:solidFill>
              </a:rPr>
              <a:t>reason there are church people who are basically secular like everyone else except with a religious veneer is that they devote 99% of their time absorbing the trajectories of the world and 1% of their time absorbing the trajectories of the word.</a:t>
            </a:r>
            <a:endParaRPr lang="en-US" sz="3300" i="1" dirty="0" smtClean="0">
              <a:solidFill>
                <a:schemeClr val="bg1"/>
              </a:solidFill>
            </a:endParaRPr>
          </a:p>
        </p:txBody>
      </p:sp>
      <p:sp>
        <p:nvSpPr>
          <p:cNvPr id="5" name="TextBox 4"/>
          <p:cNvSpPr txBox="1"/>
          <p:nvPr/>
        </p:nvSpPr>
        <p:spPr>
          <a:xfrm>
            <a:off x="0" y="0"/>
            <a:ext cx="9144000" cy="584775"/>
          </a:xfrm>
          <a:prstGeom prst="rect">
            <a:avLst/>
          </a:prstGeom>
          <a:noFill/>
        </p:spPr>
        <p:txBody>
          <a:bodyPr wrap="square" rtlCol="0">
            <a:spAutoFit/>
          </a:bodyPr>
          <a:lstStyle/>
          <a:p>
            <a:r>
              <a:rPr lang="en-US" sz="3200" dirty="0" smtClean="0">
                <a:solidFill>
                  <a:prstClr val="white"/>
                </a:solidFill>
              </a:rPr>
              <a:t>~pastor John Piper</a:t>
            </a:r>
            <a:endParaRPr lang="en-US" sz="3200" dirty="0">
              <a:solidFill>
                <a:prstClr val="white"/>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pPr lvl="0"/>
            <a:r>
              <a:rPr lang="en-US" sz="4000" dirty="0" smtClean="0">
                <a:solidFill>
                  <a:schemeClr val="bg1"/>
                </a:solidFill>
              </a:rPr>
              <a:t>May </a:t>
            </a:r>
            <a:r>
              <a:rPr lang="en-US" sz="4000" dirty="0" smtClean="0">
                <a:solidFill>
                  <a:schemeClr val="bg1"/>
                </a:solidFill>
              </a:rPr>
              <a:t>Jesus </a:t>
            </a:r>
            <a:r>
              <a:rPr lang="en-US" sz="4000" dirty="0" smtClean="0">
                <a:solidFill>
                  <a:schemeClr val="bg1"/>
                </a:solidFill>
              </a:rPr>
              <a:t>be the reason for why we do what we </a:t>
            </a:r>
            <a:r>
              <a:rPr lang="en-US" sz="4000" dirty="0" smtClean="0">
                <a:solidFill>
                  <a:schemeClr val="bg1"/>
                </a:solidFill>
              </a:rPr>
              <a:t>do.</a:t>
            </a:r>
            <a:endParaRPr lang="en-US" sz="4000" dirty="0" smtClean="0">
              <a:solidFill>
                <a:schemeClr val="bg1"/>
              </a:solidFill>
            </a:endParaRPr>
          </a:p>
          <a:p>
            <a:pPr lvl="0"/>
            <a:r>
              <a:rPr lang="en-US" sz="4000" dirty="0" smtClean="0">
                <a:solidFill>
                  <a:schemeClr val="bg1"/>
                </a:solidFill>
              </a:rPr>
              <a:t>May </a:t>
            </a:r>
            <a:r>
              <a:rPr lang="en-US" sz="4000" dirty="0" smtClean="0">
                <a:solidFill>
                  <a:schemeClr val="bg1"/>
                </a:solidFill>
              </a:rPr>
              <a:t>Jesus </a:t>
            </a:r>
            <a:r>
              <a:rPr lang="en-US" sz="4000" dirty="0" smtClean="0">
                <a:solidFill>
                  <a:schemeClr val="bg1"/>
                </a:solidFill>
              </a:rPr>
              <a:t>be the reason why we can say, Happy New </a:t>
            </a:r>
            <a:r>
              <a:rPr lang="en-US" sz="4000" dirty="0" smtClean="0">
                <a:solidFill>
                  <a:schemeClr val="bg1"/>
                </a:solidFill>
              </a:rPr>
              <a:t>Year.</a:t>
            </a:r>
            <a:endParaRPr lang="en-US" sz="4000" dirty="0" smtClean="0">
              <a:solidFill>
                <a:schemeClr val="bg1"/>
              </a:solidFill>
            </a:endParaRPr>
          </a:p>
          <a:p>
            <a:r>
              <a:rPr lang="en-US" sz="4000" dirty="0" smtClean="0">
                <a:solidFill>
                  <a:schemeClr val="bg1"/>
                </a:solidFill>
              </a:rPr>
              <a:t>May </a:t>
            </a:r>
            <a:r>
              <a:rPr lang="en-US" sz="4000" dirty="0" smtClean="0">
                <a:solidFill>
                  <a:schemeClr val="bg1"/>
                </a:solidFill>
              </a:rPr>
              <a:t>we walk the talk that says</a:t>
            </a:r>
            <a:r>
              <a:rPr lang="en-US" sz="4000" dirty="0" smtClean="0">
                <a:solidFill>
                  <a:schemeClr val="bg1"/>
                </a:solidFill>
              </a:rPr>
              <a:t>,</a:t>
            </a:r>
          </a:p>
          <a:p>
            <a:r>
              <a:rPr lang="en-US" sz="4000" dirty="0" smtClean="0">
                <a:solidFill>
                  <a:schemeClr val="bg1"/>
                </a:solidFill>
              </a:rPr>
              <a:t>“</a:t>
            </a:r>
            <a:r>
              <a:rPr lang="en-US" sz="4000" dirty="0" smtClean="0">
                <a:solidFill>
                  <a:schemeClr val="bg1"/>
                </a:solidFill>
              </a:rPr>
              <a:t>You are my God, our God! Let’s walk, God!”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You are My God, Our God!</a:t>
            </a:r>
            <a:r>
              <a:rPr lang="en-US" sz="4000" u="sng"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4154984"/>
          </a:xfrm>
          <a:prstGeom prst="rect">
            <a:avLst/>
          </a:prstGeom>
          <a:noFill/>
        </p:spPr>
        <p:txBody>
          <a:bodyPr wrap="square" rtlCol="0">
            <a:spAutoFit/>
          </a:bodyPr>
          <a:lstStyle/>
          <a:p>
            <a:r>
              <a:rPr lang="zh-CN" altLang="en-US" sz="3300" i="1" dirty="0" smtClean="0">
                <a:solidFill>
                  <a:schemeClr val="bg1"/>
                </a:solidFill>
              </a:rPr>
              <a:t>放膽求天父塑造我們成為對祂有真信心的人</a:t>
            </a:r>
            <a:r>
              <a:rPr lang="en-US" altLang="zh-CN" sz="3300" i="1" dirty="0" smtClean="0">
                <a:solidFill>
                  <a:schemeClr val="bg1"/>
                </a:solidFill>
              </a:rPr>
              <a:t>, </a:t>
            </a:r>
            <a:r>
              <a:rPr lang="zh-CN" altLang="en-US" sz="3300" i="1" dirty="0" smtClean="0">
                <a:solidFill>
                  <a:schemeClr val="bg1"/>
                </a:solidFill>
              </a:rPr>
              <a:t>叫我們</a:t>
            </a:r>
            <a:r>
              <a:rPr lang="zh-CN" altLang="en-US" sz="3300" i="1" dirty="0" smtClean="0">
                <a:solidFill>
                  <a:schemeClr val="bg1"/>
                </a:solidFill>
              </a:rPr>
              <a:t>長成行公義、好憐憫、存謙卑的心與神同行的小基督。</a:t>
            </a:r>
            <a:endParaRPr lang="en-US" sz="3300" i="1" dirty="0" smtClean="0">
              <a:solidFill>
                <a:schemeClr val="bg1"/>
              </a:solidFill>
            </a:endParaRPr>
          </a:p>
          <a:p>
            <a:endParaRPr lang="en-US" sz="3300" i="1" dirty="0" smtClean="0">
              <a:solidFill>
                <a:schemeClr val="bg1"/>
              </a:solidFill>
            </a:endParaRPr>
          </a:p>
          <a:p>
            <a:r>
              <a:rPr lang="en-US" sz="3300" i="1" dirty="0" smtClean="0">
                <a:solidFill>
                  <a:schemeClr val="bg1"/>
                </a:solidFill>
              </a:rPr>
              <a:t>Be </a:t>
            </a:r>
            <a:r>
              <a:rPr lang="en-US" sz="3300" i="1" dirty="0" smtClean="0">
                <a:solidFill>
                  <a:schemeClr val="bg1"/>
                </a:solidFill>
              </a:rPr>
              <a:t>bold and ask Him to shape us into people with true faith in </a:t>
            </a:r>
            <a:r>
              <a:rPr lang="en-US" sz="3300" i="1" dirty="0" smtClean="0">
                <a:solidFill>
                  <a:schemeClr val="bg1"/>
                </a:solidFill>
              </a:rPr>
              <a:t>Him</a:t>
            </a:r>
            <a:r>
              <a:rPr lang="en-US" sz="3300" i="1" dirty="0" smtClean="0">
                <a:solidFill>
                  <a:schemeClr val="bg1"/>
                </a:solidFill>
              </a:rPr>
              <a:t>,</a:t>
            </a:r>
            <a:r>
              <a:rPr lang="en-US" sz="3300" i="1" dirty="0" smtClean="0">
                <a:solidFill>
                  <a:schemeClr val="bg1"/>
                </a:solidFill>
              </a:rPr>
              <a:t> that </a:t>
            </a:r>
            <a:r>
              <a:rPr lang="en-US" sz="3300" i="1" dirty="0" smtClean="0">
                <a:solidFill>
                  <a:schemeClr val="bg1"/>
                </a:solidFill>
              </a:rPr>
              <a:t>we will grow as little </a:t>
            </a:r>
            <a:r>
              <a:rPr lang="en-US" sz="3300" i="1" dirty="0" err="1" smtClean="0">
                <a:solidFill>
                  <a:schemeClr val="bg1"/>
                </a:solidFill>
              </a:rPr>
              <a:t>Christs</a:t>
            </a:r>
            <a:r>
              <a:rPr lang="en-US" sz="3300" i="1" dirty="0" smtClean="0">
                <a:solidFill>
                  <a:schemeClr val="bg1"/>
                </a:solidFill>
              </a:rPr>
              <a:t> who will act justly, love mercy and walk humbly with our </a:t>
            </a:r>
            <a:r>
              <a:rPr lang="en-US" sz="3300" i="1" dirty="0" smtClean="0">
                <a:solidFill>
                  <a:schemeClr val="bg1"/>
                </a:solidFill>
              </a:rPr>
              <a:t>God.</a:t>
            </a:r>
            <a:endParaRPr lang="zh-CN" altLang="en-US" sz="3300" i="1" dirty="0" smtClean="0">
              <a:solidFill>
                <a:schemeClr val="bg1"/>
              </a:solidFill>
            </a:endParaRPr>
          </a:p>
        </p:txBody>
      </p:sp>
      <p:sp>
        <p:nvSpPr>
          <p:cNvPr id="4" name="TextBox 3"/>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Selah (Holy Communion):</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65542" name="Picture 6" descr="Image result for osu michigan"/>
          <p:cNvPicPr>
            <a:picLocks noChangeAspect="1" noChangeArrowheads="1"/>
          </p:cNvPicPr>
          <p:nvPr/>
        </p:nvPicPr>
        <p:blipFill>
          <a:blip r:embed="rId2" cstate="print"/>
          <a:srcRect t="5108" b="2956"/>
          <a:stretch>
            <a:fillRect/>
          </a:stretch>
        </p:blipFill>
        <p:spPr bwMode="auto">
          <a:xfrm>
            <a:off x="0" y="0"/>
            <a:ext cx="9144000" cy="6858000"/>
          </a:xfrm>
          <a:prstGeom prst="rect">
            <a:avLst/>
          </a:prstGeom>
          <a:noFill/>
        </p:spPr>
      </p:pic>
      <p:sp>
        <p:nvSpPr>
          <p:cNvPr id="6" name="TextBox 5"/>
          <p:cNvSpPr txBox="1"/>
          <p:nvPr/>
        </p:nvSpPr>
        <p:spPr>
          <a:xfrm>
            <a:off x="7315200" y="6457890"/>
            <a:ext cx="1828800" cy="400110"/>
          </a:xfrm>
          <a:prstGeom prst="rect">
            <a:avLst/>
          </a:prstGeom>
          <a:noFill/>
        </p:spPr>
        <p:txBody>
          <a:bodyPr wrap="square" rtlCol="0">
            <a:spAutoFit/>
          </a:bodyPr>
          <a:lstStyle/>
          <a:p>
            <a:r>
              <a:rPr lang="en-US" sz="1000" dirty="0" smtClean="0"/>
              <a:t>https://www.pinterest.com/pin/398779741975587567/</a:t>
            </a:r>
            <a:endParaRPr lang="en-US" sz="1000" dirty="0"/>
          </a:p>
        </p:txBody>
      </p:sp>
      <p:sp>
        <p:nvSpPr>
          <p:cNvPr id="65538" name="AutoShape 2" descr="Image result for osu michigan"/>
          <p:cNvSpPr>
            <a:spLocks noChangeAspect="1" noChangeArrowheads="1"/>
          </p:cNvSpPr>
          <p:nvPr/>
        </p:nvSpPr>
        <p:spPr bwMode="auto">
          <a:xfrm>
            <a:off x="155575" y="-2362200"/>
            <a:ext cx="7400925" cy="49244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5540" name="AutoShape 4" descr="Image result for osu michigan"/>
          <p:cNvSpPr>
            <a:spLocks noChangeAspect="1" noChangeArrowheads="1"/>
          </p:cNvSpPr>
          <p:nvPr/>
        </p:nvSpPr>
        <p:spPr bwMode="auto">
          <a:xfrm>
            <a:off x="155575" y="-2362200"/>
            <a:ext cx="7400925" cy="49244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12290" name="Picture 2" descr="Image result for osu michigan"/>
          <p:cNvPicPr>
            <a:picLocks noChangeAspect="1" noChangeArrowheads="1"/>
          </p:cNvPicPr>
          <p:nvPr/>
        </p:nvPicPr>
        <p:blipFill>
          <a:blip r:embed="rId2" cstate="print"/>
          <a:srcRect l="13439" r="9086"/>
          <a:stretch>
            <a:fillRect/>
          </a:stretch>
        </p:blipFill>
        <p:spPr bwMode="auto">
          <a:xfrm>
            <a:off x="0" y="76200"/>
            <a:ext cx="9144000" cy="6639674"/>
          </a:xfrm>
          <a:prstGeom prst="rect">
            <a:avLst/>
          </a:prstGeom>
          <a:noFill/>
        </p:spPr>
      </p:pic>
      <p:sp>
        <p:nvSpPr>
          <p:cNvPr id="6" name="TextBox 5"/>
          <p:cNvSpPr txBox="1"/>
          <p:nvPr/>
        </p:nvSpPr>
        <p:spPr>
          <a:xfrm>
            <a:off x="7315200" y="6457890"/>
            <a:ext cx="1828800" cy="400110"/>
          </a:xfrm>
          <a:prstGeom prst="rect">
            <a:avLst/>
          </a:prstGeom>
          <a:noFill/>
        </p:spPr>
        <p:txBody>
          <a:bodyPr wrap="square" rtlCol="0">
            <a:spAutoFit/>
          </a:bodyPr>
          <a:lstStyle/>
          <a:p>
            <a:r>
              <a:rPr lang="en-US" sz="1000" dirty="0" smtClean="0">
                <a:solidFill>
                  <a:schemeClr val="bg1"/>
                </a:solidFill>
              </a:rPr>
              <a:t>https://www.youtube.com/watch?v=y5x3rghNuFg</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smtClean="0">
                <a:solidFill>
                  <a:schemeClr val="bg1"/>
                </a:solidFill>
              </a:rPr>
              <a:t>I did not know that I will be asked the question:</a:t>
            </a:r>
            <a:br>
              <a:rPr lang="en-US" sz="4000" dirty="0" smtClean="0">
                <a:solidFill>
                  <a:schemeClr val="bg1"/>
                </a:solidFill>
              </a:rPr>
            </a:br>
            <a:r>
              <a:rPr lang="en-US" sz="4000" b="1" i="1" dirty="0" smtClean="0">
                <a:solidFill>
                  <a:schemeClr val="bg1"/>
                </a:solidFill>
              </a:rPr>
              <a:t>What then is your </a:t>
            </a:r>
            <a:r>
              <a:rPr lang="en-US" sz="4000" b="1" i="1" dirty="0" smtClean="0">
                <a:solidFill>
                  <a:schemeClr val="bg1"/>
                </a:solidFill>
              </a:rPr>
              <a:t>allegiance as </a:t>
            </a:r>
            <a:r>
              <a:rPr lang="en-US" sz="4000" b="1" i="1" dirty="0" smtClean="0">
                <a:solidFill>
                  <a:schemeClr val="bg1"/>
                </a:solidFill>
              </a:rPr>
              <a:t>a student of OSU? </a:t>
            </a:r>
          </a:p>
          <a:p>
            <a:r>
              <a:rPr lang="en-US" sz="4000" dirty="0" smtClean="0">
                <a:solidFill>
                  <a:schemeClr val="bg1"/>
                </a:solidFill>
              </a:rPr>
              <a:t>Right down to the color choice of my apparel!</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This is My School …?:</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323987"/>
          </a:xfrm>
          <a:prstGeom prst="rect">
            <a:avLst/>
          </a:prstGeom>
          <a:noFill/>
        </p:spPr>
        <p:txBody>
          <a:bodyPr wrap="square" rtlCol="0">
            <a:spAutoFit/>
          </a:bodyPr>
          <a:lstStyle/>
          <a:p>
            <a:pPr algn="ctr"/>
            <a:r>
              <a:rPr lang="en-US" altLang="zh-CN" sz="7000" b="1" dirty="0" smtClean="0">
                <a:solidFill>
                  <a:prstClr val="white"/>
                </a:solidFill>
              </a:rPr>
              <a:t>“Yes, I Am.”</a:t>
            </a:r>
          </a:p>
          <a:p>
            <a:pPr algn="ctr"/>
            <a:r>
              <a:rPr lang="en-US" altLang="zh-CN" sz="7000" b="1" dirty="0" smtClean="0">
                <a:solidFill>
                  <a:prstClr val="white"/>
                </a:solidFill>
              </a:rPr>
              <a:t>“Eh, So What If</a:t>
            </a:r>
          </a:p>
          <a:p>
            <a:pPr algn="ctr"/>
            <a:r>
              <a:rPr lang="en-US" altLang="zh-CN" sz="7000" b="1" dirty="0" smtClean="0">
                <a:solidFill>
                  <a:prstClr val="white"/>
                </a:solidFill>
              </a:rPr>
              <a:t>You Are?”</a:t>
            </a:r>
            <a:endParaRPr lang="en-US" altLang="zh-CN" sz="7000" b="1" dirty="0" smtClean="0">
              <a:solidFill>
                <a:prstClr val="white"/>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i="1" dirty="0" smtClean="0">
                <a:solidFill>
                  <a:schemeClr val="bg1"/>
                </a:solidFill>
              </a:rPr>
              <a:t>Who then is our </a:t>
            </a:r>
            <a:r>
              <a:rPr lang="en-US" sz="4000" i="1" dirty="0" smtClean="0">
                <a:solidFill>
                  <a:schemeClr val="bg1"/>
                </a:solidFill>
              </a:rPr>
              <a:t>allegiance, dear </a:t>
            </a:r>
            <a:r>
              <a:rPr lang="en-US" sz="4000" i="1" dirty="0" smtClean="0">
                <a:solidFill>
                  <a:schemeClr val="bg1"/>
                </a:solidFill>
              </a:rPr>
              <a:t>brothers and sisters of CCMC?</a:t>
            </a:r>
          </a:p>
          <a:p>
            <a:r>
              <a:rPr lang="en-US" sz="4000" i="1" dirty="0" smtClean="0">
                <a:solidFill>
                  <a:schemeClr val="bg1"/>
                </a:solidFill>
              </a:rPr>
              <a:t>On whose </a:t>
            </a:r>
            <a:r>
              <a:rPr lang="en-US" sz="4000" i="1" dirty="0" smtClean="0">
                <a:solidFill>
                  <a:schemeClr val="bg1"/>
                </a:solidFill>
              </a:rPr>
              <a:t>name do </a:t>
            </a:r>
            <a:r>
              <a:rPr lang="en-US" sz="4000" i="1" dirty="0" smtClean="0">
                <a:solidFill>
                  <a:schemeClr val="bg1"/>
                </a:solidFill>
              </a:rPr>
              <a:t>you and I make our daily decisions?</a:t>
            </a:r>
            <a:endParaRPr lang="en-US" sz="4000" i="1"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“Yes, I Am.” “Eh, So What If You Are?”:</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zh-CN" altLang="en-US" sz="4000" b="1" dirty="0" smtClean="0">
                <a:solidFill>
                  <a:schemeClr val="bg1"/>
                </a:solidFill>
              </a:rPr>
              <a:t>一個行公義、好憐憫、存謙卑的心與神同行的人，是對神有真信心的人</a:t>
            </a:r>
            <a:r>
              <a:rPr lang="zh-CN" altLang="en-US" sz="4000" b="1" dirty="0" smtClean="0">
                <a:solidFill>
                  <a:schemeClr val="bg1"/>
                </a:solidFill>
              </a:rPr>
              <a:t>。</a:t>
            </a:r>
            <a:endParaRPr lang="en-US" altLang="zh-CN" sz="4000" b="1" dirty="0" smtClean="0">
              <a:solidFill>
                <a:schemeClr val="bg1"/>
              </a:solidFill>
            </a:endParaRPr>
          </a:p>
          <a:p>
            <a:r>
              <a:rPr lang="zh-CN" altLang="en-US" sz="4000" b="1" dirty="0" smtClean="0">
                <a:solidFill>
                  <a:schemeClr val="bg1"/>
                </a:solidFill>
              </a:rPr>
              <a:t/>
            </a:r>
            <a:br>
              <a:rPr lang="zh-CN" altLang="en-US" sz="4000" b="1" dirty="0" smtClean="0">
                <a:solidFill>
                  <a:schemeClr val="bg1"/>
                </a:solidFill>
              </a:rPr>
            </a:br>
            <a:r>
              <a:rPr lang="en-US" sz="4000" b="1" dirty="0" smtClean="0">
                <a:solidFill>
                  <a:schemeClr val="bg1"/>
                </a:solidFill>
              </a:rPr>
              <a:t>A person of true faith in God is he or she who acts justly, loves mercy and walks humbly with God. </a:t>
            </a:r>
            <a:endParaRPr lang="en-US" sz="4000" dirty="0">
              <a:solidFill>
                <a:schemeClr val="bg1"/>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smtClean="0">
                <a:solidFill>
                  <a:schemeClr val="bg1"/>
                </a:solidFill>
              </a:rPr>
              <a:t>The God-centering message of </a:t>
            </a:r>
            <a:r>
              <a:rPr lang="en-US" sz="4000" u="sng" dirty="0" smtClean="0">
                <a:solidFill>
                  <a:schemeClr val="bg1"/>
                </a:solidFill>
              </a:rPr>
              <a:t>Micah 6:</a:t>
            </a:r>
            <a:endParaRPr lang="en-US" sz="4000" u="sng" dirty="0"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2576</TotalTime>
  <Words>1516</Words>
  <Application>Microsoft Office PowerPoint</Application>
  <PresentationFormat>On-screen Show (4:3)</PresentationFormat>
  <Paragraphs>98</Paragraphs>
  <Slides>35</Slides>
  <Notes>1</Notes>
  <HiddenSlides>0</HiddenSlides>
  <MMClips>0</MMClips>
  <ScaleCrop>false</ScaleCrop>
  <HeadingPairs>
    <vt:vector size="4" baseType="variant">
      <vt:variant>
        <vt:lpstr>Theme</vt:lpstr>
      </vt:variant>
      <vt:variant>
        <vt:i4>4</vt:i4>
      </vt:variant>
      <vt:variant>
        <vt:lpstr>Slide Titles</vt:lpstr>
      </vt:variant>
      <vt:variant>
        <vt:i4>35</vt:i4>
      </vt:variant>
    </vt:vector>
  </HeadingPairs>
  <TitlesOfParts>
    <vt:vector size="39" baseType="lpstr">
      <vt:lpstr>Office Theme</vt:lpstr>
      <vt:lpstr>1_Office Theme</vt:lpstr>
      <vt:lpstr>2_Office Theme</vt:lpstr>
      <vt:lpstr>3_Office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sAMo.O</dc:creator>
  <cp:lastModifiedBy>sAMo.O</cp:lastModifiedBy>
  <cp:revision>670</cp:revision>
  <dcterms:created xsi:type="dcterms:W3CDTF">2015-05-17T06:09:38Z</dcterms:created>
  <dcterms:modified xsi:type="dcterms:W3CDTF">2019-01-06T08:05:34Z</dcterms:modified>
</cp:coreProperties>
</file>