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0"/>
  </p:notesMasterIdLst>
  <p:sldIdLst>
    <p:sldId id="256" r:id="rId2"/>
    <p:sldId id="277" r:id="rId3"/>
    <p:sldId id="278" r:id="rId4"/>
    <p:sldId id="279" r:id="rId5"/>
    <p:sldId id="294" r:id="rId6"/>
    <p:sldId id="273" r:id="rId7"/>
    <p:sldId id="272" r:id="rId8"/>
    <p:sldId id="292" r:id="rId9"/>
    <p:sldId id="297" r:id="rId10"/>
    <p:sldId id="274" r:id="rId11"/>
    <p:sldId id="262" r:id="rId12"/>
    <p:sldId id="282" r:id="rId13"/>
    <p:sldId id="301" r:id="rId14"/>
    <p:sldId id="265" r:id="rId15"/>
    <p:sldId id="299" r:id="rId16"/>
    <p:sldId id="267" r:id="rId17"/>
    <p:sldId id="290" r:id="rId18"/>
    <p:sldId id="284" r:id="rId19"/>
    <p:sldId id="269" r:id="rId20"/>
    <p:sldId id="291" r:id="rId21"/>
    <p:sldId id="281" r:id="rId22"/>
    <p:sldId id="268" r:id="rId23"/>
    <p:sldId id="270" r:id="rId24"/>
    <p:sldId id="288" r:id="rId25"/>
    <p:sldId id="276" r:id="rId26"/>
    <p:sldId id="289" r:id="rId27"/>
    <p:sldId id="296" r:id="rId28"/>
    <p:sldId id="293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/>
    <p:restoredTop sz="94648"/>
  </p:normalViewPr>
  <p:slideViewPr>
    <p:cSldViewPr snapToGrid="0" snapToObjects="1">
      <p:cViewPr varScale="1">
        <p:scale>
          <a:sx n="112" d="100"/>
          <a:sy n="112" d="100"/>
        </p:scale>
        <p:origin x="832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presProps" Target="presProps.xml"/><Relationship Id="rId32" Type="http://schemas.openxmlformats.org/officeDocument/2006/relationships/viewProps" Target="viewProps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heme" Target="theme/theme1.xml"/><Relationship Id="rId3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E385E-357D-074B-98C7-FD73AEB0595C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1A0FAD-272E-DE4F-8A30-D42219CDA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819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约</a:t>
            </a:r>
            <a:r>
              <a:rPr lang="en-US" altLang="zh-CN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7: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altLang="zh-CN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2 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当时</a:t>
            </a:r>
            <a:r>
              <a:rPr lang="zh-CN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犹太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人的住棚节近了， </a:t>
            </a:r>
            <a:r>
              <a:rPr lang="en-US" altLang="zh-CN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3 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耶稣的弟兄就对他说：“你离开这里上</a:t>
            </a:r>
            <a:r>
              <a:rPr lang="zh-CN" altLang="en-US" sz="1200" b="0" i="0" u="sng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犹太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去吧，叫你的门徒也看见你所行的事。 </a:t>
            </a:r>
            <a:r>
              <a:rPr lang="en-US" altLang="zh-CN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4 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人要显扬名声，没有在暗处行事的。你如果行这些事，就当将自己显明给世人看。” </a:t>
            </a:r>
            <a:r>
              <a:rPr lang="en-US" altLang="zh-CN" sz="1200" b="1" i="0" kern="1200" baseline="300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5 </a:t>
            </a:r>
            <a:r>
              <a:rPr lang="zh-CN" alt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因为连他的弟兄说这话，是因为不信他。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858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耶路撒冷会议与外邦</a:t>
            </a:r>
            <a:r>
              <a:rPr lang="zh-CN" altLang="en-US" dirty="0" smtClean="0"/>
              <a:t>信徒（～公元</a:t>
            </a:r>
            <a:r>
              <a:rPr lang="en-US" altLang="zh-CN" dirty="0" smtClean="0"/>
              <a:t>48</a:t>
            </a:r>
            <a:r>
              <a:rPr lang="zh-CN" altLang="en-US" dirty="0" smtClean="0"/>
              <a:t>年</a:t>
            </a:r>
            <a:r>
              <a:rPr lang="en-US" altLang="zh-CN" dirty="0" smtClean="0"/>
              <a:t>, </a:t>
            </a:r>
            <a:r>
              <a:rPr lang="zh-CN" altLang="en-US" dirty="0" smtClean="0"/>
              <a:t>徒</a:t>
            </a:r>
            <a:r>
              <a:rPr lang="en-US" altLang="zh-CN" dirty="0" smtClean="0"/>
              <a:t>15:19-21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32397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CN" altLang="en-US" sz="2600" dirty="0" smtClean="0"/>
              <a:t>得救是开始，不是终点</a:t>
            </a:r>
            <a:endParaRPr lang="en-US" altLang="zh-CN" sz="260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46117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慢慢地动怒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与自己意见不一，爱争辩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自我防卫意识强，不愿认错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6659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 加拉太书</a:t>
            </a:r>
            <a:r>
              <a:rPr lang="en-US" altLang="zh-CN" dirty="0" smtClean="0"/>
              <a:t>[5:22] </a:t>
            </a:r>
            <a:r>
              <a:rPr lang="zh-CN" altLang="en-US" dirty="0" smtClean="0"/>
              <a:t>圣灵所结的果子就是仁爱、喜乐、和平、忍耐、恩慈、良善、信实、 温柔、节制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1345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CN" altLang="en-US" dirty="0" smtClean="0"/>
              <a:t>自由主义（</a:t>
            </a:r>
            <a:r>
              <a:rPr lang="en-US" dirty="0" smtClean="0"/>
              <a:t>License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得救不在乎行为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人有选择做任何事的自由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律法主义（</a:t>
            </a:r>
            <a:r>
              <a:rPr lang="en-US" dirty="0" smtClean="0">
                <a:latin typeface="Songti TC" charset="-120"/>
                <a:ea typeface="Songti TC" charset="-120"/>
                <a:cs typeface="Songti TC" charset="-120"/>
              </a:rPr>
              <a:t>Legalism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靠好行为得救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人无犯罪的自由</a:t>
            </a:r>
            <a:endParaRPr lang="en-US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真自由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 (Liberty)</a:t>
            </a: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得救带来好行为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人有不犯罪的自由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B1A0FAD-272E-DE4F-8A30-D42219CDA043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8878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Songti TC" charset="-120"/>
                <a:ea typeface="Songti TC" charset="-120"/>
                <a:cs typeface="Songti TC" charset="-120"/>
              </a:defRPr>
            </a:lvl1pPr>
            <a:lvl2pPr>
              <a:defRPr>
                <a:latin typeface="Songti TC" charset="-120"/>
                <a:ea typeface="Songti TC" charset="-120"/>
                <a:cs typeface="Songti TC" charset="-120"/>
              </a:defRPr>
            </a:lvl2pPr>
            <a:lvl3pPr>
              <a:defRPr>
                <a:latin typeface="Songti TC" charset="-120"/>
                <a:ea typeface="Songti TC" charset="-120"/>
                <a:cs typeface="Songti TC" charset="-120"/>
              </a:defRPr>
            </a:lvl3pPr>
            <a:lvl4pPr>
              <a:defRPr>
                <a:latin typeface="Songti TC" charset="-120"/>
                <a:ea typeface="Songti TC" charset="-120"/>
                <a:cs typeface="Songti TC" charset="-120"/>
              </a:defRPr>
            </a:lvl4pPr>
            <a:lvl5pPr>
              <a:defRPr>
                <a:latin typeface="Songti TC" charset="-120"/>
                <a:ea typeface="Songti TC" charset="-120"/>
                <a:cs typeface="Songti TC" charset="-12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560C6-9393-6F45-8864-188E22A6D48F}" type="datetimeFigureOut">
              <a:rPr lang="en-US" smtClean="0"/>
              <a:t>9/30/18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B630A3-9BC1-1142-BA6E-C5BDC2A9B1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406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成为初熟的果子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雅各书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1:18-27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13610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讲道大纲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成为初熟的果子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领受真道（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19-21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行出来！（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22-25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自我检验（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26-27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13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一、领受真道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19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我亲爱的弟兄们，这是你们所知道的，但你们各人要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快快地听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慢慢地说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慢慢地动怒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，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/>
          </a:p>
          <a:p>
            <a:endParaRPr lang="en-US" altLang="zh-CN" sz="2600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2800" dirty="0" smtClean="0"/>
              <a:t>上课的见证</a:t>
            </a:r>
            <a:endParaRPr lang="en-US" altLang="zh-CN" sz="2800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2800" dirty="0" smtClean="0"/>
              <a:t> “枯燥”的讲道</a:t>
            </a:r>
            <a:endParaRPr lang="en-US" altLang="zh-CN" sz="2800" dirty="0" smtClean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</p:txBody>
      </p:sp>
    </p:spTree>
    <p:extLst>
      <p:ext uri="{BB962C8B-B14F-4D97-AF65-F5344CB8AC3E}">
        <p14:creationId xmlns:p14="http://schemas.microsoft.com/office/powerpoint/2010/main" val="113150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怒气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影响我们接受神的话语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当神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的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话“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冒犯”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我们</a:t>
            </a:r>
            <a:r>
              <a:rPr lang="zh-CN" altLang="en-US" dirty="0" smtClean="0">
                <a:sym typeface="Wingdings"/>
              </a:rPr>
              <a:t>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认识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神的机会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约拿的怒气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 (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约拿书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4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文化背景 </a:t>
            </a:r>
            <a:r>
              <a:rPr lang="en-US" altLang="zh-CN" dirty="0"/>
              <a:t>vs</a:t>
            </a:r>
            <a:r>
              <a:rPr lang="zh-CN" altLang="en-US" dirty="0"/>
              <a:t> </a:t>
            </a:r>
            <a:r>
              <a:rPr lang="zh-CN" altLang="en-US" dirty="0" smtClean="0"/>
              <a:t>福音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不</a:t>
            </a:r>
            <a:r>
              <a:rPr lang="zh-CN" altLang="en-US" dirty="0"/>
              <a:t>成就神的</a:t>
            </a:r>
            <a:r>
              <a:rPr lang="zh-CN" altLang="en-US" dirty="0" smtClean="0"/>
              <a:t>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时间、原因、对象</a:t>
            </a:r>
            <a:endParaRPr lang="en-US" altLang="zh-CN" dirty="0"/>
          </a:p>
          <a:p>
            <a:pPr lvl="1"/>
            <a:r>
              <a:rPr lang="zh-CN" altLang="en-US" dirty="0" smtClean="0"/>
              <a:t>一</a:t>
            </a:r>
            <a:r>
              <a:rPr lang="zh-CN" altLang="en-US" dirty="0"/>
              <a:t>次做客的经历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5192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r>
              <a:rPr lang="zh-CN" altLang="en-US" sz="3200" dirty="0"/>
              <a:t>原则一、</a:t>
            </a:r>
            <a:r>
              <a:rPr lang="zh-CN" altLang="en-US" sz="3200" dirty="0">
                <a:solidFill>
                  <a:srgbClr val="FF0000"/>
                </a:solidFill>
              </a:rPr>
              <a:t>谦卑受教</a:t>
            </a:r>
            <a:r>
              <a:rPr lang="zh-CN" altLang="en-US" sz="3200" dirty="0"/>
              <a:t>的心。</a:t>
            </a:r>
            <a:endParaRPr lang="en-US" altLang="zh-CN" sz="32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12156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21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所以，你们要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脱去一切的污秽和盈余的邪恶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，存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温柔的心</a:t>
            </a:r>
            <a:r>
              <a:rPr lang="zh-CN" altLang="en-US" dirty="0">
                <a:solidFill>
                  <a:schemeClr val="accent2"/>
                </a:solidFill>
                <a:latin typeface="Songti TC" charset="-120"/>
                <a:ea typeface="Songti TC" charset="-120"/>
                <a:cs typeface="Songti TC" charset="-120"/>
              </a:rPr>
              <a:t>领受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那所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栽种的道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，就是</a:t>
            </a:r>
            <a:r>
              <a:rPr lang="zh-CN" altLang="en-US" dirty="0">
                <a:solidFill>
                  <a:schemeClr val="accent6"/>
                </a:solidFill>
                <a:latin typeface="Songti TC" charset="-120"/>
                <a:ea typeface="Songti TC" charset="-120"/>
                <a:cs typeface="Songti TC" charset="-120"/>
              </a:rPr>
              <a:t>能救你们灵魂的道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基督徒的污秽和</a:t>
            </a:r>
            <a:r>
              <a:rPr lang="zh-CN" altLang="en-US" dirty="0"/>
              <a:t>邪恶？灵魂要得救</a:t>
            </a:r>
            <a:r>
              <a:rPr lang="en-US" altLang="zh-CN" dirty="0"/>
              <a:t> </a:t>
            </a:r>
            <a:r>
              <a:rPr lang="zh-CN" altLang="en-US" dirty="0"/>
              <a:t>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得救的紧迫感</a:t>
            </a:r>
            <a:endParaRPr lang="en-US" altLang="zh-CN" dirty="0" smtClean="0"/>
          </a:p>
          <a:p>
            <a:pPr lvl="1"/>
            <a:r>
              <a:rPr lang="zh-CN" altLang="en-US" i="1" dirty="0" smtClean="0"/>
              <a:t>栽种</a:t>
            </a:r>
            <a:r>
              <a:rPr lang="zh-CN" altLang="en-US" dirty="0"/>
              <a:t>的道：预备心</a:t>
            </a:r>
            <a:r>
              <a:rPr lang="zh-CN" altLang="en-US" dirty="0" smtClean="0"/>
              <a:t>土</a:t>
            </a:r>
            <a:r>
              <a:rPr lang="en-US" altLang="zh-CN" dirty="0" smtClean="0"/>
              <a:t>---</a:t>
            </a:r>
            <a:r>
              <a:rPr lang="zh-CN" altLang="en-US" dirty="0" smtClean="0"/>
              <a:t>温柔的心</a:t>
            </a: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2800" dirty="0"/>
              <a:t>一生之久的征战</a:t>
            </a:r>
            <a:endParaRPr lang="en-US" altLang="zh-CN" sz="2800" dirty="0"/>
          </a:p>
          <a:p>
            <a:pPr lvl="1"/>
            <a:r>
              <a:rPr lang="zh-CN" altLang="en-US" dirty="0" smtClean="0"/>
              <a:t>不进则退</a:t>
            </a:r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882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sz="3200" dirty="0" smtClean="0"/>
              <a:t>原则二：</a:t>
            </a:r>
            <a:r>
              <a:rPr lang="zh-CN" altLang="en-US" sz="3200" dirty="0" smtClean="0">
                <a:solidFill>
                  <a:srgbClr val="FF0000"/>
                </a:solidFill>
              </a:rPr>
              <a:t>饥渴慕义</a:t>
            </a:r>
            <a:r>
              <a:rPr lang="zh-CN" altLang="en-US" sz="3200" dirty="0" smtClean="0"/>
              <a:t>的心</a:t>
            </a:r>
            <a:endParaRPr lang="en-US" sz="3200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4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二、行出来！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22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只是你们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要行道，不要单单听道，自己欺哄自己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。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23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因为听道而不行道的，就像人对着镜子看自己本来的面目，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24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看见，走后，随即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忘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了他的相貌如何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人为何照镜子？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神的话如同镜子。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例子：撞车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的经历。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/>
          </a:p>
          <a:p>
            <a:pPr lvl="1"/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61744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听</a:t>
            </a:r>
            <a:r>
              <a:rPr lang="zh-CN" altLang="en-US" dirty="0" smtClean="0"/>
              <a:t>道、读</a:t>
            </a:r>
            <a:r>
              <a:rPr lang="zh-CN" altLang="en-US" dirty="0"/>
              <a:t>经</a:t>
            </a:r>
            <a:r>
              <a:rPr lang="zh-CN" altLang="en-US" dirty="0" smtClean="0"/>
              <a:t>灵修</a:t>
            </a:r>
            <a:endParaRPr lang="en-US" altLang="zh-CN" dirty="0"/>
          </a:p>
          <a:p>
            <a:pPr lvl="1"/>
            <a:r>
              <a:rPr lang="zh-CN" altLang="en-US" sz="2800" dirty="0" smtClean="0"/>
              <a:t>每天</a:t>
            </a:r>
            <a:r>
              <a:rPr lang="zh-CN" altLang="en-US" sz="2800" dirty="0"/>
              <a:t>照自己。</a:t>
            </a:r>
            <a:endParaRPr lang="en-US" altLang="zh-CN" sz="2800" dirty="0"/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/>
              <a:t>听</a:t>
            </a:r>
            <a:r>
              <a:rPr lang="zh-CN" altLang="en-US" dirty="0" smtClean="0"/>
              <a:t>道（读经）不行道</a:t>
            </a:r>
            <a:endParaRPr lang="en-US" altLang="zh-CN" dirty="0" smtClean="0"/>
          </a:p>
          <a:p>
            <a:pPr lvl="1"/>
            <a:r>
              <a:rPr lang="zh-CN" altLang="en-US" sz="2600" dirty="0" smtClean="0">
                <a:latin typeface="Songti TC" charset="-120"/>
                <a:ea typeface="Songti TC" charset="-120"/>
                <a:cs typeface="Songti TC" charset="-120"/>
              </a:rPr>
              <a:t>没仔细地看</a:t>
            </a:r>
            <a:r>
              <a:rPr lang="en-US" altLang="zh-CN" sz="2600" dirty="0" smtClean="0"/>
              <a:t>---</a:t>
            </a:r>
            <a:r>
              <a:rPr lang="zh-CN" altLang="en-US" sz="2600" dirty="0" smtClean="0"/>
              <a:t>须谦卑受教。</a:t>
            </a:r>
            <a:endParaRPr lang="en-US" altLang="zh-CN" sz="2600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sz="2600" dirty="0" smtClean="0">
                <a:latin typeface="Songti TC" charset="-120"/>
                <a:ea typeface="Songti TC" charset="-120"/>
                <a:cs typeface="Songti TC" charset="-120"/>
              </a:rPr>
              <a:t>太“忙”了！心太满！</a:t>
            </a:r>
            <a:r>
              <a:rPr lang="en-US" altLang="zh-CN" sz="2600" dirty="0" smtClean="0">
                <a:latin typeface="Songti TC" charset="-120"/>
                <a:ea typeface="Songti TC" charset="-120"/>
                <a:cs typeface="Songti TC" charset="-120"/>
              </a:rPr>
              <a:t>---</a:t>
            </a:r>
            <a:r>
              <a:rPr lang="zh-CN" altLang="en-US" sz="2600" dirty="0" smtClean="0">
                <a:latin typeface="Songti TC" charset="-120"/>
                <a:ea typeface="Songti TC" charset="-120"/>
                <a:cs typeface="Songti TC" charset="-120"/>
              </a:rPr>
              <a:t>须饥渴慕义。</a:t>
            </a:r>
            <a:endParaRPr lang="en-US" altLang="zh-CN" sz="2600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altLang="zh-CN" sz="2600" dirty="0"/>
          </a:p>
        </p:txBody>
      </p:sp>
    </p:spTree>
    <p:extLst>
      <p:ext uri="{BB962C8B-B14F-4D97-AF65-F5344CB8AC3E}">
        <p14:creationId xmlns:p14="http://schemas.microsoft.com/office/powerpoint/2010/main" val="413953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行道并得福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25 </a:t>
            </a:r>
            <a:r>
              <a:rPr lang="zh-CN" altLang="en-US" dirty="0">
                <a:solidFill>
                  <a:schemeClr val="accent5"/>
                </a:solidFill>
                <a:latin typeface="Songti TC" charset="-120"/>
                <a:ea typeface="Songti TC" charset="-120"/>
                <a:cs typeface="Songti TC" charset="-120"/>
              </a:rPr>
              <a:t>唯有</a:t>
            </a:r>
            <a:r>
              <a:rPr lang="zh-CN" altLang="en-US" dirty="0">
                <a:solidFill>
                  <a:schemeClr val="accent2"/>
                </a:solidFill>
                <a:latin typeface="Songti TC" charset="-120"/>
                <a:ea typeface="Songti TC" charset="-120"/>
                <a:cs typeface="Songti TC" charset="-120"/>
              </a:rPr>
              <a:t>详细察看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那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全备、使人自由之律法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的，并且</a:t>
            </a:r>
            <a:r>
              <a:rPr lang="zh-CN" altLang="en-US" dirty="0">
                <a:solidFill>
                  <a:schemeClr val="accent2"/>
                </a:solidFill>
                <a:latin typeface="Songti TC" charset="-120"/>
                <a:ea typeface="Songti TC" charset="-120"/>
                <a:cs typeface="Songti TC" charset="-120"/>
              </a:rPr>
              <a:t>时常如此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，这人既不是听了就忘，乃是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实在行出来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，就在他所行的事上</a:t>
            </a:r>
            <a:r>
              <a:rPr lang="zh-CN" altLang="en-US" dirty="0">
                <a:solidFill>
                  <a:schemeClr val="accent5"/>
                </a:solidFill>
                <a:latin typeface="Songti TC" charset="-120"/>
                <a:ea typeface="Songti TC" charset="-120"/>
                <a:cs typeface="Songti TC" charset="-120"/>
              </a:rPr>
              <a:t>必然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得福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唯有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---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别无他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法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察看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神的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话语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时常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详细</a:t>
            </a:r>
            <a:r>
              <a:rPr lang="zh-CN" altLang="en-US" dirty="0" smtClean="0"/>
              <a:t>察看</a:t>
            </a:r>
            <a:r>
              <a:rPr lang="en-US" altLang="zh-CN" dirty="0" smtClean="0"/>
              <a:t>---</a:t>
            </a:r>
            <a:r>
              <a:rPr lang="zh-CN" altLang="en-US" dirty="0" smtClean="0"/>
              <a:t>默想，笔记</a:t>
            </a:r>
            <a:endParaRPr lang="en-US" altLang="zh-CN" dirty="0" smtClean="0"/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神的话语：全备、使人自由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  <a:sym typeface="Wingdings"/>
              </a:rPr>
              <a:t>在所行的事上</a:t>
            </a:r>
            <a:r>
              <a:rPr lang="zh-CN" altLang="en-US" dirty="0" smtClean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  <a:sym typeface="Wingdings"/>
              </a:rPr>
              <a:t>必然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  <a:sym typeface="Wingdings"/>
              </a:rPr>
              <a:t>得福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  <a:sym typeface="Wingdings"/>
            </a:endParaRPr>
          </a:p>
        </p:txBody>
      </p:sp>
    </p:spTree>
    <p:extLst>
      <p:ext uri="{BB962C8B-B14F-4D97-AF65-F5344CB8AC3E}">
        <p14:creationId xmlns:p14="http://schemas.microsoft.com/office/powerpoint/2010/main" val="1549880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福分</a:t>
            </a:r>
            <a:r>
              <a:rPr lang="zh-CN" altLang="en-US" dirty="0"/>
              <a:t>：</a:t>
            </a:r>
            <a:r>
              <a:rPr lang="zh-CN" altLang="en-US" dirty="0" smtClean="0"/>
              <a:t>丰盛的生命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诗篇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1:1-3</a:t>
            </a:r>
          </a:p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不从恶人的计谋，不站罪人的道路，不坐亵慢人的座位，唯喜爱耶和华的律法，昼夜思想，这人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便为有福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！他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要像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一棵树，栽在溪水旁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按时候结果子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叶子也不枯干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凡他所做的，尽都顺利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/>
          </a:p>
          <a:p>
            <a:endParaRPr lang="en-US" altLang="zh-CN" dirty="0" smtClean="0">
              <a:sym typeface="Wingdings"/>
            </a:endParaRPr>
          </a:p>
          <a:p>
            <a:r>
              <a:rPr lang="zh-CN" altLang="en-US" dirty="0" smtClean="0">
                <a:sym typeface="Wingdings"/>
              </a:rPr>
              <a:t>例子：</a:t>
            </a:r>
            <a:r>
              <a:rPr lang="en-US" altLang="zh-CN" dirty="0" smtClean="0">
                <a:sym typeface="Wingdings"/>
              </a:rPr>
              <a:t>William</a:t>
            </a:r>
            <a:r>
              <a:rPr lang="zh-CN" altLang="en-US" dirty="0" smtClean="0">
                <a:sym typeface="Wingdings"/>
              </a:rPr>
              <a:t> </a:t>
            </a:r>
            <a:r>
              <a:rPr lang="en-US" altLang="zh-CN" dirty="0">
                <a:sym typeface="Wingdings"/>
              </a:rPr>
              <a:t>Borden (1887-1913)</a:t>
            </a:r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0619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雅各书</a:t>
            </a:r>
            <a:r>
              <a:rPr lang="en-US" altLang="zh-CN" dirty="0" smtClean="0"/>
              <a:t>1:18-27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18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他按自己的旨意，用真道生了我们，叫我们在他所造的万物中好像初熟的果子。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19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我亲爱的弟兄们，这是你们所知道的，但你们各人要快快地听，慢慢地说，慢慢地动怒，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20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因为人的怒气并不成就神的义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 21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所以，你们要脱去一切的污秽和盈余的邪恶，存温柔的心领受那所栽种的道，就是能救你们灵魂的道。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7243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Songti TC" charset="-120"/>
                <a:ea typeface="Songti TC" charset="-120"/>
                <a:cs typeface="Songti TC" charset="-120"/>
              </a:rPr>
              <a:t>William Whiting Borden (1887-1913</a:t>
            </a:r>
            <a:r>
              <a:rPr lang="en-US" dirty="0" smtClean="0">
                <a:latin typeface="Songti TC" charset="-120"/>
                <a:ea typeface="Songti TC" charset="-120"/>
                <a:cs typeface="Songti TC" charset="-120"/>
              </a:rPr>
              <a:t>)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20255" y="1779905"/>
            <a:ext cx="3160189" cy="435133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154930" y="1908860"/>
            <a:ext cx="336042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 smtClean="0">
                <a:latin typeface="Songti TC" charset="-120"/>
                <a:ea typeface="Songti TC" charset="-120"/>
                <a:cs typeface="Songti TC" charset="-120"/>
              </a:rPr>
              <a:t>No Reserves.</a:t>
            </a:r>
          </a:p>
          <a:p>
            <a:r>
              <a:rPr lang="zh-CN" altLang="en-US" sz="2600" b="1" dirty="0" smtClean="0">
                <a:latin typeface="Songti TC" charset="-120"/>
                <a:ea typeface="Songti TC" charset="-120"/>
                <a:cs typeface="Songti TC" charset="-120"/>
              </a:rPr>
              <a:t>毫无保留。</a:t>
            </a:r>
            <a:endParaRPr lang="en-US" sz="2600" b="1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sz="2600" b="1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sz="2600" b="1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en-US" sz="2600" b="1" dirty="0" smtClean="0">
                <a:latin typeface="Songti TC" charset="-120"/>
                <a:ea typeface="Songti TC" charset="-120"/>
                <a:cs typeface="Songti TC" charset="-120"/>
              </a:rPr>
              <a:t>No Retreats.</a:t>
            </a:r>
          </a:p>
          <a:p>
            <a:r>
              <a:rPr lang="zh-CN" altLang="en-US" sz="2600" b="1" dirty="0" smtClean="0">
                <a:latin typeface="Songti TC" charset="-120"/>
                <a:ea typeface="Songti TC" charset="-120"/>
                <a:cs typeface="Songti TC" charset="-120"/>
              </a:rPr>
              <a:t>豪不退缩。</a:t>
            </a:r>
            <a:endParaRPr lang="en-US" sz="2600" b="1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sz="2600" b="1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sz="2600" b="1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en-US" sz="2600" b="1" dirty="0" smtClean="0">
                <a:latin typeface="Songti TC" charset="-120"/>
                <a:ea typeface="Songti TC" charset="-120"/>
                <a:cs typeface="Songti TC" charset="-120"/>
              </a:rPr>
              <a:t>No Regrets.</a:t>
            </a:r>
          </a:p>
          <a:p>
            <a:r>
              <a:rPr lang="zh-CN" altLang="en-US" sz="2600" b="1" dirty="0" smtClean="0">
                <a:latin typeface="Songti TC" charset="-120"/>
                <a:ea typeface="Songti TC" charset="-120"/>
                <a:cs typeface="Songti TC" charset="-120"/>
              </a:rPr>
              <a:t>毫无遗憾。</a:t>
            </a:r>
            <a:endParaRPr lang="en-US" sz="2600" b="1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056340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福分</a:t>
            </a:r>
            <a:r>
              <a:rPr lang="zh-CN" altLang="en-US" dirty="0"/>
              <a:t>：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自由的生命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于是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耶稣对信了他的犹太人说：“你们若持守我的道，就真是我的门徒了； </a:t>
            </a:r>
            <a:r>
              <a:rPr lang="en-US" altLang="zh-CN" b="1" baseline="30000" dirty="0">
                <a:latin typeface="Songti TC" charset="-120"/>
                <a:ea typeface="Songti TC" charset="-120"/>
                <a:cs typeface="Songti TC" charset="-120"/>
              </a:rPr>
              <a:t>32 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你们必定认识真理，真理必定使你们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自由</a:t>
            </a:r>
            <a:r>
              <a:rPr lang="mr-IN" altLang="zh-CN" dirty="0" smtClean="0">
                <a:latin typeface="Songti TC" charset="-120"/>
                <a:ea typeface="Songti TC" charset="-120"/>
                <a:cs typeface="Songti TC" charset="-120"/>
              </a:rPr>
              <a:t>…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 </a:t>
            </a:r>
            <a:r>
              <a:rPr lang="en-US" altLang="zh-CN" b="1" baseline="30000" dirty="0">
                <a:latin typeface="Songti TC" charset="-120"/>
                <a:ea typeface="Songti TC" charset="-120"/>
                <a:cs typeface="Songti TC" charset="-120"/>
              </a:rPr>
              <a:t>36 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所以，　神的儿子若使你们自由，你们就真的得自由了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r>
              <a:rPr lang="zh-CN" altLang="en-US" dirty="0" smtClean="0"/>
              <a:t>（</a:t>
            </a:r>
            <a:r>
              <a:rPr lang="zh-CN" altLang="en-US" dirty="0"/>
              <a:t>约翰福音</a:t>
            </a:r>
            <a:r>
              <a:rPr lang="en-US" altLang="zh-CN" dirty="0" smtClean="0"/>
              <a:t>8</a:t>
            </a:r>
            <a:r>
              <a:rPr lang="zh-CN" altLang="en-US" dirty="0" smtClean="0"/>
              <a:t>：</a:t>
            </a:r>
            <a:r>
              <a:rPr lang="en-US" altLang="zh-CN" dirty="0" smtClean="0"/>
              <a:t>31-36</a:t>
            </a:r>
            <a:r>
              <a:rPr lang="zh-CN" altLang="en-US" dirty="0"/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遵行律法，怎么还“自由”？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69529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自由主义（</a:t>
            </a:r>
            <a:r>
              <a:rPr lang="en-US" dirty="0"/>
              <a:t>License</a:t>
            </a:r>
            <a:r>
              <a:rPr lang="zh-CN" altLang="en-US" dirty="0"/>
              <a:t>）</a:t>
            </a:r>
            <a:endParaRPr lang="en-US" altLang="zh-CN" dirty="0"/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律法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主义（</a:t>
            </a:r>
            <a:r>
              <a:rPr lang="en-US" dirty="0">
                <a:latin typeface="Songti TC" charset="-120"/>
                <a:ea typeface="Songti TC" charset="-120"/>
                <a:cs typeface="Songti TC" charset="-120"/>
              </a:rPr>
              <a:t>Legalism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真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自由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 (Liberty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)</a:t>
            </a:r>
          </a:p>
          <a:p>
            <a:endParaRPr lang="en-US" altLang="zh-CN" dirty="0" smtClean="0"/>
          </a:p>
          <a:p>
            <a:endParaRPr lang="en-US" altLang="zh-CN" dirty="0"/>
          </a:p>
          <a:p>
            <a:r>
              <a:rPr lang="zh-CN" altLang="en-US" dirty="0"/>
              <a:t>以弗所书</a:t>
            </a:r>
            <a:r>
              <a:rPr lang="en-US" altLang="zh-CN" dirty="0"/>
              <a:t>2:</a:t>
            </a:r>
            <a:r>
              <a:rPr lang="zh-CN" altLang="en-US" dirty="0"/>
              <a:t> </a:t>
            </a:r>
            <a:r>
              <a:rPr lang="en-US" altLang="zh-CN" b="1" baseline="30000" dirty="0"/>
              <a:t>10 </a:t>
            </a:r>
            <a:r>
              <a:rPr lang="zh-CN" altLang="en-US" dirty="0"/>
              <a:t>我们原是他的工作，在基督耶稣里造成的，为要叫我们行善，就是神所预备叫我们行的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endParaRPr lang="en-US" altLang="zh-CN" dirty="0"/>
          </a:p>
          <a:p>
            <a:endParaRPr lang="en-US" altLang="zh-CN" dirty="0"/>
          </a:p>
          <a:p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b="1" baseline="30000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969572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三、自我检验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26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若有人自以为虔诚，却不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勒住他的舌头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，反欺哄自己的心，这人的虔诚是虚的。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27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在神我们的父面前，那清洁没有玷污的虔诚就是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看顾在患难中的孤儿寡妇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，并且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保守自己不沾染世俗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7079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自我节制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勒住舌头，勒住</a:t>
            </a:r>
            <a:r>
              <a:rPr lang="zh-CN" altLang="en-US" dirty="0"/>
              <a:t>全身（雅各书</a:t>
            </a:r>
            <a:r>
              <a:rPr lang="en-US" altLang="zh-CN" dirty="0" smtClean="0"/>
              <a:t>3</a:t>
            </a:r>
            <a:r>
              <a:rPr lang="zh-CN" altLang="en-US" dirty="0" smtClean="0"/>
              <a:t>）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圣灵的果子。（加拉太书</a:t>
            </a:r>
            <a:r>
              <a:rPr lang="en-US" altLang="zh-CN" dirty="0" smtClean="0"/>
              <a:t>5:22</a:t>
            </a:r>
            <a:r>
              <a:rPr lang="zh-CN" altLang="en-US" dirty="0" smtClean="0"/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/>
          </a:p>
          <a:p>
            <a:r>
              <a:rPr lang="zh-CN" altLang="en-US" dirty="0" smtClean="0"/>
              <a:t>例子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我在教会外如何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说话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我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平时如何使用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时间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我如何对待钱财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我如何对待下属、学生等等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64800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爱的奉献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 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看顾在患难中的孤儿寡妇吗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有怜悯心吗？还是只顾自己的事？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有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对需要帮助的人视而不见吗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物质的需要</a:t>
            </a:r>
            <a:r>
              <a:rPr lang="zh-CN" altLang="en-US" dirty="0"/>
              <a:t>、</a:t>
            </a:r>
            <a:r>
              <a:rPr lang="zh-CN" altLang="en-US" dirty="0" smtClean="0"/>
              <a:t>灵魂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的需要</a:t>
            </a:r>
            <a:endParaRPr lang="en-US" altLang="zh-CN" dirty="0" smtClean="0"/>
          </a:p>
          <a:p>
            <a:r>
              <a:rPr lang="zh-CN" altLang="en-US" dirty="0" smtClean="0"/>
              <a:t>例子：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单亲家庭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年迈老人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流浪汉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新生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弟兄姐妹、亲人、同事朋友</a:t>
            </a:r>
            <a:endParaRPr lang="en-US" altLang="zh-CN" dirty="0" smtClean="0"/>
          </a:p>
          <a:p>
            <a:pPr lvl="1"/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950486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保守自己不沾染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世俗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出家隐居</a:t>
            </a:r>
            <a:r>
              <a:rPr lang="en-US" altLang="zh-CN" dirty="0" smtClean="0"/>
              <a:t>?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心里</a:t>
            </a:r>
            <a:r>
              <a:rPr lang="zh-CN" altLang="en-US" dirty="0" smtClean="0"/>
              <a:t>每天装的是什么？</a:t>
            </a:r>
            <a:endParaRPr lang="en-US" altLang="zh-CN" dirty="0" smtClean="0"/>
          </a:p>
          <a:p>
            <a:pPr lvl="1"/>
            <a:r>
              <a:rPr lang="zh-CN" altLang="en-US" dirty="0"/>
              <a:t>看电视、炒股票、教养</a:t>
            </a:r>
            <a:r>
              <a:rPr lang="zh-CN" altLang="en-US" dirty="0" smtClean="0"/>
              <a:t>孩子、拼事业、娱乐 </a:t>
            </a:r>
            <a:r>
              <a:rPr lang="mr-IN" altLang="zh-CN" dirty="0" smtClean="0"/>
              <a:t>…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你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追求的东西与世界一样吗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/>
              <a:t>糖果 </a:t>
            </a:r>
            <a:r>
              <a:rPr lang="en-US" altLang="zh-CN" dirty="0"/>
              <a:t>vs</a:t>
            </a:r>
            <a:r>
              <a:rPr lang="zh-CN" altLang="en-US" dirty="0"/>
              <a:t> 盛宴</a:t>
            </a:r>
            <a:endParaRPr lang="en-US" altLang="zh-CN" dirty="0"/>
          </a:p>
          <a:p>
            <a:pPr lvl="1"/>
            <a:endParaRPr lang="en-US" altLang="zh-CN" dirty="0"/>
          </a:p>
          <a:p>
            <a:r>
              <a:rPr lang="zh-CN" altLang="en-US" dirty="0" smtClean="0"/>
              <a:t>保罗（腓立比书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r>
              <a:rPr lang="en-US" altLang="zh-CN" dirty="0" smtClean="0"/>
              <a:t>7-8</a:t>
            </a:r>
            <a:r>
              <a:rPr lang="zh-CN" altLang="en-US" dirty="0" smtClean="0"/>
              <a:t>）：</a:t>
            </a:r>
            <a:endParaRPr lang="en-US" altLang="zh-CN" dirty="0" smtClean="0"/>
          </a:p>
          <a:p>
            <a:pPr marL="457200" lvl="1" indent="0">
              <a:buNone/>
            </a:pPr>
            <a:r>
              <a:rPr lang="zh-CN" altLang="en-US" dirty="0" smtClean="0"/>
              <a:t>只是</a:t>
            </a:r>
            <a:r>
              <a:rPr lang="zh-CN" altLang="en-US" dirty="0"/>
              <a:t>我先前以为于我有益的，我现在因基督都当做有损的。 </a:t>
            </a:r>
            <a:r>
              <a:rPr lang="zh-CN" altLang="en-US" dirty="0" smtClean="0"/>
              <a:t>不但</a:t>
            </a:r>
            <a:r>
              <a:rPr lang="zh-CN" altLang="en-US" dirty="0"/>
              <a:t>如此，我也将万事当做有损的，因我以认识我主基督耶稣为至宝。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540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领受真道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谦卑受教</a:t>
            </a:r>
            <a:endParaRPr lang="en-US" altLang="zh-CN" dirty="0" smtClean="0"/>
          </a:p>
          <a:p>
            <a:pPr lvl="1"/>
            <a:r>
              <a:rPr lang="zh-CN" altLang="en-US" smtClean="0"/>
              <a:t>饥渴慕义</a:t>
            </a:r>
            <a:endParaRPr lang="en-US" altLang="zh-CN" dirty="0" smtClean="0"/>
          </a:p>
          <a:p>
            <a:r>
              <a:rPr lang="zh-CN" altLang="en-US" dirty="0" smtClean="0"/>
              <a:t>行出真道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用神的话语照自己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行道而得福</a:t>
            </a:r>
            <a:endParaRPr lang="en-US" altLang="zh-CN" dirty="0" smtClean="0"/>
          </a:p>
          <a:p>
            <a:r>
              <a:rPr lang="zh-CN" altLang="en-US" dirty="0" smtClean="0"/>
              <a:t>检验真信心</a:t>
            </a:r>
            <a:endParaRPr lang="en-US" altLang="zh-CN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66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6259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22 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只是你们要行道，不要单单听道，自己欺哄自己。 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23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因为听道而不行道的，就像人对着镜子看自己本来的面目，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24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看见，走后，随即忘了他的相貌如何。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25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唯有详细察看那全备、使人自由之律法的，并且时常如此，这人既不是听了就忘，乃是实在行出来，就在他所行的事上必然得福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508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26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若有人自以为虔诚，却不勒住他的舌头，反欺哄自己的心，这人的虔诚是虚的。 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27 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在神我们的父面前，那清洁没有玷污的虔诚就是看顾在患难中的孤儿寡妇，并且保守自己不沾染世俗。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8055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祷告。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0836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雅各其人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雅各书</a:t>
            </a:r>
            <a:r>
              <a:rPr lang="en-US" altLang="zh-CN" dirty="0">
                <a:latin typeface="Songti TC" charset="-120"/>
                <a:ea typeface="Songti TC" charset="-120"/>
                <a:cs typeface="Songti TC" charset="-120"/>
              </a:rPr>
              <a:t>1:1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 做</a:t>
            </a:r>
            <a:r>
              <a:rPr lang="zh-CN" altLang="en-US" dirty="0">
                <a:solidFill>
                  <a:srgbClr val="FF0000"/>
                </a:solidFill>
                <a:latin typeface="Songti TC" charset="-120"/>
                <a:ea typeface="Songti TC" charset="-120"/>
                <a:cs typeface="Songti TC" charset="-120"/>
              </a:rPr>
              <a:t>神和主耶稣基督仆人</a:t>
            </a:r>
            <a:r>
              <a:rPr lang="zh-CN" altLang="en-US" dirty="0">
                <a:latin typeface="Songti TC" charset="-120"/>
                <a:ea typeface="Songti TC" charset="-120"/>
                <a:cs typeface="Songti TC" charset="-120"/>
              </a:rPr>
              <a:t>的</a:t>
            </a:r>
            <a:r>
              <a:rPr lang="zh-CN" altLang="en-US" u="sng" dirty="0" smtClean="0">
                <a:latin typeface="Songti TC" charset="-120"/>
                <a:ea typeface="Songti TC" charset="-120"/>
                <a:cs typeface="Songti TC" charset="-120"/>
              </a:rPr>
              <a:t>雅各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主耶稣同母的弟弟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曾经不信耶稣 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(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约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7:2-5, 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可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3:21,31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耶稣受死复活后向雅各显现（林前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15:7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/>
              <a:t>与门徒同心合意地恒切祷告</a:t>
            </a:r>
            <a:r>
              <a:rPr lang="zh-CN" altLang="en-US" dirty="0" smtClean="0"/>
              <a:t>（徒</a:t>
            </a:r>
            <a:r>
              <a:rPr lang="en-US" altLang="zh-CN" dirty="0" smtClean="0"/>
              <a:t>1:14</a:t>
            </a:r>
            <a:r>
              <a:rPr lang="zh-CN" altLang="en-US" dirty="0" smtClean="0"/>
              <a:t>）</a:t>
            </a:r>
            <a:endParaRPr lang="en-US" altLang="zh-CN" dirty="0" smtClean="0"/>
          </a:p>
          <a:p>
            <a:r>
              <a:rPr lang="zh-CN" altLang="en-US" dirty="0"/>
              <a:t>耶路撒冷初期教会的领袖</a:t>
            </a:r>
            <a:endParaRPr lang="en-US" altLang="zh-CN" dirty="0"/>
          </a:p>
          <a:p>
            <a:pPr lvl="1"/>
            <a:r>
              <a:rPr lang="zh-CN" altLang="en-US" dirty="0"/>
              <a:t>外号：公义的雅各 </a:t>
            </a:r>
            <a:r>
              <a:rPr lang="en-US" altLang="zh-CN" dirty="0"/>
              <a:t>(James the Just)</a:t>
            </a:r>
          </a:p>
          <a:p>
            <a:pPr lvl="1"/>
            <a:r>
              <a:rPr lang="zh-CN" altLang="en-US" dirty="0"/>
              <a:t>雅各的殉道 </a:t>
            </a:r>
            <a:r>
              <a:rPr lang="en-US" altLang="zh-CN" dirty="0"/>
              <a:t>(</a:t>
            </a:r>
            <a:r>
              <a:rPr lang="zh-CN" altLang="en-US" dirty="0"/>
              <a:t>公元</a:t>
            </a:r>
            <a:r>
              <a:rPr lang="en-US" altLang="zh-CN" dirty="0"/>
              <a:t>62</a:t>
            </a:r>
            <a:r>
              <a:rPr lang="zh-CN" altLang="en-US" dirty="0"/>
              <a:t>年）</a:t>
            </a:r>
          </a:p>
          <a:p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325587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雅各书的背景</a:t>
            </a:r>
            <a:endParaRPr lang="en-US" dirty="0">
              <a:latin typeface="Songti TC" charset="-120"/>
              <a:ea typeface="Songti TC" charset="-120"/>
              <a:cs typeface="Songti TC" charset="-12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基督徒实用手册</a:t>
            </a:r>
            <a:r>
              <a:rPr lang="en-US" altLang="zh-CN" dirty="0" smtClean="0">
                <a:latin typeface="Songti TC" charset="-120"/>
                <a:ea typeface="Songti TC" charset="-120"/>
                <a:cs typeface="Songti TC" charset="-120"/>
              </a:rPr>
              <a:t>---</a:t>
            </a:r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行出来！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>
                <a:latin typeface="Songti TC" charset="-120"/>
                <a:ea typeface="Songti TC" charset="-120"/>
                <a:cs typeface="Songti TC" charset="-120"/>
              </a:rPr>
              <a:t>与因信称义矛盾？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非律法主义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r>
              <a:rPr lang="zh-CN" altLang="en-US" dirty="0" smtClean="0"/>
              <a:t>对比：耶路撒冷</a:t>
            </a:r>
            <a:r>
              <a:rPr lang="zh-CN" altLang="en-US" dirty="0"/>
              <a:t>会议与外邦</a:t>
            </a:r>
            <a:r>
              <a:rPr lang="zh-CN" altLang="en-US" dirty="0" smtClean="0"/>
              <a:t>信徒</a:t>
            </a:r>
            <a:endParaRPr lang="en-US" altLang="zh-CN" dirty="0" smtClean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r>
              <a:rPr lang="zh-CN" altLang="en-US" dirty="0" smtClean="0"/>
              <a:t>对象：在</a:t>
            </a:r>
            <a:r>
              <a:rPr lang="zh-CN" altLang="en-US" dirty="0"/>
              <a:t>各国寄居的犹太信徒（</a:t>
            </a:r>
            <a:r>
              <a:rPr lang="en-US" altLang="zh-CN" dirty="0"/>
              <a:t>Diaspora</a:t>
            </a:r>
            <a:r>
              <a:rPr lang="zh-CN" altLang="en-US" dirty="0"/>
              <a:t>散居民）</a:t>
            </a:r>
            <a:endParaRPr lang="en-US" altLang="zh-CN" dirty="0"/>
          </a:p>
          <a:p>
            <a:pPr lvl="1"/>
            <a:r>
              <a:rPr lang="zh-CN" altLang="en-US" dirty="0"/>
              <a:t>追求</a:t>
            </a:r>
            <a:r>
              <a:rPr lang="en-US" altLang="zh-CN" dirty="0"/>
              <a:t>“</a:t>
            </a:r>
            <a:r>
              <a:rPr lang="zh-CN" altLang="en-US" dirty="0"/>
              <a:t>罗马梦”</a:t>
            </a:r>
            <a:endParaRPr lang="en-US" altLang="zh-CN" dirty="0"/>
          </a:p>
          <a:p>
            <a:pPr lvl="1"/>
            <a:r>
              <a:rPr lang="zh-CN" altLang="en-US" dirty="0"/>
              <a:t>外界的</a:t>
            </a:r>
            <a:r>
              <a:rPr lang="zh-CN" altLang="en-US" dirty="0" smtClean="0"/>
              <a:t>迫害</a:t>
            </a:r>
            <a:endParaRPr lang="en-US" altLang="zh-CN" dirty="0" smtClean="0"/>
          </a:p>
          <a:p>
            <a:pPr lvl="1"/>
            <a:r>
              <a:rPr lang="zh-CN" altLang="en-US" dirty="0" smtClean="0"/>
              <a:t>内里的衰败</a:t>
            </a:r>
            <a:endParaRPr lang="en-US" altLang="zh-CN" dirty="0">
              <a:latin typeface="Songti TC" charset="-120"/>
              <a:ea typeface="Songti TC" charset="-120"/>
              <a:cs typeface="Songti TC" charset="-12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805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zh-CN" altLang="en-US" dirty="0"/>
              <a:t>他</a:t>
            </a:r>
            <a:r>
              <a:rPr lang="zh-CN" altLang="en-US" dirty="0">
                <a:solidFill>
                  <a:srgbClr val="FF0000"/>
                </a:solidFill>
              </a:rPr>
              <a:t>按自己的旨意</a:t>
            </a:r>
            <a:r>
              <a:rPr lang="zh-CN" altLang="en-US" dirty="0"/>
              <a:t>，用</a:t>
            </a:r>
            <a:r>
              <a:rPr lang="zh-CN" altLang="en-US" dirty="0">
                <a:solidFill>
                  <a:srgbClr val="FF0000"/>
                </a:solidFill>
              </a:rPr>
              <a:t>真道</a:t>
            </a:r>
            <a:r>
              <a:rPr lang="zh-CN" altLang="en-US" dirty="0"/>
              <a:t>生了我们，</a:t>
            </a:r>
            <a:r>
              <a:rPr lang="zh-CN" altLang="en-US" dirty="0">
                <a:solidFill>
                  <a:srgbClr val="FF0000"/>
                </a:solidFill>
              </a:rPr>
              <a:t>叫</a:t>
            </a:r>
            <a:r>
              <a:rPr lang="zh-CN" altLang="en-US" dirty="0"/>
              <a:t>我们在他所造的万物中好像</a:t>
            </a:r>
            <a:r>
              <a:rPr lang="zh-CN" altLang="en-US" dirty="0">
                <a:solidFill>
                  <a:srgbClr val="FF0000"/>
                </a:solidFill>
              </a:rPr>
              <a:t>初熟的果子</a:t>
            </a:r>
            <a:r>
              <a:rPr lang="zh-CN" altLang="en-US" dirty="0" smtClean="0"/>
              <a:t>。</a:t>
            </a: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endParaRPr lang="en-US" altLang="zh-CN" dirty="0" smtClean="0">
              <a:solidFill>
                <a:srgbClr val="FF0000"/>
              </a:solidFill>
            </a:endParaRPr>
          </a:p>
          <a:p>
            <a:pPr marL="228600" lvl="1">
              <a:spcBef>
                <a:spcPts val="1000"/>
              </a:spcBef>
            </a:pPr>
            <a:endParaRPr lang="en-US" altLang="zh-CN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2600" dirty="0" smtClean="0"/>
              <a:t>新生命 </a:t>
            </a:r>
            <a:r>
              <a:rPr lang="en-US" altLang="zh-CN" sz="2600" dirty="0" smtClean="0"/>
              <a:t>vs</a:t>
            </a:r>
            <a:r>
              <a:rPr lang="zh-CN" altLang="en-US" sz="2600" dirty="0" smtClean="0"/>
              <a:t> 天堂</a:t>
            </a:r>
            <a:r>
              <a:rPr lang="zh-CN" altLang="en-US" sz="2600" dirty="0"/>
              <a:t>的</a:t>
            </a:r>
            <a:r>
              <a:rPr lang="zh-CN" altLang="en-US" sz="2600" dirty="0" smtClean="0"/>
              <a:t>门票</a:t>
            </a:r>
            <a:endParaRPr lang="en-US" altLang="zh-CN" sz="2600" dirty="0"/>
          </a:p>
          <a:p>
            <a:pPr marL="228600" lvl="1">
              <a:spcBef>
                <a:spcPts val="1000"/>
              </a:spcBef>
            </a:pPr>
            <a:r>
              <a:rPr lang="zh-CN" altLang="en-US" sz="2600" dirty="0" smtClean="0"/>
              <a:t>得救是开始</a:t>
            </a:r>
            <a:endParaRPr lang="en-US" altLang="zh-CN" sz="2600" dirty="0" smtClean="0"/>
          </a:p>
          <a:p>
            <a:pPr marL="228600" lvl="1">
              <a:spcBef>
                <a:spcPts val="1000"/>
              </a:spcBef>
            </a:pPr>
            <a:r>
              <a:rPr lang="zh-CN" altLang="en-US" sz="2600" dirty="0"/>
              <a:t>宝贵的身份：初熟的果子</a:t>
            </a:r>
            <a:endParaRPr lang="en-US" altLang="zh-CN" sz="2600" dirty="0"/>
          </a:p>
          <a:p>
            <a:pPr marL="228600" lvl="1">
              <a:spcBef>
                <a:spcPts val="1000"/>
              </a:spcBef>
            </a:pPr>
            <a:endParaRPr lang="en-US" altLang="zh-CN" sz="2600" dirty="0" smtClean="0"/>
          </a:p>
          <a:p>
            <a:pPr marL="228600" lvl="1">
              <a:spcBef>
                <a:spcPts val="1000"/>
              </a:spcBef>
            </a:pPr>
            <a:endParaRPr lang="en-US" altLang="zh-CN" sz="2600" dirty="0" smtClean="0"/>
          </a:p>
          <a:p>
            <a:pPr marL="228600" lvl="1">
              <a:spcBef>
                <a:spcPts val="1000"/>
              </a:spcBef>
            </a:pPr>
            <a:endParaRPr lang="en-US" sz="2800" dirty="0"/>
          </a:p>
          <a:p>
            <a:endParaRPr lang="en-US" altLang="zh-CN" dirty="0">
              <a:solidFill>
                <a:srgbClr val="FF0000"/>
              </a:solidFill>
            </a:endParaRPr>
          </a:p>
          <a:p>
            <a:endParaRPr lang="en-US" altLang="zh-CN" dirty="0" smtClean="0"/>
          </a:p>
          <a:p>
            <a:endParaRPr lang="en-US" altLang="zh-CN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31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r>
              <a:rPr lang="zh-CN" altLang="en-US" sz="2800" dirty="0"/>
              <a:t>哥林多前书</a:t>
            </a:r>
            <a:r>
              <a:rPr lang="en-US" altLang="zh-CN" sz="2800" dirty="0"/>
              <a:t>15:20</a:t>
            </a:r>
            <a:r>
              <a:rPr lang="zh-CN" altLang="en-US" sz="2800" dirty="0"/>
              <a:t>：但基督已经从死里复活，成为睡了之人初熟的果子</a:t>
            </a:r>
            <a:r>
              <a:rPr lang="zh-CN" altLang="en-US" sz="2800" dirty="0" smtClean="0"/>
              <a:t>。</a:t>
            </a:r>
            <a:endParaRPr lang="en-US" altLang="zh-CN" sz="2800" dirty="0" smtClean="0"/>
          </a:p>
          <a:p>
            <a:pPr marL="228600" lvl="1">
              <a:spcBef>
                <a:spcPts val="1000"/>
              </a:spcBef>
            </a:pPr>
            <a:endParaRPr lang="en-US" altLang="zh-CN" sz="2800" dirty="0"/>
          </a:p>
          <a:p>
            <a:pPr marL="228600" lvl="1">
              <a:spcBef>
                <a:spcPts val="1000"/>
              </a:spcBef>
            </a:pPr>
            <a:r>
              <a:rPr lang="zh-CN" altLang="en-US" sz="2800" dirty="0" smtClean="0"/>
              <a:t>跟随效法基督，做初熟的果子。</a:t>
            </a:r>
            <a:endParaRPr lang="en-US" altLang="zh-CN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50526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18012</TotalTime>
  <Words>1391</Words>
  <Application>Microsoft Macintosh PowerPoint</Application>
  <PresentationFormat>On-screen Show (4:3)</PresentationFormat>
  <Paragraphs>184</Paragraphs>
  <Slides>28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5" baseType="lpstr">
      <vt:lpstr>Calibri</vt:lpstr>
      <vt:lpstr>Calibri Light</vt:lpstr>
      <vt:lpstr>DengXian</vt:lpstr>
      <vt:lpstr>Songti TC</vt:lpstr>
      <vt:lpstr>Wingdings</vt:lpstr>
      <vt:lpstr>Arial</vt:lpstr>
      <vt:lpstr>Office Theme</vt:lpstr>
      <vt:lpstr>成为初熟的果子</vt:lpstr>
      <vt:lpstr>雅各书1:18-27</vt:lpstr>
      <vt:lpstr>PowerPoint Presentation</vt:lpstr>
      <vt:lpstr>PowerPoint Presentation</vt:lpstr>
      <vt:lpstr>PowerPoint Presentation</vt:lpstr>
      <vt:lpstr>雅各其人</vt:lpstr>
      <vt:lpstr>雅各书的背景</vt:lpstr>
      <vt:lpstr>PowerPoint Presentation</vt:lpstr>
      <vt:lpstr>PowerPoint Presentation</vt:lpstr>
      <vt:lpstr>讲道大纲</vt:lpstr>
      <vt:lpstr>一、领受真道</vt:lpstr>
      <vt:lpstr>PowerPoint Presentation</vt:lpstr>
      <vt:lpstr>PowerPoint Presentation</vt:lpstr>
      <vt:lpstr>PowerPoint Presentation</vt:lpstr>
      <vt:lpstr>PowerPoint Presentation</vt:lpstr>
      <vt:lpstr>二、行出来！</vt:lpstr>
      <vt:lpstr>PowerPoint Presentation</vt:lpstr>
      <vt:lpstr>行道并得福</vt:lpstr>
      <vt:lpstr>福分：丰盛的生命</vt:lpstr>
      <vt:lpstr>William Whiting Borden (1887-1913)</vt:lpstr>
      <vt:lpstr>福分：自由的生命</vt:lpstr>
      <vt:lpstr>PowerPoint Presentation</vt:lpstr>
      <vt:lpstr>三、自我检验</vt:lpstr>
      <vt:lpstr>自我节制</vt:lpstr>
      <vt:lpstr>爱的奉献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15.0028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 Ma</dc:creator>
  <cp:lastModifiedBy>Li Ma</cp:lastModifiedBy>
  <cp:revision>762</cp:revision>
  <dcterms:created xsi:type="dcterms:W3CDTF">2018-08-31T01:09:52Z</dcterms:created>
  <dcterms:modified xsi:type="dcterms:W3CDTF">2018-09-30T12:19:35Z</dcterms:modified>
</cp:coreProperties>
</file>