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Lst>
  <p:notesMasterIdLst>
    <p:notesMasterId r:id="rId55"/>
  </p:notesMasterIdLst>
  <p:sldIdLst>
    <p:sldId id="839" r:id="rId5"/>
    <p:sldId id="843" r:id="rId6"/>
    <p:sldId id="841" r:id="rId7"/>
    <p:sldId id="842" r:id="rId8"/>
    <p:sldId id="847" r:id="rId9"/>
    <p:sldId id="848" r:id="rId10"/>
    <p:sldId id="849" r:id="rId11"/>
    <p:sldId id="850" r:id="rId12"/>
    <p:sldId id="851" r:id="rId13"/>
    <p:sldId id="852" r:id="rId14"/>
    <p:sldId id="854" r:id="rId15"/>
    <p:sldId id="853" r:id="rId16"/>
    <p:sldId id="856" r:id="rId17"/>
    <p:sldId id="857" r:id="rId18"/>
    <p:sldId id="858" r:id="rId19"/>
    <p:sldId id="859" r:id="rId20"/>
    <p:sldId id="860" r:id="rId21"/>
    <p:sldId id="861" r:id="rId22"/>
    <p:sldId id="862" r:id="rId23"/>
    <p:sldId id="863" r:id="rId24"/>
    <p:sldId id="864" r:id="rId25"/>
    <p:sldId id="865" r:id="rId26"/>
    <p:sldId id="866" r:id="rId27"/>
    <p:sldId id="867" r:id="rId28"/>
    <p:sldId id="892" r:id="rId29"/>
    <p:sldId id="617" r:id="rId30"/>
    <p:sldId id="844" r:id="rId31"/>
    <p:sldId id="868" r:id="rId32"/>
    <p:sldId id="845" r:id="rId33"/>
    <p:sldId id="876" r:id="rId34"/>
    <p:sldId id="877" r:id="rId35"/>
    <p:sldId id="869" r:id="rId36"/>
    <p:sldId id="870" r:id="rId37"/>
    <p:sldId id="878" r:id="rId38"/>
    <p:sldId id="879" r:id="rId39"/>
    <p:sldId id="880" r:id="rId40"/>
    <p:sldId id="881" r:id="rId41"/>
    <p:sldId id="883" r:id="rId42"/>
    <p:sldId id="884" r:id="rId43"/>
    <p:sldId id="885" r:id="rId44"/>
    <p:sldId id="871" r:id="rId45"/>
    <p:sldId id="872" r:id="rId46"/>
    <p:sldId id="887" r:id="rId47"/>
    <p:sldId id="873" r:id="rId48"/>
    <p:sldId id="874" r:id="rId49"/>
    <p:sldId id="888" r:id="rId50"/>
    <p:sldId id="889" r:id="rId51"/>
    <p:sldId id="890" r:id="rId52"/>
    <p:sldId id="875" r:id="rId53"/>
    <p:sldId id="891"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60" d="100"/>
          <a:sy n="60" d="100"/>
        </p:scale>
        <p:origin x="-192" y="-6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592960-1CE5-46DF-AA74-40A0F75845CC}" type="datetimeFigureOut">
              <a:rPr lang="en-US" smtClean="0"/>
              <a:pPr/>
              <a:t>7/1/2018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26B3E5-248B-4B21-9696-877E8917F91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7/1/2018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7/1/2018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7/1/2018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7/1/2018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7/1/2018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7/1/2018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7/1/2018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7/1/2018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7/1/2018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7/1/2018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7/1/2018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7/1/2018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7/1/2018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7/1/2018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7/1/2018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7/1/2018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7/1/2018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7/1/2018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7/1/2018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7/1/2018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7/1/2018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7/1/2018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pPr/>
              <a:t>7/1/2018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7/1/2018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7/1/2018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7/1/2018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7/1/2018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7/1/2018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7/1/2018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7/1/2018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7/1/2018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7/1/2018</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7/1/2018</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pPr/>
              <a:t>7/1/2018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7/1/2018</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7/1/2018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7/1/2018</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7/1/2018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7/1/2018</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pPr/>
              <a:t>7/1/2018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pPr/>
              <a:t>7/1/2018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pPr/>
              <a:t>7/1/2018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7/1/2018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7/1/2018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pPr/>
              <a:t>7/1/2018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7/1/2018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7/1/2018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7/1/2018</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323987"/>
          </a:xfrm>
          <a:prstGeom prst="rect">
            <a:avLst/>
          </a:prstGeom>
          <a:noFill/>
        </p:spPr>
        <p:txBody>
          <a:bodyPr wrap="square" rtlCol="0">
            <a:spAutoFit/>
          </a:bodyPr>
          <a:lstStyle/>
          <a:p>
            <a:pPr algn="dist"/>
            <a:r>
              <a:rPr lang="en-US" sz="7000" i="1" dirty="0" smtClean="0">
                <a:solidFill>
                  <a:prstClr val="black"/>
                </a:solidFill>
              </a:rPr>
              <a:t>Know the </a:t>
            </a:r>
            <a:r>
              <a:rPr lang="en-US" sz="7000" b="1" i="1" dirty="0" smtClean="0">
                <a:solidFill>
                  <a:prstClr val="black"/>
                </a:solidFill>
              </a:rPr>
              <a:t>Fire </a:t>
            </a:r>
            <a:r>
              <a:rPr lang="en-US" sz="7000" i="1" dirty="0" smtClean="0">
                <a:solidFill>
                  <a:prstClr val="black"/>
                </a:solidFill>
              </a:rPr>
              <a:t>and</a:t>
            </a:r>
            <a:r>
              <a:rPr lang="en-US" sz="7000" b="1" i="1" dirty="0" smtClean="0">
                <a:solidFill>
                  <a:prstClr val="black"/>
                </a:solidFill>
              </a:rPr>
              <a:t> </a:t>
            </a:r>
            <a:r>
              <a:rPr lang="en-US" sz="7000" b="1" i="1" dirty="0" smtClean="0">
                <a:solidFill>
                  <a:prstClr val="black"/>
                </a:solidFill>
              </a:rPr>
              <a:t>Rescue</a:t>
            </a:r>
          </a:p>
          <a:p>
            <a:pPr algn="dist"/>
            <a:r>
              <a:rPr lang="zh-CN" altLang="en-US" sz="7000" i="1" dirty="0" smtClean="0">
                <a:solidFill>
                  <a:prstClr val="black"/>
                </a:solidFill>
              </a:rPr>
              <a:t>熟</a:t>
            </a:r>
            <a:r>
              <a:rPr lang="zh-CN" altLang="en-US" sz="7000" i="1" dirty="0" smtClean="0">
                <a:solidFill>
                  <a:prstClr val="black"/>
                </a:solidFill>
              </a:rPr>
              <a:t>知</a:t>
            </a:r>
            <a:r>
              <a:rPr lang="zh-CN" altLang="en-US" sz="7000" b="1" i="1" dirty="0" smtClean="0">
                <a:solidFill>
                  <a:prstClr val="black"/>
                </a:solidFill>
              </a:rPr>
              <a:t>烈火</a:t>
            </a:r>
            <a:r>
              <a:rPr lang="zh-CN" altLang="en-US" sz="7000" i="1" dirty="0" smtClean="0">
                <a:solidFill>
                  <a:prstClr val="black"/>
                </a:solidFill>
              </a:rPr>
              <a:t>與</a:t>
            </a:r>
            <a:r>
              <a:rPr lang="zh-CN" altLang="en-US" sz="7000" b="1" i="1" dirty="0" smtClean="0">
                <a:solidFill>
                  <a:prstClr val="black"/>
                </a:solidFill>
              </a:rPr>
              <a:t>拯救</a:t>
            </a:r>
            <a:endParaRPr lang="en-US" sz="7000" b="1" i="1" dirty="0" smtClean="0">
              <a:solidFill>
                <a:prstClr val="black"/>
              </a:solidFill>
            </a:endParaRPr>
          </a:p>
        </p:txBody>
      </p:sp>
      <p:sp>
        <p:nvSpPr>
          <p:cNvPr id="3" name="TextBox 2"/>
          <p:cNvSpPr txBox="1"/>
          <p:nvPr/>
        </p:nvSpPr>
        <p:spPr>
          <a:xfrm>
            <a:off x="0" y="304800"/>
            <a:ext cx="9144000" cy="1754326"/>
          </a:xfrm>
          <a:prstGeom prst="rect">
            <a:avLst/>
          </a:prstGeom>
          <a:noFill/>
        </p:spPr>
        <p:txBody>
          <a:bodyPr wrap="square" rtlCol="0">
            <a:spAutoFit/>
          </a:bodyPr>
          <a:lstStyle/>
          <a:p>
            <a:pPr algn="ctr"/>
            <a:r>
              <a:rPr lang="en-US" sz="3600" dirty="0" smtClean="0">
                <a:solidFill>
                  <a:prstClr val="black">
                    <a:lumMod val="50000"/>
                    <a:lumOff val="50000"/>
                  </a:prstClr>
                </a:solidFill>
              </a:rPr>
              <a:t>Series: </a:t>
            </a:r>
            <a:r>
              <a:rPr lang="en-US" sz="3600" b="1" i="1" dirty="0" smtClean="0">
                <a:solidFill>
                  <a:prstClr val="black">
                    <a:lumMod val="50000"/>
                    <a:lumOff val="50000"/>
                  </a:prstClr>
                </a:solidFill>
              </a:rPr>
              <a:t>The Gospel in One Chapter</a:t>
            </a:r>
          </a:p>
          <a:p>
            <a:pPr algn="ctr"/>
            <a:endParaRPr lang="en-US" sz="3600" b="1" dirty="0" smtClean="0">
              <a:solidFill>
                <a:srgbClr val="8064A2">
                  <a:lumMod val="50000"/>
                </a:srgbClr>
              </a:solidFill>
            </a:endParaRPr>
          </a:p>
          <a:p>
            <a:pPr algn="ctr"/>
            <a:r>
              <a:rPr lang="en-US" sz="3600" b="1" dirty="0" smtClean="0">
                <a:solidFill>
                  <a:srgbClr val="8064A2">
                    <a:lumMod val="50000"/>
                  </a:srgbClr>
                </a:solidFill>
              </a:rPr>
              <a:t>Jude 1-25</a:t>
            </a:r>
            <a:endParaRPr lang="en-US" sz="3600" dirty="0">
              <a:solidFill>
                <a:prstClr val="black"/>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4662815"/>
          </a:xfrm>
          <a:prstGeom prst="rect">
            <a:avLst/>
          </a:prstGeom>
          <a:noFill/>
        </p:spPr>
        <p:txBody>
          <a:bodyPr wrap="square" rtlCol="0">
            <a:spAutoFit/>
          </a:bodyPr>
          <a:lstStyle/>
          <a:p>
            <a:r>
              <a:rPr lang="en-US" sz="3300" dirty="0" smtClean="0">
                <a:solidFill>
                  <a:schemeClr val="bg1"/>
                </a:solidFill>
              </a:rPr>
              <a:t>7 In a similar way, Sodom and Gomorrah and the surrounding towns gave themselves up to sexual immorality and perversion. They serve as an example of those who suffer the punishment of eternal fire.</a:t>
            </a: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smtClean="0">
                <a:solidFill>
                  <a:prstClr val="white"/>
                </a:solidFill>
              </a:rPr>
              <a:t>Jude 1-25</a:t>
            </a:r>
            <a:endParaRPr lang="en-US" sz="3200" dirty="0">
              <a:solidFill>
                <a:prstClr val="white"/>
              </a:solidFill>
            </a:endParaRPr>
          </a:p>
        </p:txBody>
      </p:sp>
      <p:sp>
        <p:nvSpPr>
          <p:cNvPr id="4" name="TextBox 3"/>
          <p:cNvSpPr txBox="1"/>
          <p:nvPr/>
        </p:nvSpPr>
        <p:spPr>
          <a:xfrm>
            <a:off x="4556235" y="609600"/>
            <a:ext cx="4572000" cy="3139321"/>
          </a:xfrm>
          <a:prstGeom prst="rect">
            <a:avLst/>
          </a:prstGeom>
          <a:noFill/>
        </p:spPr>
        <p:txBody>
          <a:bodyPr wrap="square" rtlCol="0">
            <a:spAutoFit/>
          </a:bodyPr>
          <a:lstStyle/>
          <a:p>
            <a:r>
              <a:rPr lang="en-US" sz="3300" dirty="0" smtClean="0">
                <a:solidFill>
                  <a:schemeClr val="bg1"/>
                </a:solidFill>
              </a:rPr>
              <a:t>7 </a:t>
            </a:r>
            <a:r>
              <a:rPr lang="zh-TW" altLang="en-US" sz="3300" dirty="0" smtClean="0">
                <a:solidFill>
                  <a:schemeClr val="bg1"/>
                </a:solidFill>
              </a:rPr>
              <a:t>又 如 所 多 瑪 、 蛾 摩 拉 和 周 圍 城 邑 的 人 也 照 他 們 一 味 的 行 淫 ， 隨 從 逆 性 的 情 慾 ， 就 受 永 火 的 刑 罰 ， 作 為 鑑 戒 。</a:t>
            </a:r>
            <a:endParaRPr lang="en-US" sz="3300" dirty="0" smtClean="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3647152"/>
          </a:xfrm>
          <a:prstGeom prst="rect">
            <a:avLst/>
          </a:prstGeom>
          <a:noFill/>
        </p:spPr>
        <p:txBody>
          <a:bodyPr wrap="square" rtlCol="0">
            <a:spAutoFit/>
          </a:bodyPr>
          <a:lstStyle/>
          <a:p>
            <a:r>
              <a:rPr lang="en-US" sz="3300" dirty="0" smtClean="0">
                <a:solidFill>
                  <a:schemeClr val="bg1"/>
                </a:solidFill>
              </a:rPr>
              <a:t>8 In the very same way, on the strength of their dreams these ungodly people pollute their own bodies, reject authority and heap abuse on celestial beings</a:t>
            </a:r>
            <a:r>
              <a:rPr lang="en-US" sz="3300" dirty="0" smtClean="0">
                <a:solidFill>
                  <a:schemeClr val="bg1"/>
                </a:solidFill>
              </a:rPr>
              <a:t>.</a:t>
            </a:r>
            <a:endParaRPr lang="en-US" sz="3300" dirty="0" smtClean="0">
              <a:solidFill>
                <a:schemeClr val="bg1"/>
              </a:solidFill>
            </a:endParaRP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smtClean="0">
                <a:solidFill>
                  <a:prstClr val="white"/>
                </a:solidFill>
              </a:rPr>
              <a:t>Jude 1-25</a:t>
            </a:r>
            <a:endParaRPr lang="en-US" sz="3200" dirty="0">
              <a:solidFill>
                <a:prstClr val="white"/>
              </a:solidFill>
            </a:endParaRPr>
          </a:p>
        </p:txBody>
      </p:sp>
      <p:sp>
        <p:nvSpPr>
          <p:cNvPr id="4" name="TextBox 3"/>
          <p:cNvSpPr txBox="1"/>
          <p:nvPr/>
        </p:nvSpPr>
        <p:spPr>
          <a:xfrm>
            <a:off x="4556235" y="609600"/>
            <a:ext cx="4572000" cy="2123658"/>
          </a:xfrm>
          <a:prstGeom prst="rect">
            <a:avLst/>
          </a:prstGeom>
          <a:noFill/>
        </p:spPr>
        <p:txBody>
          <a:bodyPr wrap="square" rtlCol="0">
            <a:spAutoFit/>
          </a:bodyPr>
          <a:lstStyle/>
          <a:p>
            <a:r>
              <a:rPr lang="en-US" sz="3300" dirty="0" smtClean="0">
                <a:solidFill>
                  <a:schemeClr val="bg1"/>
                </a:solidFill>
              </a:rPr>
              <a:t>8 </a:t>
            </a:r>
            <a:r>
              <a:rPr lang="zh-TW" altLang="en-US" sz="3300" dirty="0" smtClean="0">
                <a:solidFill>
                  <a:schemeClr val="bg1"/>
                </a:solidFill>
              </a:rPr>
              <a:t>這 些 做 夢 的 人 也 像 他 們 污 穢 身 體 ， 輕 慢 主 治 的 ， 毀 謗 在 尊 位 的 </a:t>
            </a:r>
            <a:r>
              <a:rPr lang="zh-TW" altLang="en-US" sz="3300" dirty="0" smtClean="0">
                <a:solidFill>
                  <a:schemeClr val="bg1"/>
                </a:solidFill>
              </a:rPr>
              <a:t>。</a:t>
            </a:r>
            <a:endParaRPr lang="en-US" sz="3300" dirty="0" smtClean="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4154984"/>
          </a:xfrm>
          <a:prstGeom prst="rect">
            <a:avLst/>
          </a:prstGeom>
          <a:noFill/>
        </p:spPr>
        <p:txBody>
          <a:bodyPr wrap="square" rtlCol="0">
            <a:spAutoFit/>
          </a:bodyPr>
          <a:lstStyle/>
          <a:p>
            <a:r>
              <a:rPr lang="en-US" sz="3300" dirty="0" smtClean="0">
                <a:solidFill>
                  <a:schemeClr val="bg1"/>
                </a:solidFill>
              </a:rPr>
              <a:t>9 But even the archangel Michael, when he was disputing with the devil about the body of Moses, did not himself dare to condemn him for slander but said, “The Lord rebuke you!” </a:t>
            </a: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smtClean="0">
                <a:solidFill>
                  <a:prstClr val="white"/>
                </a:solidFill>
              </a:rPr>
              <a:t>Jude 1-25</a:t>
            </a:r>
            <a:endParaRPr lang="en-US" sz="3200" dirty="0">
              <a:solidFill>
                <a:prstClr val="white"/>
              </a:solidFill>
            </a:endParaRPr>
          </a:p>
        </p:txBody>
      </p:sp>
      <p:sp>
        <p:nvSpPr>
          <p:cNvPr id="4" name="TextBox 3"/>
          <p:cNvSpPr txBox="1"/>
          <p:nvPr/>
        </p:nvSpPr>
        <p:spPr>
          <a:xfrm>
            <a:off x="4556235" y="609600"/>
            <a:ext cx="4572000" cy="3139321"/>
          </a:xfrm>
          <a:prstGeom prst="rect">
            <a:avLst/>
          </a:prstGeom>
          <a:noFill/>
        </p:spPr>
        <p:txBody>
          <a:bodyPr wrap="square" rtlCol="0">
            <a:spAutoFit/>
          </a:bodyPr>
          <a:lstStyle/>
          <a:p>
            <a:r>
              <a:rPr lang="en-US" altLang="zh-TW" sz="3300" dirty="0" smtClean="0">
                <a:solidFill>
                  <a:schemeClr val="bg1"/>
                </a:solidFill>
              </a:rPr>
              <a:t>9 </a:t>
            </a:r>
            <a:r>
              <a:rPr lang="zh-TW" altLang="en-US" sz="3300" dirty="0" smtClean="0">
                <a:solidFill>
                  <a:schemeClr val="bg1"/>
                </a:solidFill>
              </a:rPr>
              <a:t>天 使 長 米 迦 勒 為 摩 西 的 屍 首 與 魔 鬼 爭 辯 的 時 候 ， 尚 且 不 敢 用 毀 謗 的 話 罪 責 他 ， 只 說 ： 主 責 備 你 罷 ！</a:t>
            </a:r>
            <a:endParaRPr lang="en-US" sz="3300" dirty="0" smtClean="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3647152"/>
          </a:xfrm>
          <a:prstGeom prst="rect">
            <a:avLst/>
          </a:prstGeom>
          <a:noFill/>
        </p:spPr>
        <p:txBody>
          <a:bodyPr wrap="square" rtlCol="0">
            <a:spAutoFit/>
          </a:bodyPr>
          <a:lstStyle/>
          <a:p>
            <a:r>
              <a:rPr lang="en-US" sz="3300" dirty="0" smtClean="0">
                <a:solidFill>
                  <a:schemeClr val="bg1"/>
                </a:solidFill>
              </a:rPr>
              <a:t>10 Yet these people slander whatever they do not understand, and the very things they do understand by instinct—as irrational animals do—will destroy them.</a:t>
            </a: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smtClean="0">
                <a:solidFill>
                  <a:prstClr val="white"/>
                </a:solidFill>
              </a:rPr>
              <a:t>Jude 1-25</a:t>
            </a:r>
            <a:endParaRPr lang="en-US" sz="3200" dirty="0">
              <a:solidFill>
                <a:prstClr val="white"/>
              </a:solidFill>
            </a:endParaRPr>
          </a:p>
        </p:txBody>
      </p:sp>
      <p:sp>
        <p:nvSpPr>
          <p:cNvPr id="4" name="TextBox 3"/>
          <p:cNvSpPr txBox="1"/>
          <p:nvPr/>
        </p:nvSpPr>
        <p:spPr>
          <a:xfrm>
            <a:off x="4556235" y="609600"/>
            <a:ext cx="4572000" cy="3139321"/>
          </a:xfrm>
          <a:prstGeom prst="rect">
            <a:avLst/>
          </a:prstGeom>
          <a:noFill/>
        </p:spPr>
        <p:txBody>
          <a:bodyPr wrap="square" rtlCol="0">
            <a:spAutoFit/>
          </a:bodyPr>
          <a:lstStyle/>
          <a:p>
            <a:r>
              <a:rPr lang="en-US" sz="3300" dirty="0" smtClean="0">
                <a:solidFill>
                  <a:schemeClr val="bg1"/>
                </a:solidFill>
              </a:rPr>
              <a:t>10 </a:t>
            </a:r>
            <a:r>
              <a:rPr lang="zh-TW" altLang="en-US" sz="3300" dirty="0" smtClean="0">
                <a:solidFill>
                  <a:schemeClr val="bg1"/>
                </a:solidFill>
              </a:rPr>
              <a:t>但 這 些 人 毀 謗 他 們 所 不 知 道 的 。 他 們 本 性 所 知 道 的 事 與 那 沒 有 靈 性 的 畜 類 一 樣 ， 在 這 事 上 竟 敗 壞 了 自 己 。</a:t>
            </a:r>
            <a:endParaRPr lang="en-US" sz="3300" dirty="0" smtClean="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3647152"/>
          </a:xfrm>
          <a:prstGeom prst="rect">
            <a:avLst/>
          </a:prstGeom>
          <a:noFill/>
        </p:spPr>
        <p:txBody>
          <a:bodyPr wrap="square" rtlCol="0">
            <a:spAutoFit/>
          </a:bodyPr>
          <a:lstStyle/>
          <a:p>
            <a:r>
              <a:rPr lang="en-US" sz="3300" dirty="0" smtClean="0">
                <a:solidFill>
                  <a:schemeClr val="bg1"/>
                </a:solidFill>
              </a:rPr>
              <a:t>11 Woe to them! They have taken the way of Cain; they have rushed for profit into Balaam’s error; they have been destroyed in </a:t>
            </a:r>
            <a:r>
              <a:rPr lang="en-US" sz="3300" dirty="0" err="1" smtClean="0">
                <a:solidFill>
                  <a:schemeClr val="bg1"/>
                </a:solidFill>
              </a:rPr>
              <a:t>Korah’s</a:t>
            </a:r>
            <a:r>
              <a:rPr lang="en-US" sz="3300" dirty="0" smtClean="0">
                <a:solidFill>
                  <a:schemeClr val="bg1"/>
                </a:solidFill>
              </a:rPr>
              <a:t> rebellion. </a:t>
            </a: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smtClean="0">
                <a:solidFill>
                  <a:prstClr val="white"/>
                </a:solidFill>
              </a:rPr>
              <a:t>Jude 1-25</a:t>
            </a:r>
            <a:endParaRPr lang="en-US" sz="3200" dirty="0">
              <a:solidFill>
                <a:prstClr val="white"/>
              </a:solidFill>
            </a:endParaRPr>
          </a:p>
        </p:txBody>
      </p:sp>
      <p:sp>
        <p:nvSpPr>
          <p:cNvPr id="4" name="TextBox 3"/>
          <p:cNvSpPr txBox="1"/>
          <p:nvPr/>
        </p:nvSpPr>
        <p:spPr>
          <a:xfrm>
            <a:off x="4556235" y="609600"/>
            <a:ext cx="4572000" cy="2631490"/>
          </a:xfrm>
          <a:prstGeom prst="rect">
            <a:avLst/>
          </a:prstGeom>
          <a:noFill/>
        </p:spPr>
        <p:txBody>
          <a:bodyPr wrap="square" rtlCol="0">
            <a:spAutoFit/>
          </a:bodyPr>
          <a:lstStyle/>
          <a:p>
            <a:r>
              <a:rPr lang="en-US" altLang="zh-TW" sz="3300" dirty="0" smtClean="0">
                <a:solidFill>
                  <a:schemeClr val="bg1"/>
                </a:solidFill>
              </a:rPr>
              <a:t>11 </a:t>
            </a:r>
            <a:r>
              <a:rPr lang="zh-TW" altLang="en-US" sz="3300" dirty="0" smtClean="0">
                <a:solidFill>
                  <a:schemeClr val="bg1"/>
                </a:solidFill>
              </a:rPr>
              <a:t>他 們 有 禍 了 ！ 因 為 走 了 該 隱 的 道 路 ， 又 為 利 往 巴 蘭 的 錯 謬 裡 直 奔 ， 並 在 可 拉 的 背 叛 中 滅 亡 了 。</a:t>
            </a:r>
            <a:endParaRPr lang="en-US" sz="3300" dirty="0" smtClean="0">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5678478"/>
          </a:xfrm>
          <a:prstGeom prst="rect">
            <a:avLst/>
          </a:prstGeom>
          <a:noFill/>
        </p:spPr>
        <p:txBody>
          <a:bodyPr wrap="square" rtlCol="0">
            <a:spAutoFit/>
          </a:bodyPr>
          <a:lstStyle/>
          <a:p>
            <a:r>
              <a:rPr lang="en-US" sz="3300" dirty="0" smtClean="0">
                <a:solidFill>
                  <a:schemeClr val="bg1"/>
                </a:solidFill>
              </a:rPr>
              <a:t>12 These people are blemishes at your love feasts, eating with you without the slightest qualm—shepherds who feed only themselves. They are clouds without rain, blown along by the wind; autumn trees, without fruit and uprooted—twice dead.</a:t>
            </a: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smtClean="0">
                <a:solidFill>
                  <a:prstClr val="white"/>
                </a:solidFill>
              </a:rPr>
              <a:t>Jude 1-25</a:t>
            </a:r>
            <a:endParaRPr lang="en-US" sz="3200" dirty="0">
              <a:solidFill>
                <a:prstClr val="white"/>
              </a:solidFill>
            </a:endParaRPr>
          </a:p>
        </p:txBody>
      </p:sp>
      <p:sp>
        <p:nvSpPr>
          <p:cNvPr id="4" name="TextBox 3"/>
          <p:cNvSpPr txBox="1"/>
          <p:nvPr/>
        </p:nvSpPr>
        <p:spPr>
          <a:xfrm>
            <a:off x="4556235" y="609600"/>
            <a:ext cx="4572000" cy="5678478"/>
          </a:xfrm>
          <a:prstGeom prst="rect">
            <a:avLst/>
          </a:prstGeom>
          <a:noFill/>
        </p:spPr>
        <p:txBody>
          <a:bodyPr wrap="square" rtlCol="0">
            <a:spAutoFit/>
          </a:bodyPr>
          <a:lstStyle/>
          <a:p>
            <a:r>
              <a:rPr lang="en-US" altLang="zh-TW" sz="3300" dirty="0" smtClean="0">
                <a:solidFill>
                  <a:schemeClr val="bg1"/>
                </a:solidFill>
              </a:rPr>
              <a:t>12 </a:t>
            </a:r>
            <a:r>
              <a:rPr lang="zh-TW" altLang="en-US" sz="3300" dirty="0" smtClean="0">
                <a:solidFill>
                  <a:schemeClr val="bg1"/>
                </a:solidFill>
              </a:rPr>
              <a:t>這 樣 的 人 在 你 們 的 愛 席 上 與 你 們 同 吃 的 時 候 ， 正 是 礁 石 （ 或 作 ： 玷 污 ） 。 他 們 作 牧 人 ， 只 知 餧 養 自 己 ， 無 所 懼 怕 ； 是 沒 有 雨 的 雲 彩 ， 被 風 飄 蕩 ； 是 秋 天 沒 有 果 子 的 樹 ， 死 而 又 死 ， 連 根 被 拔 出 來 ；</a:t>
            </a:r>
            <a:endParaRPr lang="en-US" sz="3300" dirty="0" smtClean="0">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3139321"/>
          </a:xfrm>
          <a:prstGeom prst="rect">
            <a:avLst/>
          </a:prstGeom>
          <a:noFill/>
        </p:spPr>
        <p:txBody>
          <a:bodyPr wrap="square" rtlCol="0">
            <a:spAutoFit/>
          </a:bodyPr>
          <a:lstStyle/>
          <a:p>
            <a:r>
              <a:rPr lang="en-US" sz="3300" dirty="0" smtClean="0">
                <a:solidFill>
                  <a:schemeClr val="bg1"/>
                </a:solidFill>
              </a:rPr>
              <a:t>13 They are wild waves of the sea, foaming up their shame; wandering stars, for whom blackest darkness has been reserved forever.</a:t>
            </a: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smtClean="0">
                <a:solidFill>
                  <a:prstClr val="white"/>
                </a:solidFill>
              </a:rPr>
              <a:t>Jude 1-25</a:t>
            </a:r>
            <a:endParaRPr lang="en-US" sz="3200" dirty="0">
              <a:solidFill>
                <a:prstClr val="white"/>
              </a:solidFill>
            </a:endParaRPr>
          </a:p>
        </p:txBody>
      </p:sp>
      <p:sp>
        <p:nvSpPr>
          <p:cNvPr id="4" name="TextBox 3"/>
          <p:cNvSpPr txBox="1"/>
          <p:nvPr/>
        </p:nvSpPr>
        <p:spPr>
          <a:xfrm>
            <a:off x="4556235" y="609600"/>
            <a:ext cx="4572000" cy="2631490"/>
          </a:xfrm>
          <a:prstGeom prst="rect">
            <a:avLst/>
          </a:prstGeom>
          <a:noFill/>
        </p:spPr>
        <p:txBody>
          <a:bodyPr wrap="square" rtlCol="0">
            <a:spAutoFit/>
          </a:bodyPr>
          <a:lstStyle/>
          <a:p>
            <a:r>
              <a:rPr lang="en-US" altLang="zh-TW" sz="3300" dirty="0" smtClean="0">
                <a:solidFill>
                  <a:schemeClr val="bg1"/>
                </a:solidFill>
              </a:rPr>
              <a:t>13 </a:t>
            </a:r>
            <a:r>
              <a:rPr lang="zh-TW" altLang="en-US" sz="3300" dirty="0" smtClean="0">
                <a:solidFill>
                  <a:schemeClr val="bg1"/>
                </a:solidFill>
              </a:rPr>
              <a:t>是 海 裡 的 狂 浪 ， 湧 出 自 己 可 恥 的 沫 子 來 ； 是 流 蕩 的 星 ， 有 墨 黑 的 幽 暗 為 他 們 永 遠 存 留 。</a:t>
            </a:r>
            <a:endParaRPr lang="en-US" sz="3300" dirty="0" smtClean="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3647152"/>
          </a:xfrm>
          <a:prstGeom prst="rect">
            <a:avLst/>
          </a:prstGeom>
          <a:noFill/>
        </p:spPr>
        <p:txBody>
          <a:bodyPr wrap="square" rtlCol="0">
            <a:spAutoFit/>
          </a:bodyPr>
          <a:lstStyle/>
          <a:p>
            <a:r>
              <a:rPr lang="en-US" sz="3300" dirty="0" smtClean="0">
                <a:solidFill>
                  <a:schemeClr val="bg1"/>
                </a:solidFill>
              </a:rPr>
              <a:t>14 Enoch, the seventh from Adam, prophesied about them: “See, the Lord is coming with thousands upon thousands of his holy </a:t>
            </a:r>
            <a:r>
              <a:rPr lang="en-US" sz="3300" dirty="0" smtClean="0">
                <a:solidFill>
                  <a:schemeClr val="bg1"/>
                </a:solidFill>
              </a:rPr>
              <a:t>ones</a:t>
            </a:r>
            <a:endParaRPr lang="en-US" sz="3300" dirty="0" smtClean="0">
              <a:solidFill>
                <a:schemeClr val="bg1"/>
              </a:solidFill>
            </a:endParaRP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smtClean="0">
                <a:solidFill>
                  <a:prstClr val="white"/>
                </a:solidFill>
              </a:rPr>
              <a:t>Jude 1-25</a:t>
            </a:r>
            <a:endParaRPr lang="en-US" sz="3200" dirty="0">
              <a:solidFill>
                <a:prstClr val="white"/>
              </a:solidFill>
            </a:endParaRPr>
          </a:p>
        </p:txBody>
      </p:sp>
      <p:sp>
        <p:nvSpPr>
          <p:cNvPr id="4" name="TextBox 3"/>
          <p:cNvSpPr txBox="1"/>
          <p:nvPr/>
        </p:nvSpPr>
        <p:spPr>
          <a:xfrm>
            <a:off x="4556235" y="609600"/>
            <a:ext cx="4572000" cy="2123658"/>
          </a:xfrm>
          <a:prstGeom prst="rect">
            <a:avLst/>
          </a:prstGeom>
          <a:noFill/>
        </p:spPr>
        <p:txBody>
          <a:bodyPr wrap="square" rtlCol="0">
            <a:spAutoFit/>
          </a:bodyPr>
          <a:lstStyle/>
          <a:p>
            <a:r>
              <a:rPr lang="en-US" altLang="zh-TW" sz="3300" dirty="0" smtClean="0">
                <a:solidFill>
                  <a:schemeClr val="bg1"/>
                </a:solidFill>
              </a:rPr>
              <a:t>14 </a:t>
            </a:r>
            <a:r>
              <a:rPr lang="zh-TW" altLang="en-US" sz="3300" dirty="0" smtClean="0">
                <a:solidFill>
                  <a:schemeClr val="bg1"/>
                </a:solidFill>
              </a:rPr>
              <a:t>亞 當 的 七 世 孫 以 諾 ， 曾 預 言 這 些 人 說 ： 看 哪 ， 主 帶 著 他 的 千 萬 聖 者 降 臨 </a:t>
            </a:r>
            <a:r>
              <a:rPr lang="zh-TW" altLang="en-US" sz="3300" dirty="0" smtClean="0">
                <a:solidFill>
                  <a:schemeClr val="bg1"/>
                </a:solidFill>
              </a:rPr>
              <a:t>，</a:t>
            </a:r>
            <a:endParaRPr lang="en-US" sz="3300" dirty="0" smtClean="0">
              <a:solidFill>
                <a:schemeClr val="bg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4154984"/>
          </a:xfrm>
          <a:prstGeom prst="rect">
            <a:avLst/>
          </a:prstGeom>
          <a:noFill/>
        </p:spPr>
        <p:txBody>
          <a:bodyPr wrap="square" rtlCol="0">
            <a:spAutoFit/>
          </a:bodyPr>
          <a:lstStyle/>
          <a:p>
            <a:r>
              <a:rPr lang="en-US" sz="3300" dirty="0" smtClean="0">
                <a:solidFill>
                  <a:schemeClr val="bg1"/>
                </a:solidFill>
              </a:rPr>
              <a:t>15 </a:t>
            </a:r>
            <a:r>
              <a:rPr lang="en-US" sz="3300" dirty="0" smtClean="0">
                <a:solidFill>
                  <a:schemeClr val="bg1"/>
                </a:solidFill>
              </a:rPr>
              <a:t>to judge everyone, and to convict all of them of all the ungodly acts they have committed in their ungodliness, and of all the defiant words ungodly sinners have spoken against him</a:t>
            </a:r>
            <a:r>
              <a:rPr lang="en-US" sz="3300" dirty="0" smtClean="0">
                <a:solidFill>
                  <a:schemeClr val="bg1"/>
                </a:solidFill>
              </a:rPr>
              <a:t>.”</a:t>
            </a:r>
            <a:endParaRPr lang="en-US" sz="3300" dirty="0" smtClean="0">
              <a:solidFill>
                <a:schemeClr val="bg1"/>
              </a:solidFill>
            </a:endParaRP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smtClean="0">
                <a:solidFill>
                  <a:prstClr val="white"/>
                </a:solidFill>
              </a:rPr>
              <a:t>Jude 1-25</a:t>
            </a:r>
            <a:endParaRPr lang="en-US" sz="3200" dirty="0">
              <a:solidFill>
                <a:prstClr val="white"/>
              </a:solidFill>
            </a:endParaRPr>
          </a:p>
        </p:txBody>
      </p:sp>
      <p:sp>
        <p:nvSpPr>
          <p:cNvPr id="4" name="TextBox 3"/>
          <p:cNvSpPr txBox="1"/>
          <p:nvPr/>
        </p:nvSpPr>
        <p:spPr>
          <a:xfrm>
            <a:off x="4556235" y="609600"/>
            <a:ext cx="4572000" cy="3647152"/>
          </a:xfrm>
          <a:prstGeom prst="rect">
            <a:avLst/>
          </a:prstGeom>
          <a:noFill/>
        </p:spPr>
        <p:txBody>
          <a:bodyPr wrap="square" rtlCol="0">
            <a:spAutoFit/>
          </a:bodyPr>
          <a:lstStyle/>
          <a:p>
            <a:r>
              <a:rPr lang="en-US" altLang="zh-TW" sz="3300" dirty="0" smtClean="0">
                <a:solidFill>
                  <a:schemeClr val="bg1"/>
                </a:solidFill>
              </a:rPr>
              <a:t>15 </a:t>
            </a:r>
            <a:r>
              <a:rPr lang="zh-TW" altLang="en-US" sz="3300" dirty="0" smtClean="0">
                <a:solidFill>
                  <a:schemeClr val="bg1"/>
                </a:solidFill>
              </a:rPr>
              <a:t>要 在 眾 人 身 上 行 審 判 ， 證 實 那 一 切 不 敬 虔 的 人 ， 所 妄 行 一 切 不 敬 虔 的 事 ， 又 證 實 不 敬 虔 之 罪 人 所 說 頂 撞 他 的 剛 愎 話 </a:t>
            </a:r>
            <a:r>
              <a:rPr lang="zh-TW" altLang="en-US" sz="3300" dirty="0" smtClean="0">
                <a:solidFill>
                  <a:schemeClr val="bg1"/>
                </a:solidFill>
              </a:rPr>
              <a:t>。</a:t>
            </a:r>
            <a:endParaRPr lang="en-US" sz="3300" dirty="0" smtClean="0">
              <a:solidFill>
                <a:schemeClr val="bg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4154984"/>
          </a:xfrm>
          <a:prstGeom prst="rect">
            <a:avLst/>
          </a:prstGeom>
          <a:noFill/>
        </p:spPr>
        <p:txBody>
          <a:bodyPr wrap="square" rtlCol="0">
            <a:spAutoFit/>
          </a:bodyPr>
          <a:lstStyle/>
          <a:p>
            <a:r>
              <a:rPr lang="en-US" sz="3300" dirty="0" smtClean="0">
                <a:solidFill>
                  <a:schemeClr val="bg1"/>
                </a:solidFill>
              </a:rPr>
              <a:t>16 </a:t>
            </a:r>
            <a:r>
              <a:rPr lang="en-US" sz="3300" dirty="0" smtClean="0">
                <a:solidFill>
                  <a:schemeClr val="bg1"/>
                </a:solidFill>
              </a:rPr>
              <a:t>These people are grumblers and faultfinders; they follow their own evil desires; they boast about themselves and flatter others for their own advantage.</a:t>
            </a: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smtClean="0">
                <a:solidFill>
                  <a:prstClr val="white"/>
                </a:solidFill>
              </a:rPr>
              <a:t>Jude 1-25</a:t>
            </a:r>
            <a:endParaRPr lang="en-US" sz="3200" dirty="0">
              <a:solidFill>
                <a:prstClr val="white"/>
              </a:solidFill>
            </a:endParaRPr>
          </a:p>
        </p:txBody>
      </p:sp>
      <p:sp>
        <p:nvSpPr>
          <p:cNvPr id="4" name="TextBox 3"/>
          <p:cNvSpPr txBox="1"/>
          <p:nvPr/>
        </p:nvSpPr>
        <p:spPr>
          <a:xfrm>
            <a:off x="4556235" y="609600"/>
            <a:ext cx="4572000" cy="3139321"/>
          </a:xfrm>
          <a:prstGeom prst="rect">
            <a:avLst/>
          </a:prstGeom>
          <a:noFill/>
        </p:spPr>
        <p:txBody>
          <a:bodyPr wrap="square" rtlCol="0">
            <a:spAutoFit/>
          </a:bodyPr>
          <a:lstStyle/>
          <a:p>
            <a:r>
              <a:rPr lang="en-US" altLang="zh-TW" sz="3300" dirty="0" smtClean="0">
                <a:solidFill>
                  <a:schemeClr val="bg1"/>
                </a:solidFill>
              </a:rPr>
              <a:t>16 </a:t>
            </a:r>
            <a:r>
              <a:rPr lang="zh-TW" altLang="en-US" sz="3300" dirty="0" smtClean="0">
                <a:solidFill>
                  <a:schemeClr val="bg1"/>
                </a:solidFill>
              </a:rPr>
              <a:t>這 些 人 是 私 下 議 論 ， 常 發 怨 言 的 ， 隨 從 自 己 的 情 慾 而 行 ， 口 中 說 誇 大 的 話 ， 為 得 便 宜 諂 媚 人 。</a:t>
            </a:r>
            <a:endParaRPr lang="en-US" sz="3300" dirty="0" smtClean="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3170099"/>
          </a:xfrm>
          <a:prstGeom prst="rect">
            <a:avLst/>
          </a:prstGeom>
          <a:noFill/>
        </p:spPr>
        <p:txBody>
          <a:bodyPr wrap="square" rtlCol="0">
            <a:spAutoFit/>
          </a:bodyPr>
          <a:lstStyle/>
          <a:p>
            <a:r>
              <a:rPr lang="en-US" sz="4000" dirty="0" smtClean="0">
                <a:solidFill>
                  <a:schemeClr val="bg1"/>
                </a:solidFill>
              </a:rPr>
              <a:t>In the name of </a:t>
            </a:r>
            <a:r>
              <a:rPr lang="en-US" sz="4000" dirty="0" smtClean="0">
                <a:solidFill>
                  <a:schemeClr val="bg1"/>
                </a:solidFill>
              </a:rPr>
              <a:t>Jesus, </a:t>
            </a:r>
            <a:r>
              <a:rPr lang="en-US" sz="4000" dirty="0" smtClean="0">
                <a:solidFill>
                  <a:schemeClr val="bg1"/>
                </a:solidFill>
              </a:rPr>
              <a:t>mercy, peace and love be yours in </a:t>
            </a:r>
            <a:r>
              <a:rPr lang="en-US" sz="4000" dirty="0" smtClean="0">
                <a:solidFill>
                  <a:schemeClr val="bg1"/>
                </a:solidFill>
              </a:rPr>
              <a:t>abundance. </a:t>
            </a:r>
          </a:p>
          <a:p>
            <a:endParaRPr lang="en-US" altLang="zh-TW" sz="4000" dirty="0" smtClean="0">
              <a:solidFill>
                <a:schemeClr val="bg1"/>
              </a:solidFill>
            </a:endParaRPr>
          </a:p>
          <a:p>
            <a:r>
              <a:rPr lang="zh-CN" altLang="en-US" sz="4000" dirty="0" smtClean="0">
                <a:solidFill>
                  <a:schemeClr val="bg1"/>
                </a:solidFill>
              </a:rPr>
              <a:t>奉 耶 穌 的 名，</a:t>
            </a:r>
            <a:r>
              <a:rPr lang="zh-TW" altLang="en-US" sz="4000" dirty="0" smtClean="0">
                <a:solidFill>
                  <a:schemeClr val="bg1"/>
                </a:solidFill>
              </a:rPr>
              <a:t>願 </a:t>
            </a:r>
            <a:r>
              <a:rPr lang="zh-TW" altLang="en-US" sz="4000" dirty="0" smtClean="0">
                <a:solidFill>
                  <a:schemeClr val="bg1"/>
                </a:solidFill>
              </a:rPr>
              <a:t>憐 恤 、 平 安 、 慈 愛 多 多 的 加 給 你 們 。</a:t>
            </a:r>
            <a:endParaRPr lang="en-US" sz="4000" dirty="0" smtClean="0">
              <a:solidFill>
                <a:schemeClr val="bg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4662815"/>
          </a:xfrm>
          <a:prstGeom prst="rect">
            <a:avLst/>
          </a:prstGeom>
          <a:noFill/>
        </p:spPr>
        <p:txBody>
          <a:bodyPr wrap="square" rtlCol="0">
            <a:spAutoFit/>
          </a:bodyPr>
          <a:lstStyle/>
          <a:p>
            <a:r>
              <a:rPr lang="en-US" sz="3300" dirty="0" smtClean="0">
                <a:solidFill>
                  <a:schemeClr val="bg1"/>
                </a:solidFill>
              </a:rPr>
              <a:t>17 But, dear friends, remember what the apostles of our Lord Jesus Christ foretold. 18 They said to you, “In the last times there will be scoffers who will follow their own ungodly desires</a:t>
            </a:r>
            <a:r>
              <a:rPr lang="en-US" sz="3300" dirty="0" smtClean="0">
                <a:solidFill>
                  <a:schemeClr val="bg1"/>
                </a:solidFill>
              </a:rPr>
              <a:t>.”</a:t>
            </a:r>
            <a:endParaRPr lang="en-US" sz="3300" dirty="0" smtClean="0">
              <a:solidFill>
                <a:schemeClr val="bg1"/>
              </a:solidFill>
            </a:endParaRP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smtClean="0">
                <a:solidFill>
                  <a:prstClr val="white"/>
                </a:solidFill>
              </a:rPr>
              <a:t>Jude 1-25</a:t>
            </a:r>
            <a:endParaRPr lang="en-US" sz="3200" dirty="0">
              <a:solidFill>
                <a:prstClr val="white"/>
              </a:solidFill>
            </a:endParaRPr>
          </a:p>
        </p:txBody>
      </p:sp>
      <p:sp>
        <p:nvSpPr>
          <p:cNvPr id="4" name="TextBox 3"/>
          <p:cNvSpPr txBox="1"/>
          <p:nvPr/>
        </p:nvSpPr>
        <p:spPr>
          <a:xfrm>
            <a:off x="4556235" y="609600"/>
            <a:ext cx="4572000" cy="4154984"/>
          </a:xfrm>
          <a:prstGeom prst="rect">
            <a:avLst/>
          </a:prstGeom>
          <a:noFill/>
        </p:spPr>
        <p:txBody>
          <a:bodyPr wrap="square" rtlCol="0">
            <a:spAutoFit/>
          </a:bodyPr>
          <a:lstStyle/>
          <a:p>
            <a:r>
              <a:rPr lang="en-US" altLang="zh-TW" sz="3300" dirty="0" smtClean="0">
                <a:solidFill>
                  <a:schemeClr val="bg1"/>
                </a:solidFill>
              </a:rPr>
              <a:t>17 </a:t>
            </a:r>
            <a:r>
              <a:rPr lang="zh-TW" altLang="en-US" sz="3300" dirty="0" smtClean="0">
                <a:solidFill>
                  <a:schemeClr val="bg1"/>
                </a:solidFill>
              </a:rPr>
              <a:t>親 愛 的 弟 兄 阿 ， 你 們 要 記 念 我 們 主 耶 穌 基 督 之 使 徒 從 前 所 說 的 話 。</a:t>
            </a:r>
            <a:r>
              <a:rPr lang="en-US" altLang="zh-TW" sz="3300" dirty="0" smtClean="0">
                <a:solidFill>
                  <a:schemeClr val="bg1"/>
                </a:solidFill>
              </a:rPr>
              <a:t>18 </a:t>
            </a:r>
            <a:r>
              <a:rPr lang="zh-TW" altLang="en-US" sz="3300" dirty="0" smtClean="0">
                <a:solidFill>
                  <a:schemeClr val="bg1"/>
                </a:solidFill>
              </a:rPr>
              <a:t>他 們 曾 對 你 們 說 過 ， 末 世 必 有 好 譏 誚 的 人 隨 從 自 己 不 敬 虔 的 私 慾 而 行 </a:t>
            </a:r>
            <a:r>
              <a:rPr lang="zh-TW" altLang="en-US" sz="3300" dirty="0" smtClean="0">
                <a:solidFill>
                  <a:schemeClr val="bg1"/>
                </a:solidFill>
              </a:rPr>
              <a:t>。</a:t>
            </a:r>
            <a:endParaRPr lang="en-US" sz="3300" dirty="0" smtClean="0">
              <a:solidFill>
                <a:schemeClr val="bg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2631490"/>
          </a:xfrm>
          <a:prstGeom prst="rect">
            <a:avLst/>
          </a:prstGeom>
          <a:noFill/>
        </p:spPr>
        <p:txBody>
          <a:bodyPr wrap="square" rtlCol="0">
            <a:spAutoFit/>
          </a:bodyPr>
          <a:lstStyle/>
          <a:p>
            <a:r>
              <a:rPr lang="en-US" sz="3300" dirty="0" smtClean="0">
                <a:solidFill>
                  <a:schemeClr val="bg1"/>
                </a:solidFill>
              </a:rPr>
              <a:t>19 </a:t>
            </a:r>
            <a:r>
              <a:rPr lang="en-US" sz="3300" dirty="0" smtClean="0">
                <a:solidFill>
                  <a:schemeClr val="bg1"/>
                </a:solidFill>
              </a:rPr>
              <a:t>These are the people who divide you, who follow mere natural instincts and do not have the Spirit.</a:t>
            </a: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smtClean="0">
                <a:solidFill>
                  <a:prstClr val="white"/>
                </a:solidFill>
              </a:rPr>
              <a:t>Jude 1-25</a:t>
            </a:r>
            <a:endParaRPr lang="en-US" sz="3200" dirty="0">
              <a:solidFill>
                <a:prstClr val="white"/>
              </a:solidFill>
            </a:endParaRPr>
          </a:p>
        </p:txBody>
      </p:sp>
      <p:sp>
        <p:nvSpPr>
          <p:cNvPr id="4" name="TextBox 3"/>
          <p:cNvSpPr txBox="1"/>
          <p:nvPr/>
        </p:nvSpPr>
        <p:spPr>
          <a:xfrm>
            <a:off x="4556235" y="609600"/>
            <a:ext cx="4572000" cy="1615827"/>
          </a:xfrm>
          <a:prstGeom prst="rect">
            <a:avLst/>
          </a:prstGeom>
          <a:noFill/>
        </p:spPr>
        <p:txBody>
          <a:bodyPr wrap="square" rtlCol="0">
            <a:spAutoFit/>
          </a:bodyPr>
          <a:lstStyle/>
          <a:p>
            <a:r>
              <a:rPr lang="en-US" altLang="zh-TW" sz="3300" dirty="0" smtClean="0">
                <a:solidFill>
                  <a:schemeClr val="bg1"/>
                </a:solidFill>
              </a:rPr>
              <a:t>19 </a:t>
            </a:r>
            <a:r>
              <a:rPr lang="zh-TW" altLang="en-US" sz="3300" dirty="0" smtClean="0">
                <a:solidFill>
                  <a:schemeClr val="bg1"/>
                </a:solidFill>
              </a:rPr>
              <a:t>這 就 是 那 些 引 人 結 黨 、 屬 乎 血 氣 、 沒 有 聖 靈 的 人 。</a:t>
            </a:r>
            <a:endParaRPr lang="en-US" sz="3300" dirty="0" smtClean="0">
              <a:solidFill>
                <a:schemeClr val="bg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4662815"/>
          </a:xfrm>
          <a:prstGeom prst="rect">
            <a:avLst/>
          </a:prstGeom>
          <a:noFill/>
        </p:spPr>
        <p:txBody>
          <a:bodyPr wrap="square" rtlCol="0">
            <a:spAutoFit/>
          </a:bodyPr>
          <a:lstStyle/>
          <a:p>
            <a:r>
              <a:rPr lang="en-US" sz="3300" dirty="0" smtClean="0">
                <a:solidFill>
                  <a:schemeClr val="bg1"/>
                </a:solidFill>
              </a:rPr>
              <a:t>20 But you, dear friends, by building yourselves up in your most holy faith and praying in the Holy Spirit, 21 keep yourselves in God’s love as you wait for the mercy of our Lord Jesus Christ to bring you to eternal life.</a:t>
            </a: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smtClean="0">
                <a:solidFill>
                  <a:prstClr val="white"/>
                </a:solidFill>
              </a:rPr>
              <a:t>Jude 1-25</a:t>
            </a:r>
            <a:endParaRPr lang="en-US" sz="3200" dirty="0">
              <a:solidFill>
                <a:prstClr val="white"/>
              </a:solidFill>
            </a:endParaRPr>
          </a:p>
        </p:txBody>
      </p:sp>
      <p:sp>
        <p:nvSpPr>
          <p:cNvPr id="4" name="TextBox 3"/>
          <p:cNvSpPr txBox="1"/>
          <p:nvPr/>
        </p:nvSpPr>
        <p:spPr>
          <a:xfrm>
            <a:off x="4556235" y="609600"/>
            <a:ext cx="4572000" cy="4154984"/>
          </a:xfrm>
          <a:prstGeom prst="rect">
            <a:avLst/>
          </a:prstGeom>
          <a:noFill/>
        </p:spPr>
        <p:txBody>
          <a:bodyPr wrap="square" rtlCol="0">
            <a:spAutoFit/>
          </a:bodyPr>
          <a:lstStyle/>
          <a:p>
            <a:r>
              <a:rPr lang="en-US" altLang="zh-TW" sz="3300" dirty="0" smtClean="0">
                <a:solidFill>
                  <a:schemeClr val="bg1"/>
                </a:solidFill>
              </a:rPr>
              <a:t>20 </a:t>
            </a:r>
            <a:r>
              <a:rPr lang="zh-TW" altLang="en-US" sz="3300" dirty="0" smtClean="0">
                <a:solidFill>
                  <a:schemeClr val="bg1"/>
                </a:solidFill>
              </a:rPr>
              <a:t>親 愛 的 弟 兄 阿 ， 你 們 卻 要 在 至 聖 的 真 道 上 造 就 自 己 ， 在 聖 靈 裡 禱 告 ，</a:t>
            </a:r>
            <a:r>
              <a:rPr lang="en-US" altLang="zh-TW" sz="3300" dirty="0" smtClean="0">
                <a:solidFill>
                  <a:schemeClr val="bg1"/>
                </a:solidFill>
              </a:rPr>
              <a:t>21 </a:t>
            </a:r>
            <a:r>
              <a:rPr lang="zh-TW" altLang="en-US" sz="3300" dirty="0" smtClean="0">
                <a:solidFill>
                  <a:schemeClr val="bg1"/>
                </a:solidFill>
              </a:rPr>
              <a:t>保 守 自 己 常 在 神 的 愛 中 ， 仰 望 我 們 主 耶 穌 基 督 的 憐 憫 ， 直 到 永 生 。</a:t>
            </a:r>
            <a:endParaRPr lang="en-US" sz="3300" dirty="0" smtClean="0">
              <a:solidFill>
                <a:schemeClr val="bg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4154984"/>
          </a:xfrm>
          <a:prstGeom prst="rect">
            <a:avLst/>
          </a:prstGeom>
          <a:noFill/>
        </p:spPr>
        <p:txBody>
          <a:bodyPr wrap="square" rtlCol="0">
            <a:spAutoFit/>
          </a:bodyPr>
          <a:lstStyle/>
          <a:p>
            <a:r>
              <a:rPr lang="en-US" sz="3300" dirty="0" smtClean="0">
                <a:solidFill>
                  <a:schemeClr val="bg1"/>
                </a:solidFill>
              </a:rPr>
              <a:t>22 Be merciful to those who doubt; 23 save others by snatching them from the fire; to others show mercy, mixed with fear—hating even the clothing stained by corrupted flesh</a:t>
            </a:r>
            <a:r>
              <a:rPr lang="en-US" sz="3300" dirty="0" smtClean="0">
                <a:solidFill>
                  <a:schemeClr val="bg1"/>
                </a:solidFill>
              </a:rPr>
              <a:t>.</a:t>
            </a:r>
            <a:endParaRPr lang="en-US" sz="3300" dirty="0" smtClean="0">
              <a:solidFill>
                <a:schemeClr val="bg1"/>
              </a:solidFill>
            </a:endParaRP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smtClean="0">
                <a:solidFill>
                  <a:prstClr val="white"/>
                </a:solidFill>
              </a:rPr>
              <a:t>Jude 1-25</a:t>
            </a:r>
            <a:endParaRPr lang="en-US" sz="3200" dirty="0">
              <a:solidFill>
                <a:prstClr val="white"/>
              </a:solidFill>
            </a:endParaRPr>
          </a:p>
        </p:txBody>
      </p:sp>
      <p:sp>
        <p:nvSpPr>
          <p:cNvPr id="4" name="TextBox 3"/>
          <p:cNvSpPr txBox="1"/>
          <p:nvPr/>
        </p:nvSpPr>
        <p:spPr>
          <a:xfrm>
            <a:off x="4556235" y="609600"/>
            <a:ext cx="4572000" cy="4662815"/>
          </a:xfrm>
          <a:prstGeom prst="rect">
            <a:avLst/>
          </a:prstGeom>
          <a:noFill/>
        </p:spPr>
        <p:txBody>
          <a:bodyPr wrap="square" rtlCol="0">
            <a:spAutoFit/>
          </a:bodyPr>
          <a:lstStyle/>
          <a:p>
            <a:r>
              <a:rPr lang="en-US" sz="3300" dirty="0" smtClean="0">
                <a:solidFill>
                  <a:schemeClr val="bg1"/>
                </a:solidFill>
              </a:rPr>
              <a:t>22 </a:t>
            </a:r>
            <a:r>
              <a:rPr lang="zh-CN" altLang="en-US" sz="3300" dirty="0" smtClean="0">
                <a:solidFill>
                  <a:schemeClr val="bg1"/>
                </a:solidFill>
              </a:rPr>
              <a:t>有 些 人 存 疑 心 ， 你 們 要 憐 憫 他 們 ；</a:t>
            </a:r>
            <a:r>
              <a:rPr lang="en-US" altLang="zh-CN" sz="3300" dirty="0" smtClean="0">
                <a:solidFill>
                  <a:schemeClr val="bg1"/>
                </a:solidFill>
              </a:rPr>
              <a:t>23 </a:t>
            </a:r>
            <a:r>
              <a:rPr lang="zh-CN" altLang="en-US" sz="3300" dirty="0" smtClean="0">
                <a:solidFill>
                  <a:schemeClr val="bg1"/>
                </a:solidFill>
              </a:rPr>
              <a:t>有 些 人 你 們 要 從 火 中 搶 出 來 ， 搭 救 他 們 ； 有 些 人 你 們 要 存 懼 怕 的 心 憐 憫 他 們 ， 連 那 被 情 慾 沾 染 的 衣 服 也 當 厭 惡 。</a:t>
            </a:r>
            <a:endParaRPr lang="en-US" sz="3300" dirty="0" smtClean="0">
              <a:solidFill>
                <a:schemeClr val="bg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6186309"/>
          </a:xfrm>
          <a:prstGeom prst="rect">
            <a:avLst/>
          </a:prstGeom>
          <a:noFill/>
        </p:spPr>
        <p:txBody>
          <a:bodyPr wrap="square" rtlCol="0">
            <a:spAutoFit/>
          </a:bodyPr>
          <a:lstStyle/>
          <a:p>
            <a:r>
              <a:rPr lang="en-US" sz="3300" dirty="0" smtClean="0">
                <a:solidFill>
                  <a:schemeClr val="bg1"/>
                </a:solidFill>
              </a:rPr>
              <a:t>24 To </a:t>
            </a:r>
            <a:r>
              <a:rPr lang="en-US" sz="3300" dirty="0" smtClean="0">
                <a:solidFill>
                  <a:schemeClr val="bg1"/>
                </a:solidFill>
              </a:rPr>
              <a:t>him who is able to keep you from stumbling and to present you before his glorious presence without fault and with great joy— </a:t>
            </a:r>
            <a:r>
              <a:rPr lang="en-US" sz="3300" dirty="0" smtClean="0">
                <a:solidFill>
                  <a:schemeClr val="bg1"/>
                </a:solidFill>
              </a:rPr>
              <a:t>25 to </a:t>
            </a:r>
            <a:r>
              <a:rPr lang="en-US" sz="3300" dirty="0" smtClean="0">
                <a:solidFill>
                  <a:schemeClr val="bg1"/>
                </a:solidFill>
              </a:rPr>
              <a:t>the only God our Savior be glory, majesty, power and authority, through Jesus Christ our Lord, before all ages, now and forevermore! Amen.</a:t>
            </a: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smtClean="0">
                <a:solidFill>
                  <a:prstClr val="white"/>
                </a:solidFill>
              </a:rPr>
              <a:t>Jude 1-25</a:t>
            </a:r>
            <a:endParaRPr lang="en-US" sz="3200" dirty="0">
              <a:solidFill>
                <a:prstClr val="white"/>
              </a:solidFill>
            </a:endParaRPr>
          </a:p>
        </p:txBody>
      </p:sp>
      <p:sp>
        <p:nvSpPr>
          <p:cNvPr id="4" name="TextBox 3"/>
          <p:cNvSpPr txBox="1"/>
          <p:nvPr/>
        </p:nvSpPr>
        <p:spPr>
          <a:xfrm>
            <a:off x="4556235" y="609600"/>
            <a:ext cx="4572000" cy="5678478"/>
          </a:xfrm>
          <a:prstGeom prst="rect">
            <a:avLst/>
          </a:prstGeom>
          <a:noFill/>
        </p:spPr>
        <p:txBody>
          <a:bodyPr wrap="square" rtlCol="0">
            <a:spAutoFit/>
          </a:bodyPr>
          <a:lstStyle/>
          <a:p>
            <a:r>
              <a:rPr lang="en-US" altLang="zh-TW" sz="3300" dirty="0" smtClean="0">
                <a:solidFill>
                  <a:schemeClr val="bg1"/>
                </a:solidFill>
              </a:rPr>
              <a:t>24 </a:t>
            </a:r>
            <a:r>
              <a:rPr lang="zh-TW" altLang="en-US" sz="3300" dirty="0" smtClean="0">
                <a:solidFill>
                  <a:schemeClr val="bg1"/>
                </a:solidFill>
              </a:rPr>
              <a:t>那 </a:t>
            </a:r>
            <a:r>
              <a:rPr lang="zh-TW" altLang="en-US" sz="3300" dirty="0" smtClean="0">
                <a:solidFill>
                  <a:schemeClr val="bg1"/>
                </a:solidFill>
              </a:rPr>
              <a:t>能 保 守 你 們 不 失 腳 、 叫 你 們 無 瑕 無 疵 、 歡 歡 喜 喜 站 在 他 榮 耀 之 前 的 我 們 的 救 主 ─ 獨 一 的 神 </a:t>
            </a:r>
            <a:r>
              <a:rPr lang="zh-TW" altLang="en-US" sz="3300" dirty="0" smtClean="0">
                <a:solidFill>
                  <a:schemeClr val="bg1"/>
                </a:solidFill>
              </a:rPr>
              <a:t>，</a:t>
            </a:r>
            <a:r>
              <a:rPr lang="en-US" altLang="zh-TW" sz="3300" dirty="0" smtClean="0">
                <a:solidFill>
                  <a:schemeClr val="bg1"/>
                </a:solidFill>
              </a:rPr>
              <a:t>25 </a:t>
            </a:r>
            <a:r>
              <a:rPr lang="zh-TW" altLang="en-US" sz="3300" dirty="0" smtClean="0">
                <a:solidFill>
                  <a:schemeClr val="bg1"/>
                </a:solidFill>
              </a:rPr>
              <a:t>願 </a:t>
            </a:r>
            <a:r>
              <a:rPr lang="zh-TW" altLang="en-US" sz="3300" dirty="0" smtClean="0">
                <a:solidFill>
                  <a:schemeClr val="bg1"/>
                </a:solidFill>
              </a:rPr>
              <a:t>榮 耀 、 威 嚴 、 能 力 、 權 柄 ， 因 我 們 的 主 耶 穌 基 督 歸 與 他 ， 從 萬 古 以 前 並 現 今 ， 直 到 永 永 遠 遠 。 阿 們 。</a:t>
            </a:r>
            <a:endParaRPr lang="en-US" sz="3300" dirty="0" smtClean="0">
              <a:solidFill>
                <a:schemeClr val="bg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6186309"/>
          </a:xfrm>
          <a:prstGeom prst="rect">
            <a:avLst/>
          </a:prstGeom>
          <a:noFill/>
        </p:spPr>
        <p:txBody>
          <a:bodyPr wrap="square" rtlCol="0">
            <a:spAutoFit/>
          </a:bodyPr>
          <a:lstStyle/>
          <a:p>
            <a:r>
              <a:rPr lang="en-US" sz="3300" dirty="0" smtClean="0">
                <a:solidFill>
                  <a:schemeClr val="bg1"/>
                </a:solidFill>
              </a:rPr>
              <a:t>To </a:t>
            </a:r>
            <a:r>
              <a:rPr lang="en-US" sz="3300" dirty="0" smtClean="0">
                <a:solidFill>
                  <a:schemeClr val="bg1"/>
                </a:solidFill>
              </a:rPr>
              <a:t>him who is able to keep you from stumbling and to present you before his glorious presence without fault and with great joy— </a:t>
            </a:r>
            <a:r>
              <a:rPr lang="en-US" sz="3300" dirty="0" smtClean="0">
                <a:solidFill>
                  <a:schemeClr val="bg1"/>
                </a:solidFill>
              </a:rPr>
              <a:t>to </a:t>
            </a:r>
            <a:r>
              <a:rPr lang="en-US" sz="3300" dirty="0" smtClean="0">
                <a:solidFill>
                  <a:schemeClr val="bg1"/>
                </a:solidFill>
              </a:rPr>
              <a:t>the only God our Savior be glory, majesty, power and authority, through Jesus Christ our Lord, before all ages, now and forevermore! Amen.</a:t>
            </a: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smtClean="0">
                <a:solidFill>
                  <a:prstClr val="white"/>
                </a:solidFill>
              </a:rPr>
              <a:t>Jude 24-25</a:t>
            </a:r>
            <a:endParaRPr lang="en-US" sz="3200" dirty="0">
              <a:solidFill>
                <a:prstClr val="white"/>
              </a:solidFill>
            </a:endParaRPr>
          </a:p>
        </p:txBody>
      </p:sp>
      <p:sp>
        <p:nvSpPr>
          <p:cNvPr id="4" name="TextBox 3"/>
          <p:cNvSpPr txBox="1"/>
          <p:nvPr/>
        </p:nvSpPr>
        <p:spPr>
          <a:xfrm>
            <a:off x="4556235" y="609600"/>
            <a:ext cx="4572000" cy="5678478"/>
          </a:xfrm>
          <a:prstGeom prst="rect">
            <a:avLst/>
          </a:prstGeom>
          <a:noFill/>
        </p:spPr>
        <p:txBody>
          <a:bodyPr wrap="square" rtlCol="0">
            <a:spAutoFit/>
          </a:bodyPr>
          <a:lstStyle/>
          <a:p>
            <a:r>
              <a:rPr lang="zh-TW" altLang="en-US" sz="3300" dirty="0" smtClean="0">
                <a:solidFill>
                  <a:schemeClr val="bg1"/>
                </a:solidFill>
              </a:rPr>
              <a:t>那 </a:t>
            </a:r>
            <a:r>
              <a:rPr lang="zh-TW" altLang="en-US" sz="3300" dirty="0" smtClean="0">
                <a:solidFill>
                  <a:schemeClr val="bg1"/>
                </a:solidFill>
              </a:rPr>
              <a:t>能 保 守 你 們 不 失 腳 、 叫 你 們 無 瑕 無 疵 、 歡 歡 喜 喜 站 在 他 榮 耀 之 前 的 我 們 的 救 主 ─ 獨 一 的 神 </a:t>
            </a:r>
            <a:r>
              <a:rPr lang="zh-TW" altLang="en-US" sz="3300" dirty="0" smtClean="0">
                <a:solidFill>
                  <a:schemeClr val="bg1"/>
                </a:solidFill>
              </a:rPr>
              <a:t>，</a:t>
            </a:r>
            <a:r>
              <a:rPr lang="en-US" altLang="zh-TW" sz="3300" dirty="0" smtClean="0">
                <a:solidFill>
                  <a:schemeClr val="bg1"/>
                </a:solidFill>
              </a:rPr>
              <a:t> </a:t>
            </a:r>
            <a:r>
              <a:rPr lang="zh-TW" altLang="en-US" sz="3300" dirty="0" smtClean="0">
                <a:solidFill>
                  <a:schemeClr val="bg1"/>
                </a:solidFill>
              </a:rPr>
              <a:t>願 榮 耀 、 威 嚴 、 能 力 、 權 柄 ， 因 我 們 的 主 耶 穌 基 督 歸 與 他 ， 從 萬 古 以 前 並 現 今 ， 直 到 永 永 遠 遠 。 阿 們 。</a:t>
            </a:r>
            <a:endParaRPr lang="en-US" sz="3300" dirty="0" smtClean="0">
              <a:solidFill>
                <a:schemeClr val="bg1"/>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b="1" dirty="0" smtClean="0">
                <a:solidFill>
                  <a:schemeClr val="bg1"/>
                </a:solidFill>
              </a:rPr>
              <a:t>For those who keep their faith in the Lord true, they the Lord will keep from perishing eternally. </a:t>
            </a:r>
            <a:endParaRPr lang="en-US" sz="4000" b="1" dirty="0" smtClean="0">
              <a:solidFill>
                <a:schemeClr val="bg1"/>
              </a:solidFill>
            </a:endParaRPr>
          </a:p>
          <a:p>
            <a:r>
              <a:rPr lang="zh-TW" altLang="en-US" sz="4000" b="1" dirty="0" smtClean="0">
                <a:solidFill>
                  <a:schemeClr val="bg1"/>
                </a:solidFill>
              </a:rPr>
              <a:t>凡</a:t>
            </a:r>
            <a:r>
              <a:rPr lang="zh-TW" altLang="en-US" sz="4000" b="1" dirty="0" smtClean="0">
                <a:solidFill>
                  <a:schemeClr val="bg1"/>
                </a:solidFill>
              </a:rPr>
              <a:t>保守對主的信心為真實的，主必保守他們不致永</a:t>
            </a:r>
            <a:r>
              <a:rPr lang="zh-CN" altLang="en-US" sz="4000" b="1" dirty="0" smtClean="0">
                <a:solidFill>
                  <a:schemeClr val="bg1"/>
                </a:solidFill>
              </a:rPr>
              <a:t>死。</a:t>
            </a:r>
            <a:endParaRPr lang="en-US" sz="4000"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The Gospel according to Jude is this:</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246769"/>
          </a:xfrm>
          <a:prstGeom prst="rect">
            <a:avLst/>
          </a:prstGeom>
          <a:noFill/>
        </p:spPr>
        <p:txBody>
          <a:bodyPr wrap="square" rtlCol="0">
            <a:spAutoFit/>
          </a:bodyPr>
          <a:lstStyle/>
          <a:p>
            <a:pPr algn="ctr"/>
            <a:r>
              <a:rPr lang="en-US" altLang="zh-CN" sz="7000" b="1" dirty="0" smtClean="0">
                <a:solidFill>
                  <a:prstClr val="white"/>
                </a:solidFill>
              </a:rPr>
              <a:t>Hey Jude,</a:t>
            </a:r>
          </a:p>
          <a:p>
            <a:pPr algn="ctr"/>
            <a:r>
              <a:rPr lang="en-US" altLang="zh-CN" sz="7000" b="1" dirty="0" smtClean="0">
                <a:solidFill>
                  <a:prstClr val="white"/>
                </a:solidFill>
              </a:rPr>
              <a:t>How Rude …?!</a:t>
            </a:r>
            <a:endParaRPr lang="en-US" altLang="zh-CN" sz="7000" b="1" dirty="0" smtClean="0">
              <a:solidFill>
                <a:prstClr val="white"/>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dirty="0" smtClean="0">
                <a:solidFill>
                  <a:schemeClr val="bg1"/>
                </a:solidFill>
              </a:rPr>
              <a:t>What we have is a very strong worded letter that Jude wrote to the early Christians who were gravely troubled by false </a:t>
            </a:r>
            <a:r>
              <a:rPr lang="en-US" sz="4000" dirty="0" smtClean="0">
                <a:solidFill>
                  <a:schemeClr val="bg1"/>
                </a:solidFill>
              </a:rPr>
              <a:t>teachings and divisive actions </a:t>
            </a:r>
            <a:r>
              <a:rPr lang="en-US" sz="4000" dirty="0" smtClean="0">
                <a:solidFill>
                  <a:schemeClr val="bg1"/>
                </a:solidFill>
              </a:rPr>
              <a:t>of people faking as Christ </a:t>
            </a:r>
            <a:r>
              <a:rPr lang="en-US" sz="4000" dirty="0" smtClean="0">
                <a:solidFill>
                  <a:schemeClr val="bg1"/>
                </a:solidFill>
              </a:rPr>
              <a:t>followers.</a:t>
            </a:r>
            <a:endParaRPr lang="en-US" sz="4000"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Hey Jude, How Rude …?!:</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6247864"/>
          </a:xfrm>
          <a:prstGeom prst="rect">
            <a:avLst/>
          </a:prstGeom>
          <a:noFill/>
        </p:spPr>
        <p:txBody>
          <a:bodyPr wrap="square" rtlCol="0">
            <a:spAutoFit/>
          </a:bodyPr>
          <a:lstStyle/>
          <a:p>
            <a:r>
              <a:rPr lang="en-US" sz="4000" i="1" dirty="0" smtClean="0">
                <a:solidFill>
                  <a:prstClr val="white"/>
                </a:solidFill>
              </a:rPr>
              <a:t>Jude prayed for mercy because his readers would resist the opponents only by God’s mercy and because they needed to experience God’s mercy so that they could extend the same to those captivated by the false teachers (vv. 22–23). They needed peace because the interlopers caused division (v. 19) and introduced strife and grumbling wherever they went (vv. 10, 16</a:t>
            </a:r>
            <a:r>
              <a:rPr lang="en-US" sz="4000" i="1" dirty="0" smtClean="0">
                <a:solidFill>
                  <a:prstClr val="white"/>
                </a:solidFill>
              </a:rPr>
              <a:t>)... </a:t>
            </a:r>
            <a:endParaRPr lang="en-US" sz="4000" dirty="0" smtClean="0">
              <a:solidFill>
                <a:prstClr val="white"/>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3" name="TextBox 2"/>
          <p:cNvSpPr txBox="1"/>
          <p:nvPr/>
        </p:nvSpPr>
        <p:spPr>
          <a:xfrm>
            <a:off x="0" y="1905000"/>
            <a:ext cx="9144000" cy="1785104"/>
          </a:xfrm>
          <a:prstGeom prst="rect">
            <a:avLst/>
          </a:prstGeom>
          <a:noFill/>
        </p:spPr>
        <p:txBody>
          <a:bodyPr wrap="square" rtlCol="0">
            <a:spAutoFit/>
          </a:bodyPr>
          <a:lstStyle/>
          <a:p>
            <a:pPr algn="ctr"/>
            <a:r>
              <a:rPr lang="en-US" altLang="zh-CN" sz="7000" b="1" dirty="0" smtClean="0">
                <a:solidFill>
                  <a:prstClr val="white"/>
                </a:solidFill>
              </a:rPr>
              <a:t>Jude 1-25</a:t>
            </a:r>
            <a:endParaRPr lang="en-US" altLang="zh-CN" sz="7000" b="1" dirty="0" smtClean="0">
              <a:solidFill>
                <a:prstClr val="white"/>
              </a:solidFill>
            </a:endParaRPr>
          </a:p>
          <a:p>
            <a:pPr algn="ctr"/>
            <a:endParaRPr lang="en-US" sz="4000" dirty="0">
              <a:solidFill>
                <a:prstClr val="white"/>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3170099"/>
          </a:xfrm>
          <a:prstGeom prst="rect">
            <a:avLst/>
          </a:prstGeom>
          <a:noFill/>
        </p:spPr>
        <p:txBody>
          <a:bodyPr wrap="square" rtlCol="0">
            <a:spAutoFit/>
          </a:bodyPr>
          <a:lstStyle/>
          <a:p>
            <a:r>
              <a:rPr lang="en-US" sz="4000" i="1" dirty="0" smtClean="0">
                <a:solidFill>
                  <a:prstClr val="white"/>
                </a:solidFill>
              </a:rPr>
              <a:t>…They </a:t>
            </a:r>
            <a:r>
              <a:rPr lang="en-US" sz="4000" i="1" dirty="0" smtClean="0">
                <a:solidFill>
                  <a:prstClr val="white"/>
                </a:solidFill>
              </a:rPr>
              <a:t>needed love because the intruders cared only for themselves and abused the very purpose of the love feasts (v. 12</a:t>
            </a:r>
            <a:r>
              <a:rPr lang="en-US" sz="4000" i="1" dirty="0" smtClean="0">
                <a:solidFill>
                  <a:prstClr val="white"/>
                </a:solidFill>
              </a:rPr>
              <a:t>)</a:t>
            </a:r>
          </a:p>
          <a:p>
            <a:endParaRPr lang="en-US" sz="4000" i="1" dirty="0" smtClean="0">
              <a:solidFill>
                <a:prstClr val="white"/>
              </a:solidFill>
            </a:endParaRPr>
          </a:p>
          <a:p>
            <a:pPr algn="r"/>
            <a:r>
              <a:rPr lang="en-US" sz="4000" dirty="0" smtClean="0">
                <a:solidFill>
                  <a:prstClr val="white"/>
                </a:solidFill>
              </a:rPr>
              <a:t>~ Thomas Schreiner</a:t>
            </a:r>
            <a:endParaRPr lang="en-US" sz="4000" dirty="0" smtClean="0">
              <a:solidFill>
                <a:prstClr val="white"/>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b="1" dirty="0" smtClean="0">
                <a:solidFill>
                  <a:schemeClr val="bg1"/>
                </a:solidFill>
              </a:rPr>
              <a:t>Reality is presented as is</a:t>
            </a:r>
            <a:r>
              <a:rPr lang="en-US" sz="4000" dirty="0" smtClean="0">
                <a:solidFill>
                  <a:schemeClr val="bg1"/>
                </a:solidFill>
              </a:rPr>
              <a:t> (mainly to the Christians and those who claimed to be) –</a:t>
            </a:r>
            <a:br>
              <a:rPr lang="en-US" sz="4000" dirty="0" smtClean="0">
                <a:solidFill>
                  <a:schemeClr val="bg1"/>
                </a:solidFill>
              </a:rPr>
            </a:br>
            <a:r>
              <a:rPr lang="en-US" sz="4000" dirty="0" smtClean="0">
                <a:solidFill>
                  <a:schemeClr val="bg1"/>
                </a:solidFill>
              </a:rPr>
              <a:t>in all its vices &amp; struggles </a:t>
            </a:r>
            <a:r>
              <a:rPr lang="en-US" sz="4000" u="sng" dirty="0" smtClean="0">
                <a:solidFill>
                  <a:schemeClr val="bg1"/>
                </a:solidFill>
              </a:rPr>
              <a:t>as well as</a:t>
            </a:r>
            <a:r>
              <a:rPr lang="en-US" sz="4000" dirty="0" smtClean="0">
                <a:solidFill>
                  <a:schemeClr val="bg1"/>
                </a:solidFill>
              </a:rPr>
              <a:t> the only escape &amp; hope.</a:t>
            </a:r>
            <a:endParaRPr lang="en-US" sz="4000"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Hey Jude, How Rude …?!:</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323987"/>
          </a:xfrm>
          <a:prstGeom prst="rect">
            <a:avLst/>
          </a:prstGeom>
          <a:noFill/>
        </p:spPr>
        <p:txBody>
          <a:bodyPr wrap="square" rtlCol="0">
            <a:spAutoFit/>
          </a:bodyPr>
          <a:lstStyle/>
          <a:p>
            <a:pPr algn="ctr"/>
            <a:r>
              <a:rPr lang="en-US" altLang="zh-CN" sz="7000" b="1" dirty="0" smtClean="0">
                <a:solidFill>
                  <a:prstClr val="white"/>
                </a:solidFill>
              </a:rPr>
              <a:t>If You Fake It,</a:t>
            </a:r>
          </a:p>
          <a:p>
            <a:pPr algn="ctr"/>
            <a:r>
              <a:rPr lang="en-US" altLang="zh-CN" sz="7000" b="1" dirty="0" smtClean="0">
                <a:solidFill>
                  <a:prstClr val="white"/>
                </a:solidFill>
              </a:rPr>
              <a:t>You Won’t Make It</a:t>
            </a:r>
          </a:p>
          <a:p>
            <a:pPr algn="ctr"/>
            <a:r>
              <a:rPr lang="en-US" altLang="zh-CN" sz="7000" b="1" dirty="0" smtClean="0">
                <a:solidFill>
                  <a:prstClr val="white"/>
                </a:solidFill>
              </a:rPr>
              <a:t>vv. 3-16</a:t>
            </a:r>
            <a:endParaRPr lang="en-US" altLang="zh-CN" sz="7000" b="1" dirty="0" smtClean="0">
              <a:solidFill>
                <a:prstClr val="white"/>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r>
              <a:rPr lang="en-US" sz="4000" dirty="0" smtClean="0">
                <a:solidFill>
                  <a:schemeClr val="bg1"/>
                </a:solidFill>
              </a:rPr>
              <a:t>To be clearer, this disregard for God and His holiness come in the form of a </a:t>
            </a:r>
            <a:r>
              <a:rPr lang="en-US" sz="4000" dirty="0" smtClean="0">
                <a:solidFill>
                  <a:schemeClr val="bg1"/>
                </a:solidFill>
              </a:rPr>
              <a:t>seismic departure </a:t>
            </a:r>
            <a:r>
              <a:rPr lang="en-US" sz="4000" dirty="0" smtClean="0">
                <a:solidFill>
                  <a:schemeClr val="bg1"/>
                </a:solidFill>
              </a:rPr>
              <a:t>from the </a:t>
            </a:r>
            <a:r>
              <a:rPr lang="en-US" sz="4000" dirty="0" smtClean="0">
                <a:solidFill>
                  <a:schemeClr val="bg1"/>
                </a:solidFill>
              </a:rPr>
              <a:t>Truth</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If You Fake It, You Won’t Make It: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dirty="0" smtClean="0">
                <a:solidFill>
                  <a:schemeClr val="tx1">
                    <a:lumMod val="50000"/>
                    <a:lumOff val="50000"/>
                  </a:schemeClr>
                </a:solidFill>
              </a:rPr>
              <a:t>To be clearer, this disregard for God and His holiness come in the form of a </a:t>
            </a:r>
            <a:r>
              <a:rPr lang="en-US" sz="4000" dirty="0" smtClean="0">
                <a:solidFill>
                  <a:schemeClr val="tx1">
                    <a:lumMod val="50000"/>
                    <a:lumOff val="50000"/>
                  </a:schemeClr>
                </a:solidFill>
              </a:rPr>
              <a:t>seismic departure </a:t>
            </a:r>
            <a:r>
              <a:rPr lang="en-US" sz="4000" dirty="0" smtClean="0">
                <a:solidFill>
                  <a:schemeClr val="tx1">
                    <a:lumMod val="50000"/>
                    <a:lumOff val="50000"/>
                  </a:schemeClr>
                </a:solidFill>
              </a:rPr>
              <a:t>from the </a:t>
            </a:r>
            <a:r>
              <a:rPr lang="en-US" sz="4000" dirty="0" smtClean="0">
                <a:solidFill>
                  <a:schemeClr val="tx1">
                    <a:lumMod val="50000"/>
                    <a:lumOff val="50000"/>
                  </a:schemeClr>
                </a:solidFill>
              </a:rPr>
              <a:t>Truth</a:t>
            </a:r>
          </a:p>
          <a:p>
            <a:r>
              <a:rPr lang="en-US" sz="4000" dirty="0" smtClean="0">
                <a:solidFill>
                  <a:schemeClr val="bg1"/>
                </a:solidFill>
              </a:rPr>
              <a:t>1/ Presumed on God’s grace to </a:t>
            </a:r>
            <a:r>
              <a:rPr lang="en-US" sz="4000" u="sng" dirty="0" smtClean="0">
                <a:solidFill>
                  <a:schemeClr val="bg1"/>
                </a:solidFill>
              </a:rPr>
              <a:t>overlook</a:t>
            </a:r>
            <a:r>
              <a:rPr lang="en-US" sz="4000" dirty="0" smtClean="0">
                <a:solidFill>
                  <a:schemeClr val="bg1"/>
                </a:solidFill>
              </a:rPr>
              <a:t> their evil doing</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If You Fake It, You Won’t Make It: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sz="4000" dirty="0" smtClean="0">
                <a:solidFill>
                  <a:schemeClr val="tx1">
                    <a:lumMod val="50000"/>
                    <a:lumOff val="50000"/>
                  </a:schemeClr>
                </a:solidFill>
              </a:rPr>
              <a:t>To be clearer, this disregard for God and His holiness come in the form of a </a:t>
            </a:r>
            <a:r>
              <a:rPr lang="en-US" sz="4000" dirty="0" smtClean="0">
                <a:solidFill>
                  <a:schemeClr val="tx1">
                    <a:lumMod val="50000"/>
                    <a:lumOff val="50000"/>
                  </a:schemeClr>
                </a:solidFill>
              </a:rPr>
              <a:t>seismic departure </a:t>
            </a:r>
            <a:r>
              <a:rPr lang="en-US" sz="4000" dirty="0" smtClean="0">
                <a:solidFill>
                  <a:schemeClr val="tx1">
                    <a:lumMod val="50000"/>
                    <a:lumOff val="50000"/>
                  </a:schemeClr>
                </a:solidFill>
              </a:rPr>
              <a:t>from the </a:t>
            </a:r>
            <a:r>
              <a:rPr lang="en-US" sz="4000" dirty="0" smtClean="0">
                <a:solidFill>
                  <a:schemeClr val="tx1">
                    <a:lumMod val="50000"/>
                    <a:lumOff val="50000"/>
                  </a:schemeClr>
                </a:solidFill>
              </a:rPr>
              <a:t>Truth</a:t>
            </a:r>
          </a:p>
          <a:p>
            <a:r>
              <a:rPr lang="en-US" sz="4000" dirty="0" smtClean="0">
                <a:solidFill>
                  <a:schemeClr val="tx1">
                    <a:lumMod val="50000"/>
                    <a:lumOff val="50000"/>
                  </a:schemeClr>
                </a:solidFill>
              </a:rPr>
              <a:t>1/ Presumed on God’s grace to </a:t>
            </a:r>
            <a:r>
              <a:rPr lang="en-US" sz="4000" u="sng" dirty="0" smtClean="0">
                <a:solidFill>
                  <a:schemeClr val="tx1">
                    <a:lumMod val="50000"/>
                    <a:lumOff val="50000"/>
                  </a:schemeClr>
                </a:solidFill>
              </a:rPr>
              <a:t>overlook</a:t>
            </a:r>
            <a:r>
              <a:rPr lang="en-US" sz="4000" dirty="0" smtClean="0">
                <a:solidFill>
                  <a:schemeClr val="tx1">
                    <a:lumMod val="50000"/>
                    <a:lumOff val="50000"/>
                  </a:schemeClr>
                </a:solidFill>
              </a:rPr>
              <a:t> their evil doing</a:t>
            </a:r>
          </a:p>
          <a:p>
            <a:r>
              <a:rPr lang="en-US" sz="4000" dirty="0" smtClean="0">
                <a:solidFill>
                  <a:schemeClr val="bg1"/>
                </a:solidFill>
              </a:rPr>
              <a:t>2/ Rejected Jesus as the ONLY way, truth, life</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If You Fake It, You Won’t Make It: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r>
              <a:rPr lang="en-US" sz="4000" dirty="0" smtClean="0">
                <a:solidFill>
                  <a:schemeClr val="bg1"/>
                </a:solidFill>
              </a:rPr>
              <a:t>Specific examples:</a:t>
            </a:r>
          </a:p>
          <a:p>
            <a:r>
              <a:rPr lang="en-US" sz="4000" dirty="0" smtClean="0">
                <a:solidFill>
                  <a:schemeClr val="bg1"/>
                </a:solidFill>
              </a:rPr>
              <a:t>V</a:t>
            </a:r>
            <a:r>
              <a:rPr lang="en-US" sz="4000" dirty="0" smtClean="0">
                <a:solidFill>
                  <a:schemeClr val="bg1"/>
                </a:solidFill>
              </a:rPr>
              <a:t>. 11 </a:t>
            </a:r>
            <a:r>
              <a:rPr lang="en-US" sz="4000" dirty="0" smtClean="0">
                <a:solidFill>
                  <a:schemeClr val="bg1"/>
                </a:solidFill>
              </a:rPr>
              <a:t>Conduct of anger, greed and power mongering</a:t>
            </a:r>
            <a:endParaRPr lang="en-US" sz="4000" dirty="0" smtClean="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If You Fake It, You Won’t Make It: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dirty="0" smtClean="0">
                <a:solidFill>
                  <a:schemeClr val="bg1"/>
                </a:solidFill>
              </a:rPr>
              <a:t>Specific examples:</a:t>
            </a:r>
          </a:p>
          <a:p>
            <a:r>
              <a:rPr lang="en-US" sz="4000" dirty="0" smtClean="0">
                <a:solidFill>
                  <a:schemeClr val="tx1">
                    <a:lumMod val="50000"/>
                    <a:lumOff val="50000"/>
                  </a:schemeClr>
                </a:solidFill>
              </a:rPr>
              <a:t>V</a:t>
            </a:r>
            <a:r>
              <a:rPr lang="en-US" sz="4000" dirty="0" smtClean="0">
                <a:solidFill>
                  <a:schemeClr val="tx1">
                    <a:lumMod val="50000"/>
                    <a:lumOff val="50000"/>
                  </a:schemeClr>
                </a:solidFill>
              </a:rPr>
              <a:t>. 11 </a:t>
            </a:r>
            <a:r>
              <a:rPr lang="en-US" sz="4000" dirty="0" smtClean="0">
                <a:solidFill>
                  <a:schemeClr val="tx1">
                    <a:lumMod val="50000"/>
                    <a:lumOff val="50000"/>
                  </a:schemeClr>
                </a:solidFill>
              </a:rPr>
              <a:t>Conduct of anger, greed and power </a:t>
            </a:r>
            <a:r>
              <a:rPr lang="en-US" sz="4000" dirty="0" smtClean="0">
                <a:solidFill>
                  <a:schemeClr val="tx1">
                    <a:lumMod val="50000"/>
                    <a:lumOff val="50000"/>
                  </a:schemeClr>
                </a:solidFill>
              </a:rPr>
              <a:t>mongering</a:t>
            </a:r>
          </a:p>
          <a:p>
            <a:r>
              <a:rPr lang="en-US" sz="4000" dirty="0" smtClean="0">
                <a:solidFill>
                  <a:schemeClr val="bg1"/>
                </a:solidFill>
              </a:rPr>
              <a:t>V. 16 </a:t>
            </a:r>
            <a:r>
              <a:rPr lang="en-US" sz="4000" dirty="0" smtClean="0">
                <a:solidFill>
                  <a:schemeClr val="bg1"/>
                </a:solidFill>
              </a:rPr>
              <a:t>Conduct of discontentment &amp; </a:t>
            </a:r>
            <a:r>
              <a:rPr lang="en-US" sz="4000" dirty="0" smtClean="0">
                <a:solidFill>
                  <a:schemeClr val="bg1"/>
                </a:solidFill>
              </a:rPr>
              <a:t>hyper-criticality, </a:t>
            </a:r>
            <a:r>
              <a:rPr lang="en-US" sz="4000" dirty="0" smtClean="0">
                <a:solidFill>
                  <a:schemeClr val="bg1"/>
                </a:solidFill>
              </a:rPr>
              <a:t>unrestrained desire, and falsehood</a:t>
            </a:r>
            <a:endParaRPr lang="en-US" sz="4000" dirty="0" smtClean="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If You Fake It, You Won’t Make It: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785652"/>
          </a:xfrm>
          <a:prstGeom prst="rect">
            <a:avLst/>
          </a:prstGeom>
          <a:noFill/>
        </p:spPr>
        <p:txBody>
          <a:bodyPr wrap="square" rtlCol="0">
            <a:spAutoFit/>
          </a:bodyPr>
          <a:lstStyle/>
          <a:p>
            <a:r>
              <a:rPr lang="en-US" sz="4000" dirty="0" smtClean="0">
                <a:solidFill>
                  <a:schemeClr val="bg1"/>
                </a:solidFill>
              </a:rPr>
              <a:t>No mere moments of failures and weakness but </a:t>
            </a:r>
            <a:r>
              <a:rPr lang="en-US" sz="4000" dirty="0" smtClean="0">
                <a:solidFill>
                  <a:schemeClr val="bg1"/>
                </a:solidFill>
              </a:rPr>
              <a:t>habitual</a:t>
            </a:r>
          </a:p>
          <a:p>
            <a:r>
              <a:rPr lang="en-US" sz="4000" dirty="0" smtClean="0">
                <a:solidFill>
                  <a:schemeClr val="bg1"/>
                </a:solidFill>
              </a:rPr>
              <a:t>___Consistent disappointment</a:t>
            </a:r>
          </a:p>
          <a:p>
            <a:r>
              <a:rPr lang="en-US" sz="4000" dirty="0" smtClean="0">
                <a:solidFill>
                  <a:schemeClr val="bg1"/>
                </a:solidFill>
              </a:rPr>
              <a:t>___Consistent empty promises</a:t>
            </a:r>
          </a:p>
          <a:p>
            <a:r>
              <a:rPr lang="en-US" sz="4000" dirty="0" smtClean="0">
                <a:solidFill>
                  <a:schemeClr val="bg1"/>
                </a:solidFill>
              </a:rPr>
              <a:t>___Consistent restless passions</a:t>
            </a:r>
          </a:p>
          <a:p>
            <a:r>
              <a:rPr lang="en-US" sz="4000" dirty="0" smtClean="0">
                <a:solidFill>
                  <a:schemeClr val="bg1"/>
                </a:solidFill>
              </a:rPr>
              <a:t>___Consistent misdirection</a:t>
            </a: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If You Fake It, You Won’t Make It: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3647152"/>
          </a:xfrm>
          <a:prstGeom prst="rect">
            <a:avLst/>
          </a:prstGeom>
          <a:noFill/>
        </p:spPr>
        <p:txBody>
          <a:bodyPr wrap="square" rtlCol="0">
            <a:spAutoFit/>
          </a:bodyPr>
          <a:lstStyle/>
          <a:p>
            <a:r>
              <a:rPr lang="en-US" sz="3300" dirty="0" smtClean="0">
                <a:solidFill>
                  <a:schemeClr val="bg1"/>
                </a:solidFill>
              </a:rPr>
              <a:t>5 Though you already know all this, I want to remind you that the Lord at one time delivered his people out of Egypt, but later destroyed those who did not believe.</a:t>
            </a: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smtClean="0">
                <a:solidFill>
                  <a:prstClr val="white"/>
                </a:solidFill>
              </a:rPr>
              <a:t>Jude 5</a:t>
            </a:r>
            <a:endParaRPr lang="en-US" sz="3200" dirty="0">
              <a:solidFill>
                <a:prstClr val="white"/>
              </a:solidFill>
            </a:endParaRPr>
          </a:p>
        </p:txBody>
      </p:sp>
      <p:sp>
        <p:nvSpPr>
          <p:cNvPr id="4" name="TextBox 3"/>
          <p:cNvSpPr txBox="1"/>
          <p:nvPr/>
        </p:nvSpPr>
        <p:spPr>
          <a:xfrm>
            <a:off x="4556235" y="609600"/>
            <a:ext cx="4572000" cy="3139321"/>
          </a:xfrm>
          <a:prstGeom prst="rect">
            <a:avLst/>
          </a:prstGeom>
          <a:noFill/>
        </p:spPr>
        <p:txBody>
          <a:bodyPr wrap="square" rtlCol="0">
            <a:spAutoFit/>
          </a:bodyPr>
          <a:lstStyle/>
          <a:p>
            <a:r>
              <a:rPr lang="en-US" sz="3300" dirty="0" smtClean="0">
                <a:solidFill>
                  <a:schemeClr val="bg1"/>
                </a:solidFill>
              </a:rPr>
              <a:t>5 </a:t>
            </a:r>
            <a:r>
              <a:rPr lang="zh-TW" altLang="en-US" sz="3300" dirty="0" smtClean="0">
                <a:solidFill>
                  <a:schemeClr val="bg1"/>
                </a:solidFill>
              </a:rPr>
              <a:t>從 前 主 救 了 他 的 百 姓 出 埃 及 地 ， 後 來 就 把 那 些 不 信 的 滅 絕 了 。 這 一 切 的 事 ， 你 們 雖 然 都 知 道 ， 我 卻 仍 要 提 醒 你 </a:t>
            </a:r>
            <a:r>
              <a:rPr lang="zh-TW" altLang="en-US" sz="3300" dirty="0" smtClean="0">
                <a:solidFill>
                  <a:schemeClr val="bg1"/>
                </a:solidFill>
              </a:rPr>
              <a:t>們</a:t>
            </a:r>
            <a:r>
              <a:rPr lang="zh-TW" altLang="en-US" sz="3300" dirty="0" smtClean="0">
                <a:solidFill>
                  <a:schemeClr val="bg1"/>
                </a:solidFill>
              </a:rPr>
              <a:t>。 </a:t>
            </a:r>
            <a:endParaRPr lang="en-US" sz="3300" dirty="0" smtClean="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4154984"/>
          </a:xfrm>
          <a:prstGeom prst="rect">
            <a:avLst/>
          </a:prstGeom>
          <a:noFill/>
        </p:spPr>
        <p:txBody>
          <a:bodyPr wrap="square" rtlCol="0">
            <a:spAutoFit/>
          </a:bodyPr>
          <a:lstStyle/>
          <a:p>
            <a:r>
              <a:rPr lang="en-US" sz="3300" dirty="0" smtClean="0">
                <a:solidFill>
                  <a:schemeClr val="bg1"/>
                </a:solidFill>
              </a:rPr>
              <a:t>1 Jude, a servant of Jesus Christ and a brother of James</a:t>
            </a:r>
            <a:r>
              <a:rPr lang="en-US" sz="3300" dirty="0" smtClean="0">
                <a:solidFill>
                  <a:schemeClr val="bg1"/>
                </a:solidFill>
              </a:rPr>
              <a:t>,</a:t>
            </a:r>
          </a:p>
          <a:p>
            <a:endParaRPr lang="en-US" sz="3300" dirty="0" smtClean="0">
              <a:solidFill>
                <a:schemeClr val="bg1"/>
              </a:solidFill>
            </a:endParaRPr>
          </a:p>
          <a:p>
            <a:r>
              <a:rPr lang="en-US" sz="3300" dirty="0" smtClean="0">
                <a:solidFill>
                  <a:schemeClr val="bg1"/>
                </a:solidFill>
              </a:rPr>
              <a:t>To those who have been called, who are loved in God the Father and kept for Jesus Christ</a:t>
            </a:r>
            <a:r>
              <a:rPr lang="en-US" sz="3300" dirty="0" smtClean="0">
                <a:solidFill>
                  <a:schemeClr val="bg1"/>
                </a:solidFill>
              </a:rPr>
              <a:t>:</a:t>
            </a:r>
            <a:endParaRPr lang="en-US" sz="3300" dirty="0" smtClean="0">
              <a:solidFill>
                <a:schemeClr val="bg1"/>
              </a:solidFill>
            </a:endParaRP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smtClean="0">
                <a:solidFill>
                  <a:prstClr val="white"/>
                </a:solidFill>
              </a:rPr>
              <a:t>Jude 1-25</a:t>
            </a:r>
            <a:endParaRPr lang="en-US" sz="3200" dirty="0">
              <a:solidFill>
                <a:prstClr val="white"/>
              </a:solidFill>
            </a:endParaRPr>
          </a:p>
        </p:txBody>
      </p:sp>
      <p:sp>
        <p:nvSpPr>
          <p:cNvPr id="4" name="TextBox 3"/>
          <p:cNvSpPr txBox="1"/>
          <p:nvPr/>
        </p:nvSpPr>
        <p:spPr>
          <a:xfrm>
            <a:off x="4556235" y="609600"/>
            <a:ext cx="4572000" cy="2631490"/>
          </a:xfrm>
          <a:prstGeom prst="rect">
            <a:avLst/>
          </a:prstGeom>
          <a:noFill/>
        </p:spPr>
        <p:txBody>
          <a:bodyPr wrap="square" rtlCol="0">
            <a:spAutoFit/>
          </a:bodyPr>
          <a:lstStyle/>
          <a:p>
            <a:r>
              <a:rPr lang="en-US" sz="3300" dirty="0" smtClean="0">
                <a:solidFill>
                  <a:schemeClr val="bg1"/>
                </a:solidFill>
              </a:rPr>
              <a:t>1 </a:t>
            </a:r>
            <a:r>
              <a:rPr lang="zh-TW" altLang="en-US" sz="3300" dirty="0" smtClean="0">
                <a:solidFill>
                  <a:schemeClr val="bg1"/>
                </a:solidFill>
              </a:rPr>
              <a:t>耶 穌 基 督 的 僕 人 ， 雅 各 的 弟 兄 猶 大 ， 寫 信 給 那 被 召 、 在 父 神 裡 蒙 愛 、 為 耶 穌 基 督 保 守 的 人 </a:t>
            </a:r>
            <a:r>
              <a:rPr lang="zh-TW" altLang="en-US" sz="3300" dirty="0" smtClean="0">
                <a:solidFill>
                  <a:schemeClr val="bg1"/>
                </a:solidFill>
              </a:rPr>
              <a:t>。</a:t>
            </a:r>
            <a:endParaRPr lang="en-US" sz="3300" dirty="0" smtClean="0">
              <a:solidFill>
                <a:schemeClr val="bg1"/>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dirty="0" smtClean="0">
                <a:solidFill>
                  <a:schemeClr val="bg1"/>
                </a:solidFill>
              </a:rPr>
              <a:t>God’s ordained boundaries in life are real.</a:t>
            </a:r>
            <a:br>
              <a:rPr lang="en-US" sz="4000" dirty="0" smtClean="0">
                <a:solidFill>
                  <a:schemeClr val="bg1"/>
                </a:solidFill>
              </a:rPr>
            </a:br>
            <a:r>
              <a:rPr lang="en-US" sz="4000" dirty="0" smtClean="0">
                <a:solidFill>
                  <a:schemeClr val="bg1"/>
                </a:solidFill>
              </a:rPr>
              <a:t>God’s judgment against the wilful overstepping of these boundaries is equally real.</a:t>
            </a:r>
            <a:endParaRPr lang="en-US" sz="4000" dirty="0" smtClean="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If You Fake It, You Won’t Make It: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323987"/>
          </a:xfrm>
          <a:prstGeom prst="rect">
            <a:avLst/>
          </a:prstGeom>
          <a:noFill/>
        </p:spPr>
        <p:txBody>
          <a:bodyPr wrap="square" rtlCol="0">
            <a:spAutoFit/>
          </a:bodyPr>
          <a:lstStyle/>
          <a:p>
            <a:pPr algn="ctr"/>
            <a:r>
              <a:rPr lang="en-US" altLang="zh-CN" sz="7000" b="1" dirty="0" smtClean="0">
                <a:solidFill>
                  <a:prstClr val="white"/>
                </a:solidFill>
              </a:rPr>
              <a:t>Hey Jude, Keep Faith and Carry On</a:t>
            </a:r>
          </a:p>
          <a:p>
            <a:pPr algn="ctr"/>
            <a:r>
              <a:rPr lang="en-US" altLang="zh-CN" sz="7000" b="1" dirty="0" smtClean="0">
                <a:solidFill>
                  <a:prstClr val="white"/>
                </a:solidFill>
              </a:rPr>
              <a:t>vv. 17-25</a:t>
            </a:r>
            <a:endParaRPr lang="en-US" altLang="zh-CN" sz="7000" b="1" dirty="0" smtClean="0">
              <a:solidFill>
                <a:prstClr val="white"/>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sz="4000" i="1" dirty="0" smtClean="0">
                <a:solidFill>
                  <a:schemeClr val="bg1"/>
                </a:solidFill>
              </a:rPr>
              <a:t>How are these Christians who were gravely troubled by the godless individuals to “Contend for the faith</a:t>
            </a:r>
            <a:r>
              <a:rPr lang="zh-TW" altLang="en-US" sz="4000" i="1" dirty="0" smtClean="0">
                <a:solidFill>
                  <a:schemeClr val="bg1"/>
                </a:solidFill>
              </a:rPr>
              <a:t>為 真 道 竭 力 的 爭 辯</a:t>
            </a:r>
            <a:r>
              <a:rPr lang="en-US" sz="4000" i="1" dirty="0" smtClean="0">
                <a:solidFill>
                  <a:schemeClr val="bg1"/>
                </a:solidFill>
              </a:rPr>
              <a:t>”?</a:t>
            </a:r>
            <a:r>
              <a:rPr lang="en-US" sz="4000" dirty="0" smtClean="0">
                <a:solidFill>
                  <a:schemeClr val="bg1"/>
                </a:solidFill>
              </a:rPr>
              <a:t> Jude gives two key words: </a:t>
            </a:r>
            <a:r>
              <a:rPr lang="en-US" sz="6000" b="1" dirty="0" smtClean="0">
                <a:solidFill>
                  <a:schemeClr val="bg1"/>
                </a:solidFill>
              </a:rPr>
              <a:t>REMEMBER </a:t>
            </a:r>
            <a:r>
              <a:rPr lang="zh-CN" altLang="en-US" sz="6000" b="1" dirty="0" smtClean="0">
                <a:solidFill>
                  <a:schemeClr val="bg1"/>
                </a:solidFill>
              </a:rPr>
              <a:t>記念</a:t>
            </a:r>
            <a:r>
              <a:rPr lang="en-US" sz="4000" b="1" dirty="0" smtClean="0">
                <a:solidFill>
                  <a:schemeClr val="bg1"/>
                </a:solidFill>
              </a:rPr>
              <a:t> &amp; </a:t>
            </a:r>
            <a:endParaRPr lang="en-US" sz="4000" b="1" dirty="0" smtClean="0">
              <a:solidFill>
                <a:schemeClr val="bg1"/>
              </a:solidFill>
            </a:endParaRPr>
          </a:p>
          <a:p>
            <a:r>
              <a:rPr lang="en-US" sz="6000" b="1" dirty="0" smtClean="0">
                <a:solidFill>
                  <a:schemeClr val="bg1"/>
                </a:solidFill>
              </a:rPr>
              <a:t>KEEP </a:t>
            </a:r>
            <a:r>
              <a:rPr lang="zh-CN" altLang="en-US" sz="6000" b="1" dirty="0" smtClean="0">
                <a:solidFill>
                  <a:schemeClr val="bg1"/>
                </a:solidFill>
              </a:rPr>
              <a:t>保守</a:t>
            </a:r>
            <a:endParaRPr lang="en-US" sz="6000"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Hey Jude, Keep Faith and Carry On:</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6186309"/>
          </a:xfrm>
          <a:prstGeom prst="rect">
            <a:avLst/>
          </a:prstGeom>
          <a:noFill/>
        </p:spPr>
        <p:txBody>
          <a:bodyPr wrap="square" rtlCol="0">
            <a:spAutoFit/>
          </a:bodyPr>
          <a:lstStyle/>
          <a:p>
            <a:r>
              <a:rPr lang="en-US" sz="3300" dirty="0" smtClean="0">
                <a:solidFill>
                  <a:schemeClr val="bg1"/>
                </a:solidFill>
              </a:rPr>
              <a:t>To </a:t>
            </a:r>
            <a:r>
              <a:rPr lang="en-US" sz="3300" dirty="0" smtClean="0">
                <a:solidFill>
                  <a:schemeClr val="bg1"/>
                </a:solidFill>
              </a:rPr>
              <a:t>him who is able to keep you from stumbling and to present you before his glorious presence without fault and with great joy— </a:t>
            </a:r>
            <a:r>
              <a:rPr lang="en-US" sz="3300" dirty="0" smtClean="0">
                <a:solidFill>
                  <a:schemeClr val="bg1"/>
                </a:solidFill>
              </a:rPr>
              <a:t>to </a:t>
            </a:r>
            <a:r>
              <a:rPr lang="en-US" sz="3300" dirty="0" smtClean="0">
                <a:solidFill>
                  <a:schemeClr val="bg1"/>
                </a:solidFill>
              </a:rPr>
              <a:t>the only God our Savior be glory, majesty, power and authority, through Jesus Christ our Lord, before all ages, now and forevermore! Amen.</a:t>
            </a: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smtClean="0">
                <a:solidFill>
                  <a:prstClr val="white"/>
                </a:solidFill>
              </a:rPr>
              <a:t>Jude 24-25</a:t>
            </a:r>
            <a:endParaRPr lang="en-US" sz="3200" dirty="0">
              <a:solidFill>
                <a:prstClr val="white"/>
              </a:solidFill>
            </a:endParaRPr>
          </a:p>
        </p:txBody>
      </p:sp>
      <p:sp>
        <p:nvSpPr>
          <p:cNvPr id="4" name="TextBox 3"/>
          <p:cNvSpPr txBox="1"/>
          <p:nvPr/>
        </p:nvSpPr>
        <p:spPr>
          <a:xfrm>
            <a:off x="4556235" y="609600"/>
            <a:ext cx="4572000" cy="5678478"/>
          </a:xfrm>
          <a:prstGeom prst="rect">
            <a:avLst/>
          </a:prstGeom>
          <a:noFill/>
        </p:spPr>
        <p:txBody>
          <a:bodyPr wrap="square" rtlCol="0">
            <a:spAutoFit/>
          </a:bodyPr>
          <a:lstStyle/>
          <a:p>
            <a:r>
              <a:rPr lang="zh-TW" altLang="en-US" sz="3300" dirty="0" smtClean="0">
                <a:solidFill>
                  <a:schemeClr val="bg1"/>
                </a:solidFill>
              </a:rPr>
              <a:t>那 </a:t>
            </a:r>
            <a:r>
              <a:rPr lang="zh-TW" altLang="en-US" sz="3300" dirty="0" smtClean="0">
                <a:solidFill>
                  <a:schemeClr val="bg1"/>
                </a:solidFill>
              </a:rPr>
              <a:t>能 保 守 你 們 不 失 腳 、 叫 你 們 無 瑕 無 疵 、 歡 歡 喜 喜 站 在 他 榮 耀 之 前 的 我 們 的 救 主 ─ 獨 一 的 神 </a:t>
            </a:r>
            <a:r>
              <a:rPr lang="zh-TW" altLang="en-US" sz="3300" dirty="0" smtClean="0">
                <a:solidFill>
                  <a:schemeClr val="bg1"/>
                </a:solidFill>
              </a:rPr>
              <a:t>，</a:t>
            </a:r>
            <a:r>
              <a:rPr lang="en-US" altLang="zh-TW" sz="3300" dirty="0" smtClean="0">
                <a:solidFill>
                  <a:schemeClr val="bg1"/>
                </a:solidFill>
              </a:rPr>
              <a:t> </a:t>
            </a:r>
            <a:r>
              <a:rPr lang="zh-TW" altLang="en-US" sz="3300" dirty="0" smtClean="0">
                <a:solidFill>
                  <a:schemeClr val="bg1"/>
                </a:solidFill>
              </a:rPr>
              <a:t>願 榮 耀 、 威 嚴 、 能 力 、 權 柄 ， 因 我 們 的 主 耶 穌 基 督 歸 與 他 ， 從 萬 古 以 前 並 現 今 ， 直 到 永 永 遠 遠 。 阿 們 。</a:t>
            </a:r>
            <a:endParaRPr lang="en-US" sz="3300" dirty="0" smtClean="0">
              <a:solidFill>
                <a:schemeClr val="bg1"/>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169551"/>
          </a:xfrm>
          <a:prstGeom prst="rect">
            <a:avLst/>
          </a:prstGeom>
          <a:noFill/>
        </p:spPr>
        <p:txBody>
          <a:bodyPr wrap="square" rtlCol="0">
            <a:spAutoFit/>
          </a:bodyPr>
          <a:lstStyle/>
          <a:p>
            <a:pPr algn="ctr"/>
            <a:r>
              <a:rPr lang="en-US" altLang="zh-CN" sz="7000" b="1" dirty="0" smtClean="0">
                <a:solidFill>
                  <a:prstClr val="white"/>
                </a:solidFill>
              </a:rPr>
              <a:t>Kept Safe in True Faith</a:t>
            </a:r>
            <a:endParaRPr lang="en-US" altLang="zh-CN" sz="7000" b="1" dirty="0" smtClean="0">
              <a:solidFill>
                <a:prstClr val="white"/>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dirty="0" smtClean="0">
                <a:solidFill>
                  <a:schemeClr val="bg1"/>
                </a:solidFill>
              </a:rPr>
              <a:t>God remembers those who remember the truth of God.</a:t>
            </a:r>
          </a:p>
          <a:p>
            <a:r>
              <a:rPr lang="en-US" sz="4000" dirty="0" smtClean="0">
                <a:solidFill>
                  <a:schemeClr val="bg1"/>
                </a:solidFill>
              </a:rPr>
              <a:t>God keeps safe those who keep safe their faith in God.</a:t>
            </a:r>
            <a:endParaRPr lang="en-US" sz="4000" dirty="0">
              <a:solidFill>
                <a:schemeClr val="bg1"/>
              </a:solidFill>
            </a:endParaRPr>
          </a:p>
        </p:txBody>
      </p:sp>
      <p:sp>
        <p:nvSpPr>
          <p:cNvPr id="3" name="TextBox 2"/>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Kept Safe in True Faith:</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2631490"/>
          </a:xfrm>
          <a:prstGeom prst="rect">
            <a:avLst/>
          </a:prstGeom>
          <a:noFill/>
        </p:spPr>
        <p:txBody>
          <a:bodyPr wrap="square" rtlCol="0">
            <a:spAutoFit/>
          </a:bodyPr>
          <a:lstStyle/>
          <a:p>
            <a:r>
              <a:rPr lang="en-US" sz="3300" dirty="0" smtClean="0">
                <a:solidFill>
                  <a:schemeClr val="bg1"/>
                </a:solidFill>
              </a:rPr>
              <a:t>The fear of the Lord is the beginning of wisdom, and knowledge of the Holy One is </a:t>
            </a:r>
            <a:r>
              <a:rPr lang="en-US" sz="3300" dirty="0" smtClean="0">
                <a:solidFill>
                  <a:schemeClr val="bg1"/>
                </a:solidFill>
              </a:rPr>
              <a:t>understanding.</a:t>
            </a:r>
            <a:endParaRPr lang="en-US" sz="3300" dirty="0" smtClean="0">
              <a:solidFill>
                <a:schemeClr val="bg1"/>
              </a:solidFill>
            </a:endParaRP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err="1" smtClean="0">
                <a:solidFill>
                  <a:prstClr val="white"/>
                </a:solidFill>
              </a:rPr>
              <a:t>Prov</a:t>
            </a:r>
            <a:r>
              <a:rPr lang="en-US" sz="3200" dirty="0" smtClean="0">
                <a:solidFill>
                  <a:prstClr val="white"/>
                </a:solidFill>
              </a:rPr>
              <a:t> 9:10</a:t>
            </a:r>
            <a:endParaRPr lang="en-US" sz="3200" dirty="0">
              <a:solidFill>
                <a:prstClr val="white"/>
              </a:solidFill>
            </a:endParaRPr>
          </a:p>
        </p:txBody>
      </p:sp>
      <p:sp>
        <p:nvSpPr>
          <p:cNvPr id="4" name="TextBox 3"/>
          <p:cNvSpPr txBox="1"/>
          <p:nvPr/>
        </p:nvSpPr>
        <p:spPr>
          <a:xfrm>
            <a:off x="4556235" y="609600"/>
            <a:ext cx="4572000" cy="1615827"/>
          </a:xfrm>
          <a:prstGeom prst="rect">
            <a:avLst/>
          </a:prstGeom>
          <a:noFill/>
        </p:spPr>
        <p:txBody>
          <a:bodyPr wrap="square" rtlCol="0">
            <a:spAutoFit/>
          </a:bodyPr>
          <a:lstStyle/>
          <a:p>
            <a:r>
              <a:rPr lang="zh-CN" altLang="en-US" sz="3300" dirty="0" smtClean="0">
                <a:solidFill>
                  <a:schemeClr val="bg1"/>
                </a:solidFill>
              </a:rPr>
              <a:t>敬 畏 耶 和 華 是 智 慧 的 開 端 ； 認 識 至 聖 者 便 是 聰 明 。</a:t>
            </a:r>
            <a:endParaRPr lang="en-US" sz="3300" dirty="0" smtClean="0">
              <a:solidFill>
                <a:schemeClr val="bg1"/>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3139321"/>
          </a:xfrm>
          <a:prstGeom prst="rect">
            <a:avLst/>
          </a:prstGeom>
          <a:noFill/>
        </p:spPr>
        <p:txBody>
          <a:bodyPr wrap="square" rtlCol="0">
            <a:spAutoFit/>
          </a:bodyPr>
          <a:lstStyle/>
          <a:p>
            <a:r>
              <a:rPr lang="en-US" sz="3300" dirty="0" smtClean="0">
                <a:solidFill>
                  <a:schemeClr val="bg1"/>
                </a:solidFill>
              </a:rPr>
              <a:t>11 I have hidden your word in my heart that I might not sin against </a:t>
            </a:r>
            <a:r>
              <a:rPr lang="en-US" sz="3300" dirty="0" smtClean="0">
                <a:solidFill>
                  <a:schemeClr val="bg1"/>
                </a:solidFill>
              </a:rPr>
              <a:t>you. </a:t>
            </a:r>
            <a:r>
              <a:rPr lang="en-US" altLang="zh-CN" sz="3300" dirty="0" smtClean="0">
                <a:solidFill>
                  <a:schemeClr val="bg1"/>
                </a:solidFill>
              </a:rPr>
              <a:t>14 </a:t>
            </a:r>
            <a:r>
              <a:rPr lang="en-US" sz="3300" dirty="0" smtClean="0">
                <a:solidFill>
                  <a:schemeClr val="bg1"/>
                </a:solidFill>
              </a:rPr>
              <a:t>I rejoice in following your statutes as one rejoices in great </a:t>
            </a:r>
            <a:r>
              <a:rPr lang="en-US" sz="3300" dirty="0" smtClean="0">
                <a:solidFill>
                  <a:schemeClr val="bg1"/>
                </a:solidFill>
              </a:rPr>
              <a:t>riches.</a:t>
            </a:r>
            <a:endParaRPr lang="en-US" sz="3300" dirty="0" smtClean="0">
              <a:solidFill>
                <a:schemeClr val="bg1"/>
              </a:solidFill>
            </a:endParaRPr>
          </a:p>
        </p:txBody>
      </p:sp>
      <p:sp>
        <p:nvSpPr>
          <p:cNvPr id="3" name="TextBox 2"/>
          <p:cNvSpPr txBox="1"/>
          <p:nvPr/>
        </p:nvSpPr>
        <p:spPr>
          <a:xfrm>
            <a:off x="0" y="0"/>
            <a:ext cx="3124200" cy="584775"/>
          </a:xfrm>
          <a:prstGeom prst="rect">
            <a:avLst/>
          </a:prstGeom>
          <a:noFill/>
        </p:spPr>
        <p:txBody>
          <a:bodyPr wrap="square" rtlCol="0">
            <a:spAutoFit/>
          </a:bodyPr>
          <a:lstStyle/>
          <a:p>
            <a:r>
              <a:rPr lang="en-US" sz="3200" dirty="0" err="1" smtClean="0">
                <a:solidFill>
                  <a:prstClr val="white"/>
                </a:solidFill>
              </a:rPr>
              <a:t>Psa</a:t>
            </a:r>
            <a:r>
              <a:rPr lang="en-US" sz="3200" dirty="0" smtClean="0">
                <a:solidFill>
                  <a:prstClr val="white"/>
                </a:solidFill>
              </a:rPr>
              <a:t> 119:11, 14</a:t>
            </a:r>
            <a:endParaRPr lang="en-US" sz="3200" dirty="0">
              <a:solidFill>
                <a:prstClr val="white"/>
              </a:solidFill>
            </a:endParaRPr>
          </a:p>
        </p:txBody>
      </p:sp>
      <p:sp>
        <p:nvSpPr>
          <p:cNvPr id="4" name="TextBox 3"/>
          <p:cNvSpPr txBox="1"/>
          <p:nvPr/>
        </p:nvSpPr>
        <p:spPr>
          <a:xfrm>
            <a:off x="4556235" y="609600"/>
            <a:ext cx="4572000" cy="2631490"/>
          </a:xfrm>
          <a:prstGeom prst="rect">
            <a:avLst/>
          </a:prstGeom>
          <a:noFill/>
        </p:spPr>
        <p:txBody>
          <a:bodyPr wrap="square" rtlCol="0">
            <a:spAutoFit/>
          </a:bodyPr>
          <a:lstStyle/>
          <a:p>
            <a:r>
              <a:rPr lang="en-US" altLang="zh-CN" sz="3300" dirty="0" smtClean="0">
                <a:solidFill>
                  <a:schemeClr val="bg1"/>
                </a:solidFill>
              </a:rPr>
              <a:t>11 </a:t>
            </a:r>
            <a:r>
              <a:rPr lang="zh-CN" altLang="en-US" sz="3300" dirty="0" smtClean="0">
                <a:solidFill>
                  <a:schemeClr val="bg1"/>
                </a:solidFill>
              </a:rPr>
              <a:t>我 </a:t>
            </a:r>
            <a:r>
              <a:rPr lang="zh-CN" altLang="en-US" sz="3300" dirty="0" smtClean="0">
                <a:solidFill>
                  <a:schemeClr val="bg1"/>
                </a:solidFill>
              </a:rPr>
              <a:t>將 你 的 話 藏 在 心 裡 ， 免 得 我 得 罪 你 </a:t>
            </a:r>
            <a:r>
              <a:rPr lang="zh-CN" altLang="en-US" sz="3300" dirty="0" smtClean="0">
                <a:solidFill>
                  <a:schemeClr val="bg1"/>
                </a:solidFill>
              </a:rPr>
              <a:t>。</a:t>
            </a:r>
            <a:r>
              <a:rPr lang="en-US" altLang="zh-CN" sz="3300" dirty="0" smtClean="0">
                <a:solidFill>
                  <a:schemeClr val="bg1"/>
                </a:solidFill>
              </a:rPr>
              <a:t>14 </a:t>
            </a:r>
            <a:r>
              <a:rPr lang="zh-CN" altLang="en-US" sz="3300" dirty="0" smtClean="0">
                <a:solidFill>
                  <a:schemeClr val="bg1"/>
                </a:solidFill>
              </a:rPr>
              <a:t>我 </a:t>
            </a:r>
            <a:r>
              <a:rPr lang="zh-CN" altLang="en-US" sz="3300" dirty="0" smtClean="0">
                <a:solidFill>
                  <a:schemeClr val="bg1"/>
                </a:solidFill>
              </a:rPr>
              <a:t>喜 悅 你 的 法 度 ， 如 同 喜 悅 一 切 的 財 物 </a:t>
            </a:r>
            <a:r>
              <a:rPr lang="zh-CN" altLang="en-US" sz="3300" dirty="0" smtClean="0">
                <a:solidFill>
                  <a:schemeClr val="bg1"/>
                </a:solidFill>
              </a:rPr>
              <a:t>。</a:t>
            </a:r>
            <a:endParaRPr lang="en-US" sz="3300" dirty="0" smtClean="0">
              <a:solidFill>
                <a:schemeClr val="bg1"/>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3647152"/>
          </a:xfrm>
          <a:prstGeom prst="rect">
            <a:avLst/>
          </a:prstGeom>
          <a:noFill/>
        </p:spPr>
        <p:txBody>
          <a:bodyPr wrap="square" rtlCol="0">
            <a:spAutoFit/>
          </a:bodyPr>
          <a:lstStyle/>
          <a:p>
            <a:r>
              <a:rPr lang="en-US" altLang="zh-CN" sz="3300" dirty="0" smtClean="0">
                <a:solidFill>
                  <a:schemeClr val="bg1"/>
                </a:solidFill>
              </a:rPr>
              <a:t>36 </a:t>
            </a:r>
            <a:r>
              <a:rPr lang="en-US" sz="3300" dirty="0" smtClean="0">
                <a:solidFill>
                  <a:schemeClr val="bg1"/>
                </a:solidFill>
              </a:rPr>
              <a:t>Turn my heart toward your statutes and not toward selfish gain </a:t>
            </a:r>
            <a:r>
              <a:rPr lang="en-US" altLang="zh-CN" sz="3300" dirty="0" smtClean="0">
                <a:solidFill>
                  <a:schemeClr val="bg1"/>
                </a:solidFill>
              </a:rPr>
              <a:t>37 </a:t>
            </a:r>
            <a:r>
              <a:rPr lang="en-US" sz="3300" dirty="0" smtClean="0">
                <a:solidFill>
                  <a:schemeClr val="bg1"/>
                </a:solidFill>
              </a:rPr>
              <a:t>Turn my eyes away from worthless things; preserve my life according to your </a:t>
            </a:r>
            <a:r>
              <a:rPr lang="en-US" sz="3300" dirty="0" smtClean="0">
                <a:solidFill>
                  <a:schemeClr val="bg1"/>
                </a:solidFill>
              </a:rPr>
              <a:t>word.</a:t>
            </a:r>
            <a:endParaRPr lang="en-US" sz="3300" dirty="0" smtClean="0">
              <a:solidFill>
                <a:schemeClr val="bg1"/>
              </a:solidFill>
            </a:endParaRPr>
          </a:p>
        </p:txBody>
      </p:sp>
      <p:sp>
        <p:nvSpPr>
          <p:cNvPr id="3" name="TextBox 2"/>
          <p:cNvSpPr txBox="1"/>
          <p:nvPr/>
        </p:nvSpPr>
        <p:spPr>
          <a:xfrm>
            <a:off x="0" y="0"/>
            <a:ext cx="3124200" cy="584775"/>
          </a:xfrm>
          <a:prstGeom prst="rect">
            <a:avLst/>
          </a:prstGeom>
          <a:noFill/>
        </p:spPr>
        <p:txBody>
          <a:bodyPr wrap="square" rtlCol="0">
            <a:spAutoFit/>
          </a:bodyPr>
          <a:lstStyle/>
          <a:p>
            <a:r>
              <a:rPr lang="en-US" sz="3200" dirty="0" err="1" smtClean="0">
                <a:solidFill>
                  <a:prstClr val="white"/>
                </a:solidFill>
              </a:rPr>
              <a:t>Psa</a:t>
            </a:r>
            <a:r>
              <a:rPr lang="en-US" sz="3200" dirty="0" smtClean="0">
                <a:solidFill>
                  <a:prstClr val="white"/>
                </a:solidFill>
              </a:rPr>
              <a:t> 119:36-37</a:t>
            </a:r>
            <a:endParaRPr lang="en-US" sz="3200" dirty="0">
              <a:solidFill>
                <a:prstClr val="white"/>
              </a:solidFill>
            </a:endParaRPr>
          </a:p>
        </p:txBody>
      </p:sp>
      <p:sp>
        <p:nvSpPr>
          <p:cNvPr id="4" name="TextBox 3"/>
          <p:cNvSpPr txBox="1"/>
          <p:nvPr/>
        </p:nvSpPr>
        <p:spPr>
          <a:xfrm>
            <a:off x="4556235" y="609600"/>
            <a:ext cx="4572000" cy="3647152"/>
          </a:xfrm>
          <a:prstGeom prst="rect">
            <a:avLst/>
          </a:prstGeom>
          <a:noFill/>
        </p:spPr>
        <p:txBody>
          <a:bodyPr wrap="square" rtlCol="0">
            <a:spAutoFit/>
          </a:bodyPr>
          <a:lstStyle/>
          <a:p>
            <a:r>
              <a:rPr lang="en-US" altLang="zh-CN" sz="3300" dirty="0" smtClean="0">
                <a:solidFill>
                  <a:schemeClr val="bg1"/>
                </a:solidFill>
              </a:rPr>
              <a:t>36 </a:t>
            </a:r>
            <a:r>
              <a:rPr lang="zh-CN" altLang="en-US" sz="3300" dirty="0" smtClean="0">
                <a:solidFill>
                  <a:schemeClr val="bg1"/>
                </a:solidFill>
              </a:rPr>
              <a:t>求 </a:t>
            </a:r>
            <a:r>
              <a:rPr lang="zh-CN" altLang="en-US" sz="3300" dirty="0" smtClean="0">
                <a:solidFill>
                  <a:schemeClr val="bg1"/>
                </a:solidFill>
              </a:rPr>
              <a:t>你 使 我 的 心 趨 向 你 的 法 度 ， 不 趨 向 非 義 之 財 </a:t>
            </a:r>
            <a:r>
              <a:rPr lang="zh-CN" altLang="en-US" sz="3300" dirty="0" smtClean="0">
                <a:solidFill>
                  <a:schemeClr val="bg1"/>
                </a:solidFill>
              </a:rPr>
              <a:t>。</a:t>
            </a:r>
            <a:r>
              <a:rPr lang="en-US" altLang="zh-CN" sz="3300" dirty="0" smtClean="0">
                <a:solidFill>
                  <a:schemeClr val="bg1"/>
                </a:solidFill>
              </a:rPr>
              <a:t>37 </a:t>
            </a:r>
            <a:r>
              <a:rPr lang="en-US" sz="3300" dirty="0" smtClean="0">
                <a:solidFill>
                  <a:schemeClr val="bg1"/>
                </a:solidFill>
              </a:rPr>
              <a:t> </a:t>
            </a:r>
            <a:r>
              <a:rPr lang="zh-CN" altLang="en-US" sz="3300" dirty="0" smtClean="0">
                <a:solidFill>
                  <a:schemeClr val="bg1"/>
                </a:solidFill>
              </a:rPr>
              <a:t>求 你 叫 我 轉 眼 不 看 虛 假 ， 又 叫 我 在 你 的 道 中 生 活 。</a:t>
            </a:r>
            <a:endParaRPr lang="en-US" sz="3300" dirty="0" smtClean="0">
              <a:solidFill>
                <a:schemeClr val="bg1"/>
              </a:solidFill>
            </a:endParaRPr>
          </a:p>
          <a:p>
            <a:endParaRPr lang="en-US" sz="3300" dirty="0" smtClean="0">
              <a:solidFill>
                <a:schemeClr val="bg1"/>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4401205"/>
          </a:xfrm>
          <a:prstGeom prst="rect">
            <a:avLst/>
          </a:prstGeom>
          <a:noFill/>
        </p:spPr>
        <p:txBody>
          <a:bodyPr wrap="square" rtlCol="0">
            <a:spAutoFit/>
          </a:bodyPr>
          <a:lstStyle/>
          <a:p>
            <a:r>
              <a:rPr lang="en-US" sz="4000" i="1" dirty="0" smtClean="0">
                <a:solidFill>
                  <a:prstClr val="white"/>
                </a:solidFill>
              </a:rPr>
              <a:t>Nothing can be more cruel than the tenderness that consigns another to his sin. Nothing can be more compassionate than the severe rebuke that calls a brother back from the path of sin.</a:t>
            </a:r>
          </a:p>
          <a:p>
            <a:endParaRPr lang="en-US" sz="4000" i="1" dirty="0" smtClean="0">
              <a:solidFill>
                <a:prstClr val="white"/>
              </a:solidFill>
            </a:endParaRPr>
          </a:p>
          <a:p>
            <a:pPr algn="r"/>
            <a:r>
              <a:rPr lang="en-US" sz="4000" i="1" dirty="0" smtClean="0">
                <a:solidFill>
                  <a:prstClr val="white"/>
                </a:solidFill>
              </a:rPr>
              <a:t>~</a:t>
            </a:r>
            <a:r>
              <a:rPr lang="en-US" sz="4000" dirty="0" smtClean="0">
                <a:solidFill>
                  <a:prstClr val="white"/>
                </a:solidFill>
              </a:rPr>
              <a:t>Dietrich </a:t>
            </a:r>
            <a:r>
              <a:rPr lang="en-US" sz="4000" dirty="0" err="1" smtClean="0">
                <a:solidFill>
                  <a:prstClr val="white"/>
                </a:solidFill>
              </a:rPr>
              <a:t>Bonhoeffer</a:t>
            </a:r>
            <a:endParaRPr lang="en-US" sz="4000" dirty="0" smtClean="0">
              <a:solidFill>
                <a:prstClr val="white"/>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1938992"/>
          </a:xfrm>
          <a:prstGeom prst="rect">
            <a:avLst/>
          </a:prstGeom>
          <a:noFill/>
        </p:spPr>
        <p:txBody>
          <a:bodyPr wrap="square" rtlCol="0">
            <a:spAutoFit/>
          </a:bodyPr>
          <a:lstStyle/>
          <a:p>
            <a:r>
              <a:rPr lang="en-US" sz="4000" dirty="0" smtClean="0">
                <a:solidFill>
                  <a:schemeClr val="bg1"/>
                </a:solidFill>
              </a:rPr>
              <a:t>2 Mercy, peace and love be yours in abundance</a:t>
            </a:r>
            <a:r>
              <a:rPr lang="en-US" sz="4000" dirty="0" smtClean="0">
                <a:solidFill>
                  <a:schemeClr val="bg1"/>
                </a:solidFill>
              </a:rPr>
              <a:t>.</a:t>
            </a:r>
            <a:endParaRPr lang="en-US" sz="4000" dirty="0" smtClean="0">
              <a:solidFill>
                <a:schemeClr val="bg1"/>
              </a:solidFill>
            </a:endParaRP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smtClean="0">
                <a:solidFill>
                  <a:prstClr val="white"/>
                </a:solidFill>
              </a:rPr>
              <a:t>Jude 1-25</a:t>
            </a:r>
            <a:endParaRPr lang="en-US" sz="3200" dirty="0">
              <a:solidFill>
                <a:prstClr val="white"/>
              </a:solidFill>
            </a:endParaRPr>
          </a:p>
        </p:txBody>
      </p:sp>
      <p:sp>
        <p:nvSpPr>
          <p:cNvPr id="4" name="TextBox 3"/>
          <p:cNvSpPr txBox="1"/>
          <p:nvPr/>
        </p:nvSpPr>
        <p:spPr>
          <a:xfrm>
            <a:off x="4556235" y="609600"/>
            <a:ext cx="4572000" cy="1938992"/>
          </a:xfrm>
          <a:prstGeom prst="rect">
            <a:avLst/>
          </a:prstGeom>
          <a:noFill/>
        </p:spPr>
        <p:txBody>
          <a:bodyPr wrap="square" rtlCol="0">
            <a:spAutoFit/>
          </a:bodyPr>
          <a:lstStyle/>
          <a:p>
            <a:r>
              <a:rPr lang="en-US" sz="4000" dirty="0" smtClean="0">
                <a:solidFill>
                  <a:schemeClr val="bg1"/>
                </a:solidFill>
              </a:rPr>
              <a:t>2 </a:t>
            </a:r>
            <a:r>
              <a:rPr lang="zh-TW" altLang="en-US" sz="4000" dirty="0" smtClean="0">
                <a:solidFill>
                  <a:schemeClr val="bg1"/>
                </a:solidFill>
              </a:rPr>
              <a:t>願 憐 恤 、 平 安 、 慈 愛 多 多 的 加 給 你 們 。</a:t>
            </a:r>
            <a:endParaRPr lang="en-US" sz="4000" dirty="0" smtClean="0">
              <a:solidFill>
                <a:schemeClr val="bg1"/>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3" name="TextBox 2"/>
          <p:cNvSpPr txBox="1"/>
          <p:nvPr/>
        </p:nvSpPr>
        <p:spPr>
          <a:xfrm>
            <a:off x="0" y="1905000"/>
            <a:ext cx="9144000" cy="4401205"/>
          </a:xfrm>
          <a:prstGeom prst="rect">
            <a:avLst/>
          </a:prstGeom>
          <a:noFill/>
        </p:spPr>
        <p:txBody>
          <a:bodyPr wrap="square" rtlCol="0">
            <a:spAutoFit/>
          </a:bodyPr>
          <a:lstStyle/>
          <a:p>
            <a:r>
              <a:rPr lang="en-US" sz="4000" dirty="0" smtClean="0">
                <a:solidFill>
                  <a:schemeClr val="bg1"/>
                </a:solidFill>
              </a:rPr>
              <a:t>___Proclaim </a:t>
            </a:r>
            <a:r>
              <a:rPr lang="en-US" sz="4000" dirty="0" smtClean="0">
                <a:solidFill>
                  <a:schemeClr val="bg1"/>
                </a:solidFill>
              </a:rPr>
              <a:t>his glory</a:t>
            </a:r>
          </a:p>
          <a:p>
            <a:r>
              <a:rPr lang="en-US" sz="4000" dirty="0" smtClean="0">
                <a:solidFill>
                  <a:schemeClr val="bg1"/>
                </a:solidFill>
              </a:rPr>
              <a:t>___Confess </a:t>
            </a:r>
            <a:r>
              <a:rPr lang="en-US" sz="4000" dirty="0" smtClean="0">
                <a:solidFill>
                  <a:schemeClr val="bg1"/>
                </a:solidFill>
              </a:rPr>
              <a:t>our sins</a:t>
            </a:r>
          </a:p>
          <a:p>
            <a:r>
              <a:rPr lang="en-US" sz="4000" dirty="0" smtClean="0">
                <a:solidFill>
                  <a:schemeClr val="bg1"/>
                </a:solidFill>
              </a:rPr>
              <a:t>___Praise </a:t>
            </a:r>
            <a:r>
              <a:rPr lang="en-US" sz="4000" dirty="0" smtClean="0">
                <a:solidFill>
                  <a:schemeClr val="bg1"/>
                </a:solidFill>
              </a:rPr>
              <a:t>him for His grace</a:t>
            </a:r>
          </a:p>
          <a:p>
            <a:r>
              <a:rPr lang="en-US" sz="4000" dirty="0" smtClean="0">
                <a:solidFill>
                  <a:schemeClr val="bg1"/>
                </a:solidFill>
              </a:rPr>
              <a:t>Ask </a:t>
            </a:r>
            <a:r>
              <a:rPr lang="en-US" sz="4000" dirty="0" smtClean="0">
                <a:solidFill>
                  <a:schemeClr val="bg1"/>
                </a:solidFill>
              </a:rPr>
              <a:t>to have the courage and wisdom in the Spirit to contend for the faith he has entrusted to us </a:t>
            </a:r>
            <a:r>
              <a:rPr lang="zh-CN" altLang="en-US" sz="4000" dirty="0" smtClean="0">
                <a:solidFill>
                  <a:schemeClr val="bg1"/>
                </a:solidFill>
              </a:rPr>
              <a:t>竭力為主託付我們的真道爭辯</a:t>
            </a:r>
            <a:endParaRPr lang="en-US" sz="4000" dirty="0">
              <a:solidFill>
                <a:schemeClr val="bg1"/>
              </a:solidFill>
            </a:endParaRPr>
          </a:p>
        </p:txBody>
      </p:sp>
      <p:sp>
        <p:nvSpPr>
          <p:cNvPr id="4" name="TextBox 3"/>
          <p:cNvSpPr txBox="1"/>
          <p:nvPr/>
        </p:nvSpPr>
        <p:spPr>
          <a:xfrm>
            <a:off x="0" y="1197114"/>
            <a:ext cx="9144000" cy="707886"/>
          </a:xfrm>
          <a:prstGeom prst="rect">
            <a:avLst/>
          </a:prstGeom>
          <a:noFill/>
        </p:spPr>
        <p:txBody>
          <a:bodyPr wrap="square" rtlCol="0">
            <a:spAutoFit/>
          </a:bodyPr>
          <a:lstStyle/>
          <a:p>
            <a:r>
              <a:rPr lang="en-US" sz="4000" u="sng" dirty="0" smtClean="0">
                <a:solidFill>
                  <a:schemeClr val="bg1"/>
                </a:solidFill>
              </a:rPr>
              <a:t>Selah (Holy Communion):</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4662815"/>
          </a:xfrm>
          <a:prstGeom prst="rect">
            <a:avLst/>
          </a:prstGeom>
          <a:noFill/>
        </p:spPr>
        <p:txBody>
          <a:bodyPr wrap="square" rtlCol="0">
            <a:spAutoFit/>
          </a:bodyPr>
          <a:lstStyle/>
          <a:p>
            <a:r>
              <a:rPr lang="en-US" sz="3300" dirty="0" smtClean="0">
                <a:solidFill>
                  <a:schemeClr val="bg1"/>
                </a:solidFill>
              </a:rPr>
              <a:t>3 Dear friends, although I was very eager to write to you about the salvation we share, I felt compelled to write and urge you to contend for the faith that was once for all entrusted to God’s holy people.</a:t>
            </a: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smtClean="0">
                <a:solidFill>
                  <a:prstClr val="white"/>
                </a:solidFill>
              </a:rPr>
              <a:t>Jude 1-25</a:t>
            </a:r>
            <a:endParaRPr lang="en-US" sz="3200" dirty="0">
              <a:solidFill>
                <a:prstClr val="white"/>
              </a:solidFill>
            </a:endParaRPr>
          </a:p>
        </p:txBody>
      </p:sp>
      <p:sp>
        <p:nvSpPr>
          <p:cNvPr id="4" name="TextBox 3"/>
          <p:cNvSpPr txBox="1"/>
          <p:nvPr/>
        </p:nvSpPr>
        <p:spPr>
          <a:xfrm>
            <a:off x="4556235" y="609600"/>
            <a:ext cx="4572000" cy="3647152"/>
          </a:xfrm>
          <a:prstGeom prst="rect">
            <a:avLst/>
          </a:prstGeom>
          <a:noFill/>
        </p:spPr>
        <p:txBody>
          <a:bodyPr wrap="square" rtlCol="0">
            <a:spAutoFit/>
          </a:bodyPr>
          <a:lstStyle/>
          <a:p>
            <a:r>
              <a:rPr lang="en-US" sz="3300" dirty="0" smtClean="0">
                <a:solidFill>
                  <a:schemeClr val="bg1"/>
                </a:solidFill>
              </a:rPr>
              <a:t>3 </a:t>
            </a:r>
            <a:r>
              <a:rPr lang="zh-TW" altLang="en-US" sz="3300" dirty="0" smtClean="0">
                <a:solidFill>
                  <a:schemeClr val="bg1"/>
                </a:solidFill>
              </a:rPr>
              <a:t>親 愛 的 弟 兄 阿 ， 我 想 盡 心 寫 信 給 你 們 ， 論 我 們 同 得 救 恩 的 時 候 ， 就 不 得 不 寫 信 勸 你 們 ， 要 為 從 前 一 次 交 付 聖 徒 的 真 道 竭 力 的 爭 辯 。</a:t>
            </a:r>
            <a:endParaRPr lang="en-US" sz="3300" dirty="0" smtClean="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5678478"/>
          </a:xfrm>
          <a:prstGeom prst="rect">
            <a:avLst/>
          </a:prstGeom>
          <a:noFill/>
        </p:spPr>
        <p:txBody>
          <a:bodyPr wrap="square" rtlCol="0">
            <a:spAutoFit/>
          </a:bodyPr>
          <a:lstStyle/>
          <a:p>
            <a:r>
              <a:rPr lang="en-US" sz="3300" dirty="0" smtClean="0">
                <a:solidFill>
                  <a:schemeClr val="bg1"/>
                </a:solidFill>
              </a:rPr>
              <a:t>4 For certain individuals whose condemnation was written about long ago have secretly slipped in among you. They are ungodly people, who pervert the grace of our God into a license for immorality and deny Jesus Christ our only Sovereign and Lord.</a:t>
            </a: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smtClean="0">
                <a:solidFill>
                  <a:prstClr val="white"/>
                </a:solidFill>
              </a:rPr>
              <a:t>Jude 1-25</a:t>
            </a:r>
            <a:endParaRPr lang="en-US" sz="3200" dirty="0">
              <a:solidFill>
                <a:prstClr val="white"/>
              </a:solidFill>
            </a:endParaRPr>
          </a:p>
        </p:txBody>
      </p:sp>
      <p:sp>
        <p:nvSpPr>
          <p:cNvPr id="4" name="TextBox 3"/>
          <p:cNvSpPr txBox="1"/>
          <p:nvPr/>
        </p:nvSpPr>
        <p:spPr>
          <a:xfrm>
            <a:off x="4556235" y="609600"/>
            <a:ext cx="4572000" cy="4662815"/>
          </a:xfrm>
          <a:prstGeom prst="rect">
            <a:avLst/>
          </a:prstGeom>
          <a:noFill/>
        </p:spPr>
        <p:txBody>
          <a:bodyPr wrap="square" rtlCol="0">
            <a:spAutoFit/>
          </a:bodyPr>
          <a:lstStyle/>
          <a:p>
            <a:r>
              <a:rPr lang="en-US" sz="3300" dirty="0" smtClean="0">
                <a:solidFill>
                  <a:schemeClr val="bg1"/>
                </a:solidFill>
              </a:rPr>
              <a:t>4 </a:t>
            </a:r>
            <a:r>
              <a:rPr lang="zh-TW" altLang="en-US" sz="3300" dirty="0" smtClean="0">
                <a:solidFill>
                  <a:schemeClr val="bg1"/>
                </a:solidFill>
              </a:rPr>
              <a:t>因 為 有 些 人 偷 著 進 來 ， 就 是 自 古 被 定 受 刑 罰 的 ， 是 不 虔 誠 的 ， 將 我 們 神 的 恩 變 放 縱 情 慾 的 機 會 ， 並 且 不 認 獨 一 的 主 宰 ─ 我 們 （ 或 作 和 我 們 ） 主 耶 穌 基 督 。</a:t>
            </a:r>
            <a:endParaRPr lang="en-US" sz="3300" dirty="0" smtClean="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3647152"/>
          </a:xfrm>
          <a:prstGeom prst="rect">
            <a:avLst/>
          </a:prstGeom>
          <a:noFill/>
        </p:spPr>
        <p:txBody>
          <a:bodyPr wrap="square" rtlCol="0">
            <a:spAutoFit/>
          </a:bodyPr>
          <a:lstStyle/>
          <a:p>
            <a:r>
              <a:rPr lang="en-US" sz="3300" dirty="0" smtClean="0">
                <a:solidFill>
                  <a:schemeClr val="bg1"/>
                </a:solidFill>
              </a:rPr>
              <a:t>5 Though you already know all this, I want to remind you that the Lord at one time delivered his people out of Egypt, but later destroyed those who did not believe.</a:t>
            </a: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smtClean="0">
                <a:solidFill>
                  <a:prstClr val="white"/>
                </a:solidFill>
              </a:rPr>
              <a:t>Jude 1-25</a:t>
            </a:r>
            <a:endParaRPr lang="en-US" sz="3200" dirty="0">
              <a:solidFill>
                <a:prstClr val="white"/>
              </a:solidFill>
            </a:endParaRPr>
          </a:p>
        </p:txBody>
      </p:sp>
      <p:sp>
        <p:nvSpPr>
          <p:cNvPr id="4" name="TextBox 3"/>
          <p:cNvSpPr txBox="1"/>
          <p:nvPr/>
        </p:nvSpPr>
        <p:spPr>
          <a:xfrm>
            <a:off x="4556235" y="609600"/>
            <a:ext cx="4572000" cy="3139321"/>
          </a:xfrm>
          <a:prstGeom prst="rect">
            <a:avLst/>
          </a:prstGeom>
          <a:noFill/>
        </p:spPr>
        <p:txBody>
          <a:bodyPr wrap="square" rtlCol="0">
            <a:spAutoFit/>
          </a:bodyPr>
          <a:lstStyle/>
          <a:p>
            <a:r>
              <a:rPr lang="en-US" sz="3300" dirty="0" smtClean="0">
                <a:solidFill>
                  <a:schemeClr val="bg1"/>
                </a:solidFill>
              </a:rPr>
              <a:t>5 </a:t>
            </a:r>
            <a:r>
              <a:rPr lang="zh-TW" altLang="en-US" sz="3300" dirty="0" smtClean="0">
                <a:solidFill>
                  <a:schemeClr val="bg1"/>
                </a:solidFill>
              </a:rPr>
              <a:t>從 前 主 救 了 他 的 百 姓 出 埃 及 地 ， 後 來 就 把 那 些 不 信 的 滅 絕 了 。 這 一 切 的 事 ， 你 們 雖 然 都 知 道 ， 我 卻 仍 要 提 醒 你 </a:t>
            </a:r>
            <a:r>
              <a:rPr lang="zh-TW" altLang="en-US" sz="3300" dirty="0" smtClean="0">
                <a:solidFill>
                  <a:schemeClr val="bg1"/>
                </a:solidFill>
              </a:rPr>
              <a:t>們</a:t>
            </a:r>
            <a:r>
              <a:rPr lang="zh-TW" altLang="en-US" sz="3300" dirty="0" smtClean="0">
                <a:solidFill>
                  <a:schemeClr val="bg1"/>
                </a:solidFill>
              </a:rPr>
              <a:t>。 </a:t>
            </a:r>
            <a:endParaRPr lang="en-US" sz="3300" dirty="0" smtClean="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609600"/>
            <a:ext cx="4572000" cy="4662815"/>
          </a:xfrm>
          <a:prstGeom prst="rect">
            <a:avLst/>
          </a:prstGeom>
          <a:noFill/>
        </p:spPr>
        <p:txBody>
          <a:bodyPr wrap="square" rtlCol="0">
            <a:spAutoFit/>
          </a:bodyPr>
          <a:lstStyle/>
          <a:p>
            <a:r>
              <a:rPr lang="en-US" sz="3300" dirty="0" smtClean="0">
                <a:solidFill>
                  <a:schemeClr val="bg1"/>
                </a:solidFill>
              </a:rPr>
              <a:t>6 And the angels who did not keep their positions of authority but abandoned their proper dwelling—these he has kept in darkness, bound with everlasting chains for judgment on the great Day.</a:t>
            </a:r>
          </a:p>
        </p:txBody>
      </p:sp>
      <p:sp>
        <p:nvSpPr>
          <p:cNvPr id="3" name="TextBox 2"/>
          <p:cNvSpPr txBox="1"/>
          <p:nvPr/>
        </p:nvSpPr>
        <p:spPr>
          <a:xfrm>
            <a:off x="0" y="0"/>
            <a:ext cx="2514600" cy="584775"/>
          </a:xfrm>
          <a:prstGeom prst="rect">
            <a:avLst/>
          </a:prstGeom>
          <a:noFill/>
        </p:spPr>
        <p:txBody>
          <a:bodyPr wrap="square" rtlCol="0">
            <a:spAutoFit/>
          </a:bodyPr>
          <a:lstStyle/>
          <a:p>
            <a:r>
              <a:rPr lang="en-US" sz="3200" dirty="0" smtClean="0">
                <a:solidFill>
                  <a:prstClr val="white"/>
                </a:solidFill>
              </a:rPr>
              <a:t>Jude 1-25</a:t>
            </a:r>
            <a:endParaRPr lang="en-US" sz="3200" dirty="0">
              <a:solidFill>
                <a:prstClr val="white"/>
              </a:solidFill>
            </a:endParaRPr>
          </a:p>
        </p:txBody>
      </p:sp>
      <p:sp>
        <p:nvSpPr>
          <p:cNvPr id="4" name="TextBox 3"/>
          <p:cNvSpPr txBox="1"/>
          <p:nvPr/>
        </p:nvSpPr>
        <p:spPr>
          <a:xfrm>
            <a:off x="4556235" y="609600"/>
            <a:ext cx="4572000" cy="2631490"/>
          </a:xfrm>
          <a:prstGeom prst="rect">
            <a:avLst/>
          </a:prstGeom>
          <a:noFill/>
        </p:spPr>
        <p:txBody>
          <a:bodyPr wrap="square" rtlCol="0">
            <a:spAutoFit/>
          </a:bodyPr>
          <a:lstStyle/>
          <a:p>
            <a:r>
              <a:rPr lang="en-US" sz="3300" dirty="0" smtClean="0">
                <a:solidFill>
                  <a:schemeClr val="bg1"/>
                </a:solidFill>
              </a:rPr>
              <a:t>6 </a:t>
            </a:r>
            <a:r>
              <a:rPr lang="zh-TW" altLang="en-US" sz="3300" dirty="0" smtClean="0">
                <a:solidFill>
                  <a:schemeClr val="bg1"/>
                </a:solidFill>
              </a:rPr>
              <a:t>又 有 不 守 本 位 、 離 開 自 己 住 處 的 天 使 ， 主 用 鎖 鍊 把 他 們 永 遠 拘 留 在 黑 暗 裡 ， 等 候 大 日 的 審 判 。</a:t>
            </a:r>
            <a:endParaRPr lang="en-US" sz="3300" dirty="0" smtClean="0">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2315</TotalTime>
  <Words>3091</Words>
  <Application>Microsoft Office PowerPoint</Application>
  <PresentationFormat>On-screen Show (4:3)</PresentationFormat>
  <Paragraphs>149</Paragraphs>
  <Slides>50</Slides>
  <Notes>0</Notes>
  <HiddenSlides>0</HiddenSlides>
  <MMClips>0</MMClips>
  <ScaleCrop>false</ScaleCrop>
  <HeadingPairs>
    <vt:vector size="4" baseType="variant">
      <vt:variant>
        <vt:lpstr>Theme</vt:lpstr>
      </vt:variant>
      <vt:variant>
        <vt:i4>4</vt:i4>
      </vt:variant>
      <vt:variant>
        <vt:lpstr>Slide Titles</vt:lpstr>
      </vt:variant>
      <vt:variant>
        <vt:i4>50</vt:i4>
      </vt:variant>
    </vt:vector>
  </HeadingPairs>
  <TitlesOfParts>
    <vt:vector size="54" baseType="lpstr">
      <vt:lpstr>Office Theme</vt:lpstr>
      <vt:lpstr>1_Office Theme</vt:lpstr>
      <vt:lpstr>2_Office Theme</vt:lpstr>
      <vt:lpstr>3_Office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sAMo.O</dc:creator>
  <cp:lastModifiedBy>sAMo.O</cp:lastModifiedBy>
  <cp:revision>599</cp:revision>
  <dcterms:created xsi:type="dcterms:W3CDTF">2015-05-17T06:09:38Z</dcterms:created>
  <dcterms:modified xsi:type="dcterms:W3CDTF">2018-07-01T05:08:50Z</dcterms:modified>
</cp:coreProperties>
</file>