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76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7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5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C3118-07B6-4D60-AECD-2DA6AB7749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令我羡慕的生命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EF35B9-0EE5-41E6-951E-D887D0B875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帖撒罗尼迦前书 </a:t>
            </a:r>
            <a:r>
              <a:rPr lang="en-US" altLang="zh-CN" sz="2800" dirty="0"/>
              <a:t>1:1-10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4107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0606-884B-4B22-9712-61DB41389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所彰显的生命 ：爱心（续）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EDCB3-E3FD-4076-87C5-6BC550FFB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/>
              <a:t>缪学理缪叔叔 （</a:t>
            </a:r>
            <a:r>
              <a:rPr lang="en-US" altLang="zh-CN" sz="2800" dirty="0"/>
              <a:t>1923/8/7</a:t>
            </a:r>
            <a:r>
              <a:rPr lang="zh-CN" altLang="en-US" sz="2800" dirty="0"/>
              <a:t> </a:t>
            </a:r>
            <a:r>
              <a:rPr lang="en-US" altLang="zh-CN" sz="2800" dirty="0"/>
              <a:t>– 2016/7/8</a:t>
            </a:r>
            <a:r>
              <a:rPr lang="zh-CN" altLang="en-US" sz="2800" dirty="0"/>
              <a:t>）的见证</a:t>
            </a:r>
            <a:endParaRPr lang="en-US" altLang="zh-CN" sz="2800" dirty="0"/>
          </a:p>
          <a:p>
            <a:pPr lvl="1">
              <a:lnSpc>
                <a:spcPct val="150000"/>
              </a:lnSpc>
            </a:pPr>
            <a:r>
              <a:rPr lang="en-US" altLang="zh-CN" sz="2400" dirty="0"/>
              <a:t>17</a:t>
            </a:r>
            <a:r>
              <a:rPr lang="zh-CN" altLang="en-US" sz="2400" dirty="0"/>
              <a:t>岁信主，</a:t>
            </a:r>
            <a:r>
              <a:rPr lang="en-US" altLang="zh-CN" sz="2400" dirty="0"/>
              <a:t>1948</a:t>
            </a:r>
            <a:r>
              <a:rPr lang="zh-CN" altLang="en-US" sz="2400" dirty="0"/>
              <a:t>年来到上海，</a:t>
            </a:r>
            <a:r>
              <a:rPr lang="en-US" altLang="zh-CN" sz="2400" dirty="0"/>
              <a:t>1954</a:t>
            </a:r>
            <a:r>
              <a:rPr lang="zh-CN" altLang="en-US" sz="2400" dirty="0"/>
              <a:t>年至台湾</a:t>
            </a:r>
            <a:endParaRPr lang="en-US" altLang="zh-CN" sz="2400" dirty="0"/>
          </a:p>
          <a:p>
            <a:pPr lvl="1">
              <a:lnSpc>
                <a:spcPct val="150000"/>
              </a:lnSpc>
            </a:pPr>
            <a:r>
              <a:rPr lang="zh-CN" altLang="en-US" sz="2400" dirty="0"/>
              <a:t>在台湾服事</a:t>
            </a:r>
            <a:r>
              <a:rPr lang="en-US" altLang="zh-CN" sz="2400" dirty="0"/>
              <a:t>47</a:t>
            </a:r>
            <a:r>
              <a:rPr lang="zh-CN" altLang="en-US" sz="2400" dirty="0"/>
              <a:t>年，</a:t>
            </a:r>
            <a:r>
              <a:rPr lang="en-US" altLang="zh-CN" sz="2400" dirty="0"/>
              <a:t>2001</a:t>
            </a:r>
            <a:r>
              <a:rPr lang="zh-CN" altLang="en-US" sz="2400" dirty="0"/>
              <a:t>年</a:t>
            </a:r>
            <a:r>
              <a:rPr lang="en-US" altLang="zh-CN" sz="2400" dirty="0"/>
              <a:t>78</a:t>
            </a:r>
            <a:r>
              <a:rPr lang="zh-CN" altLang="en-US" sz="2400" dirty="0"/>
              <a:t>岁高龄退修，回老人院</a:t>
            </a:r>
            <a:endParaRPr lang="en-US" altLang="zh-CN" sz="2400" dirty="0"/>
          </a:p>
          <a:p>
            <a:pPr lvl="1">
              <a:lnSpc>
                <a:spcPct val="150000"/>
              </a:lnSpc>
            </a:pPr>
            <a:r>
              <a:rPr lang="zh-CN" altLang="en-US" sz="2400" dirty="0"/>
              <a:t>“妙家”的孩子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zh-CN" altLang="en-US" sz="2800" dirty="0"/>
              <a:t>爱心需要甘心乐意的付代价</a:t>
            </a:r>
            <a:endParaRPr lang="en-US" altLang="zh-CN" sz="2800" dirty="0"/>
          </a:p>
          <a:p>
            <a:pPr lvl="1"/>
            <a:endParaRPr lang="en-US" altLang="zh-CN" sz="2400" dirty="0"/>
          </a:p>
          <a:p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398078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0606-884B-4B22-9712-61DB41389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所彰显的生命 ：盼望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EDCB3-E3FD-4076-87C5-6BC550FFB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834661"/>
            <a:ext cx="8915400" cy="377762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zh-CN" altLang="en-US" sz="3700" dirty="0"/>
              <a:t>因</a:t>
            </a:r>
            <a:r>
              <a:rPr lang="zh-CN" altLang="en-US" sz="3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盼望</a:t>
            </a:r>
            <a:r>
              <a:rPr lang="zh-CN" altLang="en-US" sz="3700" dirty="0"/>
              <a:t>我们主耶稣基督所存的忍耐</a:t>
            </a:r>
            <a:endParaRPr lang="en-US" altLang="zh-CN" sz="3700" dirty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900" dirty="0"/>
              <a:t>（帖前</a:t>
            </a:r>
            <a:r>
              <a:rPr lang="en-US" altLang="zh-CN" sz="2900" dirty="0"/>
              <a:t>4:14-17</a:t>
            </a:r>
            <a:r>
              <a:rPr lang="zh-CN" altLang="en-US" sz="2900" dirty="0"/>
              <a:t>）</a:t>
            </a:r>
            <a:r>
              <a:rPr lang="en-US" altLang="zh-CN" sz="2900" dirty="0"/>
              <a:t> </a:t>
            </a:r>
            <a:r>
              <a:rPr lang="zh-CN" altLang="en-US" sz="2900" dirty="0"/>
              <a:t>我们若信耶稣死而复活了，那已经在耶稣里睡了的人，神也必将他与耶稣一同带来。我们现在照主的话告诉你们一件事：我们这活着还存留到主降临的人，断不能在那已经睡了的人之先。因为主必亲自从天降临，有呼叫的声音和天使长的声音，又有神的号吹响；那在基督里死了的人必先复活。以後我们这活着还存留的人必和他们一同被提到云里，在空中与主相遇。这样，我们就要和主永远同在。</a:t>
            </a:r>
            <a:endParaRPr lang="en-US" altLang="zh-CN" sz="2900" dirty="0"/>
          </a:p>
          <a:p>
            <a:pPr>
              <a:lnSpc>
                <a:spcPct val="170000"/>
              </a:lnSpc>
            </a:pPr>
            <a:r>
              <a:rPr lang="zh-CN" altLang="en-US" sz="3700" dirty="0"/>
              <a:t>我们的盼望乃在复活</a:t>
            </a:r>
            <a:endParaRPr lang="en-US" altLang="zh-CN" sz="3700" dirty="0"/>
          </a:p>
          <a:p>
            <a:pPr>
              <a:lnSpc>
                <a:spcPct val="170000"/>
              </a:lnSpc>
            </a:pPr>
            <a:r>
              <a:rPr lang="zh-CN" altLang="en-US" sz="3700" dirty="0"/>
              <a:t>知道结局的时候，过程就变得轻省</a:t>
            </a:r>
            <a:endParaRPr lang="en-US" altLang="zh-CN" sz="3700" dirty="0"/>
          </a:p>
          <a:p>
            <a:pPr marL="0" indent="0">
              <a:buNone/>
            </a:pPr>
            <a:endParaRPr lang="en-US" altLang="zh-CN" sz="2600" dirty="0"/>
          </a:p>
          <a:p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120119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0606-884B-4B22-9712-61DB41389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生命成长的秘诀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EDCB3-E3FD-4076-87C5-6BC550FFB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+mn-ea"/>
              </a:rPr>
              <a:t>(</a:t>
            </a:r>
            <a:r>
              <a:rPr lang="zh-CN" altLang="en-US" sz="2800" dirty="0">
                <a:latin typeface="+mn-ea"/>
              </a:rPr>
              <a:t>帖前</a:t>
            </a:r>
            <a:r>
              <a:rPr lang="en-US" altLang="zh-CN" sz="2800" dirty="0">
                <a:latin typeface="+mn-ea"/>
              </a:rPr>
              <a:t>1:4-6) </a:t>
            </a:r>
            <a:r>
              <a:rPr lang="zh-CN" altLang="en-US" sz="2800" dirty="0">
                <a:latin typeface="+mn-ea"/>
              </a:rPr>
              <a:t>被神所爱的弟兄阿，我知道你们是</a:t>
            </a:r>
            <a:r>
              <a:rPr lang="zh-CN" altLang="en-US" sz="2800" dirty="0">
                <a:solidFill>
                  <a:schemeClr val="accent2"/>
                </a:solidFill>
                <a:latin typeface="+mn-ea"/>
              </a:rPr>
              <a:t>蒙拣选的</a:t>
            </a:r>
            <a:r>
              <a:rPr lang="zh-CN" altLang="en-US" sz="2800" dirty="0">
                <a:latin typeface="+mn-ea"/>
              </a:rPr>
              <a:t>；因为我们的福音传到你们那里，不独在乎言语，也在乎权能和圣灵，并充足的信心，正如你们知道、我们在你们那里，为你们的缘故是怎样为人。并且你们在大难之中，蒙了圣灵所赐的喜乐，</a:t>
            </a:r>
            <a:r>
              <a:rPr lang="zh-CN" altLang="en-US" sz="2800" dirty="0">
                <a:solidFill>
                  <a:schemeClr val="accent2"/>
                </a:solidFill>
                <a:latin typeface="+mn-ea"/>
              </a:rPr>
              <a:t>领受真道</a:t>
            </a:r>
            <a:r>
              <a:rPr lang="zh-CN" altLang="en-US" sz="2800" dirty="0">
                <a:latin typeface="+mn-ea"/>
              </a:rPr>
              <a:t>就</a:t>
            </a:r>
            <a:r>
              <a:rPr lang="zh-CN" altLang="en-US" sz="2800" dirty="0">
                <a:solidFill>
                  <a:schemeClr val="accent2"/>
                </a:solidFill>
                <a:latin typeface="+mn-ea"/>
              </a:rPr>
              <a:t>效法我们，也效法了主。</a:t>
            </a:r>
            <a:endParaRPr lang="en-US" altLang="zh-CN" sz="4800" dirty="0">
              <a:solidFill>
                <a:schemeClr val="accent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73973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0606-884B-4B22-9712-61DB41389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生命成长的秘诀：蒙拣选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EDCB3-E3FD-4076-87C5-6BC550FFB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1"/>
                </a:solidFill>
              </a:rPr>
              <a:t>洪水的小故事</a:t>
            </a:r>
            <a:endParaRPr lang="en-US" altLang="zh-CN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1"/>
                </a:solidFill>
              </a:rPr>
              <a:t>我们拥有的敬拜条件让我们无法找借口</a:t>
            </a:r>
            <a:endParaRPr lang="en-US" altLang="zh-CN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1"/>
                </a:solidFill>
              </a:rPr>
              <a:t>得救的基督徒都已经蒙了拣选</a:t>
            </a:r>
            <a:endParaRPr lang="en-US" altLang="zh-CN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1"/>
                </a:solidFill>
              </a:rPr>
              <a:t>我们需要认识自己高贵的身份</a:t>
            </a:r>
            <a:endParaRPr lang="en-US" altLang="zh-CN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39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0606-884B-4B22-9712-61DB41389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生命成长的秘诀：领受真道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EDCB3-E3FD-4076-87C5-6BC550FFB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1"/>
                </a:solidFill>
              </a:rPr>
              <a:t>生命的成长离不开真道的喂养</a:t>
            </a:r>
            <a:endParaRPr lang="en-US" altLang="zh-CN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1"/>
                </a:solidFill>
              </a:rPr>
              <a:t>勤读圣经是生命成长的必要条件</a:t>
            </a:r>
            <a:endParaRPr lang="en-US" altLang="zh-CN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/>
              <a:t>领受真道</a:t>
            </a:r>
            <a:r>
              <a:rPr lang="zh-CN" altLang="en-US" sz="2800" dirty="0">
                <a:solidFill>
                  <a:schemeClr val="tx1"/>
                </a:solidFill>
              </a:rPr>
              <a:t>的提醒：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lvl="1"/>
            <a:r>
              <a:rPr lang="zh-CN" altLang="en-US" sz="2600" dirty="0"/>
              <a:t>也在乎权能</a:t>
            </a:r>
            <a:endParaRPr lang="en-US" altLang="zh-CN" sz="2600" dirty="0"/>
          </a:p>
          <a:p>
            <a:pPr lvl="1"/>
            <a:r>
              <a:rPr lang="zh-CN" altLang="en-US" sz="2600" dirty="0"/>
              <a:t>和圣灵</a:t>
            </a:r>
            <a:endParaRPr lang="en-US" altLang="zh-CN" sz="2600" dirty="0"/>
          </a:p>
          <a:p>
            <a:pPr lvl="1"/>
            <a:r>
              <a:rPr lang="zh-CN" altLang="en-US" sz="2600" dirty="0"/>
              <a:t>并充足的信心</a:t>
            </a:r>
            <a:endParaRPr lang="en-US" altLang="zh-CN" sz="2600" dirty="0"/>
          </a:p>
          <a:p>
            <a:pPr lvl="1"/>
            <a:endParaRPr lang="en-US" altLang="zh-CN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90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0606-884B-4B22-9712-61DB41389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生命成长的秘诀：领受真道 </a:t>
            </a:r>
            <a:r>
              <a:rPr lang="en-US" altLang="zh-CN" dirty="0"/>
              <a:t>- </a:t>
            </a:r>
            <a:r>
              <a:rPr lang="zh-CN" altLang="en-US" dirty="0"/>
              <a:t>权能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EDCB3-E3FD-4076-87C5-6BC550FFB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圣经是神的话，是无误的</a:t>
            </a:r>
            <a:endParaRPr lang="en-US" altLang="zh-CN" sz="3200" dirty="0"/>
          </a:p>
          <a:p>
            <a:pPr lvl="1"/>
            <a:r>
              <a:rPr lang="zh-CN" altLang="en-US" sz="2400" dirty="0"/>
              <a:t>（提摩太后书</a:t>
            </a:r>
            <a:r>
              <a:rPr lang="en-US" sz="2400" dirty="0"/>
              <a:t>3:1</a:t>
            </a:r>
            <a:r>
              <a:rPr lang="en-US" altLang="zh-CN" sz="2400" dirty="0"/>
              <a:t>6</a:t>
            </a:r>
            <a:r>
              <a:rPr lang="en-US" sz="2400" dirty="0"/>
              <a:t>-17</a:t>
            </a:r>
            <a:r>
              <a:rPr lang="zh-CN" altLang="en-US" sz="2400" dirty="0"/>
              <a:t>） </a:t>
            </a:r>
            <a:r>
              <a:rPr lang="zh-CN" altLang="en-US" sz="2400" dirty="0">
                <a:solidFill>
                  <a:srgbClr val="FF0000"/>
                </a:solidFill>
              </a:rPr>
              <a:t>圣经都是神所默示的</a:t>
            </a:r>
            <a:r>
              <a:rPr lang="zh-CN" altLang="en-US" sz="2400" dirty="0"/>
              <a:t>，於教训、督责、使人归正、教导人学义都是有益的</a:t>
            </a:r>
            <a:r>
              <a:rPr lang="en-US" sz="2400" dirty="0"/>
              <a:t>, </a:t>
            </a:r>
            <a:r>
              <a:rPr lang="zh-CN" altLang="en-US" sz="2400" dirty="0"/>
              <a:t>叫属神的人得以完全，预备行各样的善事。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chemeClr val="tx1"/>
                </a:solidFill>
              </a:rPr>
              <a:t>需要顺服神的权柄</a:t>
            </a:r>
            <a:endParaRPr lang="en-US" altLang="zh-CN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4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0606-884B-4B22-9712-61DB41389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生命成长的秘诀：领受真道 </a:t>
            </a:r>
            <a:r>
              <a:rPr lang="en-US" altLang="zh-CN" dirty="0"/>
              <a:t>– </a:t>
            </a:r>
            <a:r>
              <a:rPr lang="zh-CN" altLang="en-US" dirty="0"/>
              <a:t>圣灵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EDCB3-E3FD-4076-87C5-6BC550FFB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64849"/>
            <a:ext cx="8915400" cy="4346373"/>
          </a:xfrm>
        </p:spPr>
        <p:txBody>
          <a:bodyPr>
            <a:noAutofit/>
          </a:bodyPr>
          <a:lstStyle/>
          <a:p>
            <a:r>
              <a:rPr lang="zh-CN" altLang="en-US" sz="2400" dirty="0"/>
              <a:t>（以弗所书</a:t>
            </a:r>
            <a:r>
              <a:rPr lang="en-US" altLang="zh-CN" sz="2400" dirty="0"/>
              <a:t>1:17</a:t>
            </a:r>
            <a:r>
              <a:rPr lang="zh-CN" altLang="en-US" sz="2400" dirty="0"/>
              <a:t>）求我们主耶稣基督的神，荣耀的父，将那赐人智慧和启示的灵赏给你们，使你们真知道他。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</a:rPr>
              <a:t>圣灵是作者，求祂亲自打开祂的话语</a:t>
            </a:r>
            <a:endParaRPr lang="en-US" altLang="zh-CN" sz="2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</a:rPr>
              <a:t>不可用私意强解圣经</a:t>
            </a:r>
            <a:endParaRPr lang="en-US" altLang="zh-CN" sz="2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</a:rPr>
              <a:t>我个人读经的反省：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lvl="1"/>
            <a:r>
              <a:rPr lang="zh-CN" altLang="en-US" sz="2000" dirty="0">
                <a:solidFill>
                  <a:schemeClr val="tx1"/>
                </a:solidFill>
              </a:rPr>
              <a:t>有没有更加认识神的属性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lvl="1"/>
            <a:r>
              <a:rPr lang="zh-CN" altLang="en-US" sz="2000" dirty="0">
                <a:solidFill>
                  <a:schemeClr val="tx1"/>
                </a:solidFill>
              </a:rPr>
              <a:t>有没有更加认识我的罪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lvl="1"/>
            <a:r>
              <a:rPr lang="zh-CN" altLang="en-US" sz="2000" dirty="0">
                <a:solidFill>
                  <a:schemeClr val="tx1"/>
                </a:solidFill>
              </a:rPr>
              <a:t>有没有更加认识基督的作为</a:t>
            </a:r>
            <a:endParaRPr lang="en-US" altLang="zh-CN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60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0606-884B-4B22-9712-61DB41389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生命成长的秘诀：领受真道 </a:t>
            </a:r>
            <a:r>
              <a:rPr lang="en-US" altLang="zh-CN" dirty="0"/>
              <a:t>– </a:t>
            </a:r>
            <a:r>
              <a:rPr lang="zh-CN" altLang="en-US" dirty="0"/>
              <a:t>信心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EDCB3-E3FD-4076-87C5-6BC550FFB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chemeClr val="tx1"/>
                </a:solidFill>
              </a:rPr>
              <a:t>神的应许要靠信心接受</a:t>
            </a:r>
            <a:endParaRPr lang="en-US" altLang="zh-CN" sz="32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chemeClr val="tx1"/>
                </a:solidFill>
              </a:rPr>
              <a:t>“</a:t>
            </a:r>
            <a:r>
              <a:rPr lang="zh-CN" altLang="en-US" sz="3200" dirty="0"/>
              <a:t>我信，但我信不足，求主幫助。</a:t>
            </a:r>
            <a:r>
              <a:rPr lang="zh-CN" altLang="en-US" sz="3600" dirty="0">
                <a:solidFill>
                  <a:schemeClr val="tx1"/>
                </a:solidFill>
              </a:rPr>
              <a:t>”</a:t>
            </a:r>
            <a:endParaRPr lang="en-US" altLang="zh-CN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1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0606-884B-4B22-9712-61DB41389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生命成长的秘诀：效法榜样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EDCB3-E3FD-4076-87C5-6BC550FFB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chemeClr val="tx1"/>
                </a:solidFill>
              </a:rPr>
              <a:t>提醒自己不要成为别人的绊脚石</a:t>
            </a:r>
            <a:endParaRPr lang="en-US" altLang="zh-CN" sz="32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chemeClr val="tx1"/>
                </a:solidFill>
              </a:rPr>
              <a:t>大学团契小组长的榜样</a:t>
            </a:r>
            <a:endParaRPr lang="en-US" altLang="zh-CN" sz="3200" dirty="0">
              <a:solidFill>
                <a:schemeClr val="tx1"/>
              </a:solidFill>
            </a:endParaRPr>
          </a:p>
          <a:p>
            <a:endParaRPr lang="en-US" altLang="zh-CN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74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EED76-8C64-4737-8BF9-B6E0FF09B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成熟生命的流露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787B6-15F0-4894-AF09-D0E3E760E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>
                <a:latin typeface="+mn-ea"/>
              </a:rPr>
              <a:t>(</a:t>
            </a:r>
            <a:r>
              <a:rPr lang="zh-CN" altLang="en-US" sz="3200" dirty="0">
                <a:latin typeface="+mn-ea"/>
              </a:rPr>
              <a:t>帖前</a:t>
            </a:r>
            <a:r>
              <a:rPr lang="en-US" altLang="zh-CN" sz="3200" dirty="0">
                <a:latin typeface="+mn-ea"/>
              </a:rPr>
              <a:t>1:7-8</a:t>
            </a:r>
            <a:r>
              <a:rPr lang="zh-CN" altLang="en-US" sz="3200" dirty="0">
                <a:latin typeface="+mn-ea"/>
              </a:rPr>
              <a:t>）甚至你们作了马其顿和亚该亚所有信主之人的榜样。因为主的道从你们那里已经传扬出来。你们向神的信心不但在马其顿和亚该亚，就是在各处也都传开了；所以不用我们说甚麽话。</a:t>
            </a:r>
            <a:endParaRPr lang="en-US" sz="3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7167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CBF26-C384-4FDD-B089-2DC664718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4077" y="353961"/>
            <a:ext cx="8915400" cy="5633883"/>
          </a:xfrm>
        </p:spPr>
        <p:txBody>
          <a:bodyPr>
            <a:noAutofit/>
          </a:bodyPr>
          <a:lstStyle/>
          <a:p>
            <a:r>
              <a:rPr lang="en-US" altLang="zh-CN" sz="3200" dirty="0">
                <a:latin typeface="+mn-ea"/>
              </a:rPr>
              <a:t>1 </a:t>
            </a:r>
            <a:r>
              <a:rPr lang="zh-CN" altLang="en-US" sz="3200" dirty="0">
                <a:latin typeface="+mn-ea"/>
              </a:rPr>
              <a:t>保罗、西拉、提摩太写信给帖撒罗尼迦在父神和主耶稣基督里的教会。愿恩惠平安归与你们！</a:t>
            </a:r>
            <a:r>
              <a:rPr lang="en-US" altLang="zh-CN" sz="3200" dirty="0">
                <a:latin typeface="+mn-ea"/>
              </a:rPr>
              <a:t>2 </a:t>
            </a:r>
            <a:r>
              <a:rPr lang="zh-CN" altLang="en-US" sz="3200" dirty="0">
                <a:latin typeface="+mn-ea"/>
              </a:rPr>
              <a:t>我们为你们众人常常感谢神，祷告的时候提到你们，</a:t>
            </a:r>
            <a:r>
              <a:rPr lang="en-US" altLang="zh-CN" sz="3200" dirty="0">
                <a:latin typeface="+mn-ea"/>
              </a:rPr>
              <a:t>3 </a:t>
            </a:r>
            <a:r>
              <a:rPr lang="zh-CN" altLang="en-US" sz="3200" dirty="0">
                <a:latin typeface="+mn-ea"/>
              </a:rPr>
              <a:t>在神我们的父面前，不住的记念你们因信心所做的工夫，因爱心所受的劳苦，因盼望我们主耶稣基督所存的忍耐。</a:t>
            </a:r>
            <a:r>
              <a:rPr lang="en-US" altLang="zh-CN" sz="3200" dirty="0">
                <a:latin typeface="+mn-ea"/>
              </a:rPr>
              <a:t>4 </a:t>
            </a:r>
            <a:r>
              <a:rPr lang="zh-CN" altLang="en-US" sz="3200" dirty="0">
                <a:latin typeface="+mn-ea"/>
              </a:rPr>
              <a:t>被神所爱的弟兄阿，我知道你们是蒙拣选的；</a:t>
            </a:r>
            <a:r>
              <a:rPr lang="en-US" altLang="zh-CN" sz="3200" dirty="0">
                <a:latin typeface="+mn-ea"/>
              </a:rPr>
              <a:t>5 </a:t>
            </a:r>
            <a:r>
              <a:rPr lang="zh-CN" altLang="en-US" sz="3200" dirty="0">
                <a:latin typeface="+mn-ea"/>
              </a:rPr>
              <a:t>因为我们的福音传到你们那里，不独在乎言语，也在乎权能和圣灵，并充足的信心，正如你们知道、我们在你们那里，为你们的缘故是怎样为人。</a:t>
            </a:r>
            <a:endParaRPr lang="en-US" sz="3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37053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EED76-8C64-4737-8BF9-B6E0FF09B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成熟生命的流露：造就他人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787B6-15F0-4894-AF09-D0E3E760E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/>
              <a:t>加利利湖与死海的区别</a:t>
            </a:r>
            <a:endParaRPr lang="en-US" altLang="zh-CN" sz="32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/>
              <a:t>我盼望成为儿女的榜样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393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EED76-8C64-4737-8BF9-B6E0FF09B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令我羡慕的生命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787B6-15F0-4894-AF09-D0E3E760E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98862"/>
            <a:ext cx="8915400" cy="4412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/>
              <a:t>充满了信心，爱心与盼望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zh-CN" altLang="en-US" sz="3200" dirty="0"/>
              <a:t>和神有正常的关系，天天成长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zh-CN" altLang="en-US" sz="3200" dirty="0"/>
              <a:t>能够带给别人祝福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endParaRPr lang="en-US" altLang="zh-CN" sz="2400" dirty="0"/>
          </a:p>
          <a:p>
            <a:pPr marL="0" indent="0" algn="ctr">
              <a:buNone/>
            </a:pPr>
            <a:r>
              <a:rPr lang="zh-CN" altLang="en-US" sz="3200" dirty="0">
                <a:solidFill>
                  <a:schemeClr val="accent2"/>
                </a:solidFill>
              </a:rPr>
              <a:t>愿我们的杯子里装满基督的馨香</a:t>
            </a:r>
            <a:endParaRPr lang="en-US" altLang="zh-CN" sz="3200" dirty="0">
              <a:solidFill>
                <a:schemeClr val="accent2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627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CBF26-C384-4FDD-B089-2DC664718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4077" y="353961"/>
            <a:ext cx="8915400" cy="5309419"/>
          </a:xfrm>
        </p:spPr>
        <p:txBody>
          <a:bodyPr>
            <a:noAutofit/>
          </a:bodyPr>
          <a:lstStyle/>
          <a:p>
            <a:r>
              <a:rPr lang="en-US" altLang="zh-CN" sz="3200" dirty="0">
                <a:latin typeface="+mn-ea"/>
              </a:rPr>
              <a:t>6 </a:t>
            </a:r>
            <a:r>
              <a:rPr lang="zh-CN" altLang="en-US" sz="3200" dirty="0">
                <a:latin typeface="+mn-ea"/>
              </a:rPr>
              <a:t>并且你们在大难之中，蒙了圣灵所赐的喜乐，领受真道就效法我们，也效法了主；</a:t>
            </a:r>
            <a:r>
              <a:rPr lang="en-US" altLang="zh-CN" sz="3200" dirty="0">
                <a:latin typeface="+mn-ea"/>
              </a:rPr>
              <a:t>7 </a:t>
            </a:r>
            <a:r>
              <a:rPr lang="zh-CN" altLang="en-US" sz="3200" dirty="0">
                <a:latin typeface="+mn-ea"/>
              </a:rPr>
              <a:t>甚至你们作了马其顿和亚该亚所有信主之人的榜样。</a:t>
            </a:r>
            <a:r>
              <a:rPr lang="en-US" altLang="zh-CN" sz="3200" dirty="0">
                <a:latin typeface="+mn-ea"/>
              </a:rPr>
              <a:t>8 </a:t>
            </a:r>
            <a:r>
              <a:rPr lang="zh-CN" altLang="en-US" sz="3200" dirty="0">
                <a:latin typeface="+mn-ea"/>
              </a:rPr>
              <a:t>因为主的道从你们那里已经传扬出来。你们向神的信心不但在马其顿和亚该亚，就是在各处也都传开了；所以不用我们说甚麽话。</a:t>
            </a:r>
            <a:r>
              <a:rPr lang="en-US" altLang="zh-CN" sz="3200" dirty="0">
                <a:latin typeface="+mn-ea"/>
              </a:rPr>
              <a:t>9 </a:t>
            </a:r>
            <a:r>
              <a:rPr lang="zh-CN" altLang="en-US" sz="3200" dirty="0">
                <a:latin typeface="+mn-ea"/>
              </a:rPr>
              <a:t>因为他们自己已经报明我们是怎样进到你们那里，你们是怎样离弃偶像，归向神，要服事那又真又活的神，</a:t>
            </a:r>
            <a:r>
              <a:rPr lang="en-US" altLang="zh-CN" sz="3200" dirty="0">
                <a:latin typeface="+mn-ea"/>
              </a:rPr>
              <a:t>10 </a:t>
            </a:r>
            <a:r>
              <a:rPr lang="zh-CN" altLang="en-US" sz="3200" dirty="0">
                <a:latin typeface="+mn-ea"/>
              </a:rPr>
              <a:t>等候他儿子从天降临，就是他从死里复活的─那位救我们脱离将来忿怒的耶稣。</a:t>
            </a:r>
            <a:endParaRPr lang="en-US" sz="3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9749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78D4F-DB44-45EA-AC79-03144756B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帖撒罗尼迦教会背景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028550E-9C5E-4BA1-B578-257418A612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26841" y="1818967"/>
            <a:ext cx="4277771" cy="4128423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F3D4FC8-795F-4605-8CBA-FF142C73ECC3}"/>
              </a:ext>
            </a:extLst>
          </p:cNvPr>
          <p:cNvSpPr txBox="1"/>
          <p:nvPr/>
        </p:nvSpPr>
        <p:spPr>
          <a:xfrm>
            <a:off x="2592925" y="1818967"/>
            <a:ext cx="41815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dirty="0"/>
              <a:t>记录于使徒行传</a:t>
            </a:r>
            <a:r>
              <a:rPr lang="en-US" altLang="zh-CN" sz="3200" dirty="0"/>
              <a:t>17</a:t>
            </a:r>
            <a:r>
              <a:rPr lang="zh-CN" altLang="en-US" sz="3200" dirty="0"/>
              <a:t>章</a:t>
            </a:r>
            <a:endParaRPr lang="en-US" altLang="zh-CN" sz="3200" dirty="0"/>
          </a:p>
          <a:p>
            <a:endParaRPr lang="en-US" altLang="zh-CN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dirty="0"/>
              <a:t>写成与雅典或哥林多</a:t>
            </a:r>
            <a:endParaRPr lang="en-US" altLang="zh-CN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dirty="0"/>
              <a:t>最早的新约圣经之一</a:t>
            </a:r>
            <a:endParaRPr lang="en-US" altLang="zh-CN" sz="3200" dirty="0"/>
          </a:p>
          <a:p>
            <a:endParaRPr lang="en-US" altLang="zh-CN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dirty="0"/>
              <a:t>信中完全是赞扬鼓励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000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C0212-3A42-4588-BE47-B3BAF08CB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3838D-27C0-4A4A-955F-CDE79D6FB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/>
              <a:t>信徒所彰显的生命</a:t>
            </a:r>
            <a:endParaRPr lang="en-US" altLang="zh-CN" sz="3600" dirty="0"/>
          </a:p>
          <a:p>
            <a:pPr>
              <a:lnSpc>
                <a:spcPct val="150000"/>
              </a:lnSpc>
            </a:pPr>
            <a:r>
              <a:rPr lang="zh-CN" altLang="en-US" sz="3600" dirty="0"/>
              <a:t>生命成长的秘诀</a:t>
            </a:r>
            <a:endParaRPr lang="en-US" altLang="zh-CN" sz="3600" dirty="0"/>
          </a:p>
          <a:p>
            <a:pPr>
              <a:lnSpc>
                <a:spcPct val="150000"/>
              </a:lnSpc>
            </a:pPr>
            <a:r>
              <a:rPr lang="zh-CN" altLang="en-US" sz="3600" dirty="0"/>
              <a:t>成熟生命的流露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96383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A40AF-74F3-470F-A3B0-908EFDCFE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所彰显的生命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C4AAC-3F4C-4E31-BF1C-A76FC4194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（帖前</a:t>
            </a:r>
            <a:r>
              <a:rPr lang="en-US" altLang="zh-CN" sz="3200" dirty="0"/>
              <a:t>1:3</a:t>
            </a:r>
            <a:r>
              <a:rPr lang="zh-CN" altLang="en-US" sz="3200" dirty="0"/>
              <a:t>）在神我们的父面前，不住的记念你们因</a:t>
            </a:r>
            <a:r>
              <a:rPr lang="zh-CN" altLang="en-US" sz="3200" dirty="0">
                <a:solidFill>
                  <a:srgbClr val="00B050"/>
                </a:solidFill>
              </a:rPr>
              <a:t>信心所做的工夫</a:t>
            </a:r>
            <a:r>
              <a:rPr lang="zh-CN" altLang="en-US" sz="3200" dirty="0"/>
              <a:t>，因</a:t>
            </a:r>
            <a:r>
              <a:rPr lang="zh-CN" altLang="en-US" sz="3200" dirty="0">
                <a:solidFill>
                  <a:srgbClr val="FF0000"/>
                </a:solidFill>
              </a:rPr>
              <a:t>爱心所受的劳苦</a:t>
            </a:r>
            <a:r>
              <a:rPr lang="zh-CN" altLang="en-US" sz="3200" dirty="0"/>
              <a:t>，因</a:t>
            </a:r>
            <a:r>
              <a:rPr lang="zh-CN" alt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盼望我们主耶稣基督所存的忍耐。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931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0606-884B-4B22-9712-61DB41389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所彰显的生命 ：信心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EDCB3-E3FD-4076-87C5-6BC550FFB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/>
              <a:t>因</a:t>
            </a:r>
            <a:r>
              <a:rPr lang="zh-CN" altLang="en-US" sz="2800" dirty="0">
                <a:solidFill>
                  <a:srgbClr val="00B050"/>
                </a:solidFill>
              </a:rPr>
              <a:t>信心</a:t>
            </a:r>
            <a:r>
              <a:rPr lang="zh-CN" altLang="en-US" sz="2800" dirty="0"/>
              <a:t>所做的工夫</a:t>
            </a:r>
            <a:endParaRPr lang="en-US" altLang="zh-CN" sz="2800" dirty="0"/>
          </a:p>
          <a:p>
            <a:pPr>
              <a:lnSpc>
                <a:spcPct val="150000"/>
              </a:lnSpc>
            </a:pPr>
            <a:r>
              <a:rPr lang="zh-CN" altLang="en-US" sz="2800" dirty="0"/>
              <a:t>信心不仅是知识，更是生命的彰显</a:t>
            </a:r>
            <a:endParaRPr lang="en-US" altLang="zh-CN" sz="2800" dirty="0"/>
          </a:p>
          <a:p>
            <a:pPr>
              <a:lnSpc>
                <a:spcPct val="150000"/>
              </a:lnSpc>
            </a:pPr>
            <a:r>
              <a:rPr lang="zh-CN" altLang="en-US" sz="2800" dirty="0"/>
              <a:t>帖撒罗尼迦信徒在逼迫中成长</a:t>
            </a:r>
            <a:endParaRPr lang="en-US" altLang="zh-CN" sz="2800" dirty="0"/>
          </a:p>
          <a:p>
            <a:pPr lvl="1">
              <a:lnSpc>
                <a:spcPct val="150000"/>
              </a:lnSpc>
            </a:pPr>
            <a:r>
              <a:rPr lang="zh-CN" altLang="en-US" sz="2200" dirty="0"/>
              <a:t>（彼得前书</a:t>
            </a:r>
            <a:r>
              <a:rPr lang="en-US" altLang="zh-CN" sz="2200" dirty="0"/>
              <a:t>1:7</a:t>
            </a:r>
            <a:r>
              <a:rPr lang="zh-CN" altLang="en-US" sz="2200" dirty="0"/>
              <a:t>）叫 你 们 的 信 心 既 被 试 验 ， 就 比 那 被 火 试 验 仍 然 能 坏 的 金 子 更 显 宝 贵 ， 可 以 在 耶 稣 基 督 显 现 的 时 候 得 着 称 赞 、 荣 耀 、 尊 贵 。</a:t>
            </a:r>
            <a:endParaRPr lang="en-US" altLang="zh-CN" sz="3400" dirty="0"/>
          </a:p>
        </p:txBody>
      </p:sp>
    </p:spTree>
    <p:extLst>
      <p:ext uri="{BB962C8B-B14F-4D97-AF65-F5344CB8AC3E}">
        <p14:creationId xmlns:p14="http://schemas.microsoft.com/office/powerpoint/2010/main" val="90643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0606-884B-4B22-9712-61DB41389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所彰显的生命 ：信心（续）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EDCB3-E3FD-4076-87C5-6BC550FFB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/>
              <a:t>我们盼望掌握自己的人生</a:t>
            </a:r>
            <a:endParaRPr lang="en-US" altLang="zh-CN" sz="2800" dirty="0"/>
          </a:p>
          <a:p>
            <a:pPr>
              <a:lnSpc>
                <a:spcPct val="150000"/>
              </a:lnSpc>
            </a:pPr>
            <a:r>
              <a:rPr lang="zh-CN" altLang="en-US" sz="2800" dirty="0"/>
              <a:t>信心就是交出自己的主权</a:t>
            </a:r>
            <a:endParaRPr lang="en-US" altLang="zh-CN" sz="2800" dirty="0"/>
          </a:p>
          <a:p>
            <a:pPr>
              <a:lnSpc>
                <a:spcPct val="150000"/>
              </a:lnSpc>
            </a:pPr>
            <a:r>
              <a:rPr lang="zh-CN" altLang="en-US" sz="2800" dirty="0"/>
              <a:t>这种信心不是初代信徒的特权</a:t>
            </a:r>
            <a:endParaRPr lang="en-US" altLang="zh-CN" sz="2800" dirty="0"/>
          </a:p>
          <a:p>
            <a:pPr lvl="1">
              <a:lnSpc>
                <a:spcPct val="150000"/>
              </a:lnSpc>
            </a:pPr>
            <a:r>
              <a:rPr lang="zh-CN" altLang="en-US" sz="2600" dirty="0"/>
              <a:t>家庭教会所经历的逼迫</a:t>
            </a:r>
            <a:endParaRPr lang="en-US" altLang="zh-CN" sz="2600" dirty="0"/>
          </a:p>
          <a:p>
            <a:pPr marL="0" indent="0">
              <a:buNone/>
            </a:pPr>
            <a:endParaRPr lang="en-US" altLang="zh-CN" sz="2600" dirty="0"/>
          </a:p>
          <a:p>
            <a:pPr lvl="1"/>
            <a:endParaRPr lang="en-US" altLang="zh-CN" sz="2600" dirty="0"/>
          </a:p>
          <a:p>
            <a:pPr lvl="1"/>
            <a:endParaRPr lang="en-US" altLang="zh-CN" sz="2600" dirty="0"/>
          </a:p>
          <a:p>
            <a:pPr lvl="1"/>
            <a:endParaRPr lang="en-US" altLang="zh-CN" sz="2600" dirty="0"/>
          </a:p>
          <a:p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39195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0606-884B-4B22-9712-61DB41389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所彰显的生命 ：爱心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EDCB3-E3FD-4076-87C5-6BC550FFB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/>
              <a:t>因</a:t>
            </a:r>
            <a:r>
              <a:rPr lang="zh-CN" altLang="en-US" sz="2800" dirty="0">
                <a:solidFill>
                  <a:srgbClr val="FF0000"/>
                </a:solidFill>
              </a:rPr>
              <a:t>爱心</a:t>
            </a:r>
            <a:r>
              <a:rPr lang="zh-CN" altLang="en-US" sz="2800" dirty="0"/>
              <a:t>所受的劳苦</a:t>
            </a:r>
            <a:endParaRPr lang="en-US" altLang="zh-CN" sz="2800" dirty="0"/>
          </a:p>
          <a:p>
            <a:pPr lvl="1">
              <a:lnSpc>
                <a:spcPct val="150000"/>
              </a:lnSpc>
            </a:pPr>
            <a:r>
              <a:rPr lang="zh-CN" altLang="en-US" sz="2600" dirty="0"/>
              <a:t>耶孙接待保罗在家中一段不短的时间</a:t>
            </a:r>
            <a:endParaRPr lang="en-US" altLang="zh-CN" sz="2600" dirty="0"/>
          </a:p>
          <a:p>
            <a:pPr>
              <a:lnSpc>
                <a:spcPct val="150000"/>
              </a:lnSpc>
            </a:pPr>
            <a:r>
              <a:rPr lang="zh-CN" altLang="en-US" sz="2800" dirty="0"/>
              <a:t>接待人需要很大的爱心</a:t>
            </a:r>
            <a:endParaRPr lang="en-US" altLang="zh-CN" sz="2800" dirty="0"/>
          </a:p>
          <a:p>
            <a:pPr marL="0" indent="0">
              <a:buNone/>
            </a:pPr>
            <a:endParaRPr lang="en-US" altLang="zh-CN" sz="2600" dirty="0"/>
          </a:p>
          <a:p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374889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938</TotalTime>
  <Words>1797</Words>
  <Application>Microsoft Office PowerPoint</Application>
  <PresentationFormat>Widescreen</PresentationFormat>
  <Paragraphs>89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幼圆</vt:lpstr>
      <vt:lpstr>Arial</vt:lpstr>
      <vt:lpstr>Century Gothic</vt:lpstr>
      <vt:lpstr>Wingdings 3</vt:lpstr>
      <vt:lpstr>Wisp</vt:lpstr>
      <vt:lpstr>令我羡慕的生命</vt:lpstr>
      <vt:lpstr>PowerPoint Presentation</vt:lpstr>
      <vt:lpstr>PowerPoint Presentation</vt:lpstr>
      <vt:lpstr>帖撒罗尼迦教会背景</vt:lpstr>
      <vt:lpstr>大纲</vt:lpstr>
      <vt:lpstr>所彰显的生命</vt:lpstr>
      <vt:lpstr>所彰显的生命 ：信心</vt:lpstr>
      <vt:lpstr>所彰显的生命 ：信心（续）</vt:lpstr>
      <vt:lpstr>所彰显的生命 ：爱心</vt:lpstr>
      <vt:lpstr>所彰显的生命 ：爱心（续）</vt:lpstr>
      <vt:lpstr>所彰显的生命 ：盼望</vt:lpstr>
      <vt:lpstr>生命成长的秘诀</vt:lpstr>
      <vt:lpstr>生命成长的秘诀：蒙拣选</vt:lpstr>
      <vt:lpstr>生命成长的秘诀：领受真道</vt:lpstr>
      <vt:lpstr>生命成长的秘诀：领受真道 - 权能</vt:lpstr>
      <vt:lpstr>生命成长的秘诀：领受真道 – 圣灵</vt:lpstr>
      <vt:lpstr>生命成长的秘诀：领受真道 – 信心</vt:lpstr>
      <vt:lpstr>生命成长的秘诀：效法榜样</vt:lpstr>
      <vt:lpstr>成熟生命的流露</vt:lpstr>
      <vt:lpstr>成熟生命的流露：造就他人</vt:lpstr>
      <vt:lpstr>令我羡慕的生命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令我羡慕的生命</dc:title>
  <dc:creator>Yang Cao (VSNC)</dc:creator>
  <cp:lastModifiedBy>Jackie Cao</cp:lastModifiedBy>
  <cp:revision>61</cp:revision>
  <dcterms:created xsi:type="dcterms:W3CDTF">2018-06-16T13:41:41Z</dcterms:created>
  <dcterms:modified xsi:type="dcterms:W3CDTF">2018-06-17T18:46:18Z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yacao@microsoft.com</vt:lpwstr>
  </property>
  <property fmtid="{D5CDD505-2E9C-101B-9397-08002B2CF9AE}" pid="5" name="MSIP_Label_f42aa342-8706-4288-bd11-ebb85995028c_SetDate">
    <vt:lpwstr>2018-06-16T16:55:48.3017986Z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