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68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81" autoAdjust="0"/>
    <p:restoredTop sz="91160" autoAdjust="0"/>
  </p:normalViewPr>
  <p:slideViewPr>
    <p:cSldViewPr snapToGrid="0">
      <p:cViewPr varScale="1">
        <p:scale>
          <a:sx n="68" d="100"/>
          <a:sy n="68" d="100"/>
        </p:scale>
        <p:origin x="804" y="6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22CC-8CC8-4394-9D2E-A4BF782B8541}" type="datetimeFigureOut">
              <a:rPr lang="en-US" smtClean="0"/>
              <a:t>4/14/2018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4F592-F534-4B14-BF53-40B7EB74D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604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22CC-8CC8-4394-9D2E-A4BF782B8541}" type="datetimeFigureOut">
              <a:rPr lang="en-US" smtClean="0"/>
              <a:t>4/14/2018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4F592-F534-4B14-BF53-40B7EB74D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953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22CC-8CC8-4394-9D2E-A4BF782B8541}" type="datetimeFigureOut">
              <a:rPr lang="en-US" smtClean="0"/>
              <a:t>4/14/2018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4F592-F534-4B14-BF53-40B7EB74D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09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22CC-8CC8-4394-9D2E-A4BF782B8541}" type="datetimeFigureOut">
              <a:rPr lang="en-US" smtClean="0"/>
              <a:t>4/14/2018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4F592-F534-4B14-BF53-40B7EB74D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302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22CC-8CC8-4394-9D2E-A4BF782B8541}" type="datetimeFigureOut">
              <a:rPr lang="en-US" smtClean="0"/>
              <a:t>4/14/2018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4F592-F534-4B14-BF53-40B7EB74D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95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22CC-8CC8-4394-9D2E-A4BF782B8541}" type="datetimeFigureOut">
              <a:rPr lang="en-US" smtClean="0"/>
              <a:t>4/14/2018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4F592-F534-4B14-BF53-40B7EB74D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777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22CC-8CC8-4394-9D2E-A4BF782B8541}" type="datetimeFigureOut">
              <a:rPr lang="en-US" smtClean="0"/>
              <a:t>4/14/2018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4F592-F534-4B14-BF53-40B7EB74D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245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22CC-8CC8-4394-9D2E-A4BF782B8541}" type="datetimeFigureOut">
              <a:rPr lang="en-US" smtClean="0"/>
              <a:t>4/14/2018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4F592-F534-4B14-BF53-40B7EB74D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45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22CC-8CC8-4394-9D2E-A4BF782B8541}" type="datetimeFigureOut">
              <a:rPr lang="en-US" smtClean="0"/>
              <a:t>4/14/2018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4F592-F534-4B14-BF53-40B7EB74D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773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22CC-8CC8-4394-9D2E-A4BF782B8541}" type="datetimeFigureOut">
              <a:rPr lang="en-US" smtClean="0"/>
              <a:t>4/14/2018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4F592-F534-4B14-BF53-40B7EB74D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238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22CC-8CC8-4394-9D2E-A4BF782B8541}" type="datetimeFigureOut">
              <a:rPr lang="en-US" smtClean="0"/>
              <a:t>4/14/2018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4F592-F534-4B14-BF53-40B7EB74D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468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722CC-8CC8-4394-9D2E-A4BF782B8541}" type="datetimeFigureOut">
              <a:rPr lang="en-US" smtClean="0"/>
              <a:t>4/14/2018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4F592-F534-4B14-BF53-40B7EB74D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623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C739EB-4858-403D-AB8A-5B5DDE8489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799" y="603380"/>
            <a:ext cx="7772400" cy="945334"/>
          </a:xfrm>
        </p:spPr>
        <p:txBody>
          <a:bodyPr>
            <a:normAutofit/>
          </a:bodyPr>
          <a:lstStyle/>
          <a:p>
            <a:r>
              <a:rPr lang="zh-CN" altLang="en-US" sz="5400" b="1" dirty="0">
                <a:latin typeface="SimSun" panose="02010600030101010101" pitchFamily="2" charset="-122"/>
                <a:ea typeface="SimSun" panose="02010600030101010101" pitchFamily="2" charset="-122"/>
              </a:rPr>
              <a:t>两条道路：迦勒与探子们</a:t>
            </a:r>
            <a:endParaRPr lang="en-US" sz="5400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850314E-8C63-49CB-B16C-2840AD876F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27320" y="1721708"/>
            <a:ext cx="6489357" cy="3838832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因我们行事为人是凭着信心，不是凭着眼见。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（林后五：</a:t>
            </a:r>
            <a:r>
              <a:rPr 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7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1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altLang="zh-CN" sz="1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信心的眼光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信心的实践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信心的果实</a:t>
            </a:r>
            <a:endParaRPr lang="en-US" sz="36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algn="l"/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53649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7AF2A7A-362B-4696-88FA-B259090F4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1890"/>
            <a:ext cx="7886700" cy="895638"/>
          </a:xfrm>
        </p:spPr>
        <p:txBody>
          <a:bodyPr>
            <a:normAutofit/>
          </a:bodyPr>
          <a:lstStyle/>
          <a:p>
            <a:pPr algn="ctr"/>
            <a:r>
              <a:rPr lang="zh-CN" altLang="en-US" sz="40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二</a:t>
            </a:r>
            <a:r>
              <a:rPr lang="en-US" altLang="zh-CN" sz="40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.</a:t>
            </a:r>
            <a:r>
              <a:rPr lang="zh-CN" altLang="en-US" sz="40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信心的实践</a:t>
            </a:r>
            <a:endParaRPr lang="en-US" sz="4000" b="1" dirty="0">
              <a:solidFill>
                <a:srgbClr val="00B05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211DB92-96BA-48F9-A3AE-71352893C9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545" y="997528"/>
            <a:ext cx="8543542" cy="575858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四十年以后的迦勒：“求你将耶和华那日应许我的这山地给我；那里有亚衲族人，并宽大坚固的城，你也曾听见了。或者耶和华照祂所应许的与我同在，我就把他们赶出去。”（书十四：</a:t>
            </a:r>
            <a:r>
              <a:rPr 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12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1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身体没有灵魂是死的，信心没有行为也是死的。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（雅二：</a:t>
            </a:r>
            <a:r>
              <a:rPr 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26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59235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7AF2A7A-362B-4696-88FA-B259090F4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1890"/>
            <a:ext cx="7886700" cy="895638"/>
          </a:xfrm>
        </p:spPr>
        <p:txBody>
          <a:bodyPr>
            <a:normAutofit/>
          </a:bodyPr>
          <a:lstStyle/>
          <a:p>
            <a:pPr algn="ctr"/>
            <a:r>
              <a:rPr lang="zh-CN" altLang="en-US" sz="40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二</a:t>
            </a:r>
            <a:r>
              <a:rPr lang="en-US" altLang="zh-CN" sz="40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.</a:t>
            </a:r>
            <a:r>
              <a:rPr lang="zh-CN" altLang="en-US" sz="40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信心的实践</a:t>
            </a:r>
            <a:endParaRPr lang="en-US" sz="4000" b="1" dirty="0">
              <a:solidFill>
                <a:srgbClr val="00B05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211DB92-96BA-48F9-A3AE-71352893C9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545" y="997528"/>
            <a:ext cx="8647236" cy="575858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实践信心：准备负上代价</a:t>
            </a:r>
            <a:endParaRPr lang="en-US" altLang="zh-CN" sz="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长辈们的努力</a:t>
            </a:r>
            <a:endParaRPr lang="en-US" altLang="zh-CN" sz="1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37927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07A71DBE-9018-4A95-91A3-9A58131733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5944"/>
            <a:ext cx="9144000" cy="5326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4461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7AF2A7A-362B-4696-88FA-B259090F4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1890"/>
            <a:ext cx="7886700" cy="895638"/>
          </a:xfrm>
        </p:spPr>
        <p:txBody>
          <a:bodyPr>
            <a:normAutofit/>
          </a:bodyPr>
          <a:lstStyle/>
          <a:p>
            <a:pPr algn="ctr"/>
            <a:r>
              <a:rPr lang="zh-CN" altLang="en-US" sz="40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二</a:t>
            </a:r>
            <a:r>
              <a:rPr lang="en-US" altLang="zh-CN" sz="40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.</a:t>
            </a:r>
            <a:r>
              <a:rPr lang="zh-CN" altLang="en-US" sz="40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信心的实践</a:t>
            </a:r>
            <a:endParaRPr lang="en-US" sz="4000" b="1" dirty="0">
              <a:solidFill>
                <a:srgbClr val="00B05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211DB92-96BA-48F9-A3AE-71352893C9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545" y="997528"/>
            <a:ext cx="8647236" cy="575858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实践信心：准备负上代价</a:t>
            </a:r>
            <a:endParaRPr lang="en-US" altLang="zh-CN" sz="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长辈们的努力</a:t>
            </a:r>
            <a:endParaRPr lang="en-US" altLang="zh-CN" sz="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找工作的经历</a:t>
            </a:r>
            <a:endParaRPr lang="en-US" altLang="zh-CN" sz="1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sz="1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77355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8129878E-94FF-4C5C-80F2-AE472CCA5A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052" y="280555"/>
            <a:ext cx="7891896" cy="5808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501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7AF2A7A-362B-4696-88FA-B259090F4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1890"/>
            <a:ext cx="7886700" cy="820223"/>
          </a:xfrm>
        </p:spPr>
        <p:txBody>
          <a:bodyPr>
            <a:normAutofit/>
          </a:bodyPr>
          <a:lstStyle/>
          <a:p>
            <a:pPr algn="ctr"/>
            <a:r>
              <a:rPr lang="zh-CN" altLang="en-US" sz="40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二</a:t>
            </a:r>
            <a:r>
              <a:rPr lang="en-US" altLang="zh-CN" sz="40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.</a:t>
            </a:r>
            <a:r>
              <a:rPr lang="zh-CN" altLang="en-US" sz="40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信心的实践</a:t>
            </a:r>
            <a:endParaRPr lang="en-US" sz="4000" b="1" dirty="0">
              <a:solidFill>
                <a:srgbClr val="00B05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211DB92-96BA-48F9-A3AE-71352893C9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265" y="922113"/>
            <a:ext cx="8647236" cy="575858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实践信心：准备负上代价</a:t>
            </a:r>
            <a:endParaRPr lang="en-US" altLang="zh-CN" sz="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长辈们的努力</a:t>
            </a:r>
            <a:endParaRPr lang="en-US" altLang="zh-CN" sz="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找工作的经历</a:t>
            </a:r>
            <a:endParaRPr lang="en-US" altLang="zh-CN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sz="1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实践信心：放弃既得利益</a:t>
            </a:r>
            <a:endParaRPr lang="en-US" altLang="zh-CN" sz="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申报保险的见证</a:t>
            </a:r>
            <a:endParaRPr lang="en-US" altLang="zh-CN" sz="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荒谬的世界潮流</a:t>
            </a:r>
            <a:endParaRPr lang="en-US" altLang="zh-CN" sz="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实践信心必带来美好果实</a:t>
            </a:r>
            <a:endParaRPr lang="en-US" altLang="zh-CN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92864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7AF2A7A-362B-4696-88FA-B259090F4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1890"/>
            <a:ext cx="7886700" cy="895638"/>
          </a:xfrm>
        </p:spPr>
        <p:txBody>
          <a:bodyPr>
            <a:normAutofit/>
          </a:bodyPr>
          <a:lstStyle/>
          <a:p>
            <a:pPr algn="ctr"/>
            <a:r>
              <a:rPr lang="zh-CN" altLang="en-US" sz="40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三</a:t>
            </a:r>
            <a:r>
              <a:rPr lang="en-US" altLang="zh-CN" sz="40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.</a:t>
            </a:r>
            <a:r>
              <a:rPr lang="zh-CN" altLang="en-US" sz="40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信心的果实</a:t>
            </a:r>
            <a:endParaRPr lang="en-US" sz="4000" b="1" dirty="0">
              <a:solidFill>
                <a:srgbClr val="00B05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211DB92-96BA-48F9-A3AE-71352893C9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545" y="997528"/>
            <a:ext cx="8647236" cy="575858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迦勒因着他的信心得以如愿以偿</a:t>
            </a:r>
            <a:endParaRPr lang="en-US" altLang="zh-CN" sz="1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圣经记载了许多信心佳话的例子</a:t>
            </a:r>
            <a:endParaRPr lang="en-US" altLang="zh-CN" sz="1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实践信心之结局并非都皆大欢喜</a:t>
            </a:r>
            <a:endParaRPr lang="en-US" altLang="zh-CN" sz="1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信心的果实远超物质层面的回报</a:t>
            </a:r>
            <a:endParaRPr lang="en-US" altLang="zh-CN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94307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7AF2A7A-362B-4696-88FA-B259090F4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1890"/>
            <a:ext cx="7886700" cy="895638"/>
          </a:xfrm>
        </p:spPr>
        <p:txBody>
          <a:bodyPr>
            <a:normAutofit/>
          </a:bodyPr>
          <a:lstStyle/>
          <a:p>
            <a:pPr algn="ctr"/>
            <a:r>
              <a:rPr lang="zh-CN" altLang="en-US" sz="40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三</a:t>
            </a:r>
            <a:r>
              <a:rPr lang="en-US" altLang="zh-CN" sz="40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.</a:t>
            </a:r>
            <a:r>
              <a:rPr lang="zh-CN" altLang="en-US" sz="40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信心的果实</a:t>
            </a:r>
            <a:endParaRPr lang="en-US" sz="4000" b="1" dirty="0">
              <a:solidFill>
                <a:srgbClr val="00B05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211DB92-96BA-48F9-A3AE-71352893C9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545" y="997528"/>
            <a:ext cx="8647236" cy="575858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信心的果实：练就更大的信心</a:t>
            </a:r>
            <a:endParaRPr lang="en-US" altLang="zh-CN" sz="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457200" lvl="1" indent="0">
              <a:buNone/>
            </a:pPr>
            <a:endParaRPr lang="en-US" altLang="zh-CN" sz="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孩子教育的挑战</a:t>
            </a: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信心的果实：铸造生命的品质</a:t>
            </a:r>
            <a:endParaRPr lang="en-US" altLang="zh-CN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2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因为知道你们的信心经过试验，就生忍耐。</a:t>
            </a: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（雅一：</a:t>
            </a:r>
            <a:r>
              <a:rPr 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3</a:t>
            </a: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400" dirty="0"/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400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zh-TW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業岡</a:t>
            </a: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夫妇的见证</a:t>
            </a:r>
            <a:endParaRPr lang="en-US" altLang="zh-CN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8700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7AF2A7A-362B-4696-88FA-B259090F4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1890"/>
            <a:ext cx="7886700" cy="895638"/>
          </a:xfrm>
        </p:spPr>
        <p:txBody>
          <a:bodyPr>
            <a:normAutofit/>
          </a:bodyPr>
          <a:lstStyle/>
          <a:p>
            <a:pPr algn="ctr"/>
            <a:r>
              <a:rPr lang="zh-CN" altLang="en-US" sz="4000" b="1" dirty="0">
                <a:latin typeface="SimSun" panose="02010600030101010101" pitchFamily="2" charset="-122"/>
                <a:ea typeface="SimSun" panose="02010600030101010101" pitchFamily="2" charset="-122"/>
              </a:rPr>
              <a:t>如何走上信心的道路？</a:t>
            </a:r>
            <a:endParaRPr lang="en-US" sz="4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211DB92-96BA-48F9-A3AE-71352893C9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3190" y="1402881"/>
            <a:ext cx="5637229" cy="3800715"/>
          </a:xfrm>
        </p:spPr>
        <p:txBody>
          <a:bodyPr>
            <a:normAutofit/>
          </a:bodyPr>
          <a:lstStyle/>
          <a:p>
            <a:pPr lvl="1" algn="ctr"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培养信心的眼光</a:t>
            </a: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 algn="ctr">
              <a:buFont typeface="Wingdings" panose="05000000000000000000" pitchFamily="2" charset="2"/>
              <a:buChar char="Ø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 algn="ctr"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付出信心的操练</a:t>
            </a: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 algn="ctr">
              <a:buFont typeface="Wingdings" panose="05000000000000000000" pitchFamily="2" charset="2"/>
              <a:buChar char="Ø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 algn="ctr"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经历信心的果实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 algn="ctr">
              <a:buFont typeface="Wingdings" panose="05000000000000000000" pitchFamily="2" charset="2"/>
              <a:buChar char="Ø"/>
            </a:pP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457200" lvl="1" indent="0" algn="ctr">
              <a:buNone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愿神帮助我们！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12247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CCCD2C2-42C9-4CBD-BDD0-7DDBB593C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983" y="57622"/>
            <a:ext cx="8369643" cy="623415"/>
          </a:xfrm>
        </p:spPr>
        <p:txBody>
          <a:bodyPr>
            <a:normAutofit fontScale="90000"/>
          </a:bodyPr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故事背景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59C0927-D58C-4E81-9363-989CF72616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07" y="854578"/>
            <a:ext cx="8870106" cy="578550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以色列人出埃及，来到迦南美地之入口</a:t>
            </a: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选出族长做探子，窥探应许之地四十天</a:t>
            </a: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“</a:t>
            </a:r>
            <a:r>
              <a:rPr lang="zh-CN" altLang="en-US" sz="34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我们到了你所打发我们去的那地，果然是流奶与蜜之地；这就是那地的果子。然而住那地的民强壮，城邑也坚固宽大，并且我们在那里看见了亚衲族的人。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”（民十三：</a:t>
            </a:r>
            <a:r>
              <a:rPr 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27-28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97504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CCCD2C2-42C9-4CBD-BDD0-7DDBB593C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983" y="57622"/>
            <a:ext cx="8369643" cy="623415"/>
          </a:xfrm>
        </p:spPr>
        <p:txBody>
          <a:bodyPr>
            <a:normAutofit fontScale="90000"/>
          </a:bodyPr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故事背景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59C0927-D58C-4E81-9363-989CF72616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07" y="854578"/>
            <a:ext cx="8870106" cy="578550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所见情况都一样，接下来何去何从？</a:t>
            </a: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迦勒与约书亚：“</a:t>
            </a:r>
            <a:r>
              <a:rPr lang="zh-CN" altLang="en-US" sz="32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我们立刻上去得那地吧！我们足能得胜。</a:t>
            </a: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”（民十三：</a:t>
            </a:r>
            <a:r>
              <a:rPr 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30</a:t>
            </a: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其余十个探子：煽风点火，引发骚乱</a:t>
            </a:r>
            <a:endParaRPr lang="en-US" altLang="zh-CN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民众被探子怂恿，被惩罚漫游旷野</a:t>
            </a:r>
            <a:endParaRPr lang="en-US" altLang="zh-CN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4370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CCCD2C2-42C9-4CBD-BDD0-7DDBB593C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983" y="57622"/>
            <a:ext cx="8369643" cy="623415"/>
          </a:xfrm>
        </p:spPr>
        <p:txBody>
          <a:bodyPr>
            <a:normAutofit fontScale="90000"/>
          </a:bodyPr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两种信念，两条道路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59C0927-D58C-4E81-9363-989CF72616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3894" y="1008405"/>
            <a:ext cx="3682809" cy="332431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altLang="en-US" sz="3400" b="1" u="sng" dirty="0">
                <a:latin typeface="SimSun" panose="02010600030101010101" pitchFamily="2" charset="-122"/>
                <a:ea typeface="SimSun" panose="02010600030101010101" pitchFamily="2" charset="-122"/>
              </a:rPr>
              <a:t>迦勒与约书亚</a:t>
            </a:r>
            <a:endParaRPr lang="en-US" altLang="zh-CN" sz="1000" b="1" u="sng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en-US" altLang="zh-CN" sz="1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凭信心仰望神</a:t>
            </a: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得享神的应许</a:t>
            </a: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激励无数后人</a:t>
            </a:r>
            <a:endParaRPr lang="en-US" altLang="zh-CN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9ED0C9DE-A915-4797-89F4-D22A14652EA1}"/>
              </a:ext>
            </a:extLst>
          </p:cNvPr>
          <p:cNvSpPr txBox="1">
            <a:spLocks/>
          </p:cNvSpPr>
          <p:nvPr/>
        </p:nvSpPr>
        <p:spPr>
          <a:xfrm>
            <a:off x="4572000" y="991315"/>
            <a:ext cx="3417889" cy="3341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zh-CN" altLang="en-US" sz="3400" b="1" u="sng" dirty="0">
                <a:latin typeface="SimSun" panose="02010600030101010101" pitchFamily="2" charset="-122"/>
                <a:ea typeface="SimSun" panose="02010600030101010101" pitchFamily="2" charset="-122"/>
              </a:rPr>
              <a:t>其余十个探子</a:t>
            </a:r>
            <a:endParaRPr lang="en-US" altLang="zh-CN" sz="1000" b="1" u="sng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 algn="ctr">
              <a:buNone/>
            </a:pPr>
            <a:endParaRPr lang="en-US" altLang="zh-CN" sz="1000" b="1" u="sng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凭眼见靠自己</a:t>
            </a: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倒毙旷野之中</a:t>
            </a: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充当反面教材</a:t>
            </a:r>
            <a:endParaRPr lang="en-US" altLang="zh-CN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0EFFAA17-E0FA-4483-AE4A-CE98005365BB}"/>
              </a:ext>
            </a:extLst>
          </p:cNvPr>
          <p:cNvSpPr txBox="1">
            <a:spLocks/>
          </p:cNvSpPr>
          <p:nvPr/>
        </p:nvSpPr>
        <p:spPr>
          <a:xfrm>
            <a:off x="2115298" y="4332719"/>
            <a:ext cx="4465405" cy="9803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altLang="zh-CN" sz="1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如何走上信心的道路？</a:t>
            </a:r>
            <a:endParaRPr lang="en-US" altLang="zh-CN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01923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7AF2A7A-362B-4696-88FA-B259090F4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1890"/>
            <a:ext cx="7886700" cy="895638"/>
          </a:xfrm>
        </p:spPr>
        <p:txBody>
          <a:bodyPr>
            <a:normAutofit/>
          </a:bodyPr>
          <a:lstStyle/>
          <a:p>
            <a:pPr algn="ctr"/>
            <a:r>
              <a:rPr lang="zh-CN" altLang="en-US" sz="40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一</a:t>
            </a:r>
            <a:r>
              <a:rPr lang="en-US" altLang="zh-CN" sz="40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.</a:t>
            </a:r>
            <a:r>
              <a:rPr lang="zh-CN" altLang="en-US" sz="40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信心的眼光</a:t>
            </a:r>
            <a:endParaRPr lang="en-US" sz="4000" b="1" dirty="0">
              <a:solidFill>
                <a:srgbClr val="00B05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211DB92-96BA-48F9-A3AE-71352893C9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545" y="997528"/>
            <a:ext cx="8825346" cy="575858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人天生个性不同，惧怕亦属正常</a:t>
            </a:r>
            <a:endParaRPr lang="en-US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91738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182C7141-4F03-448F-BF34-3D1053EC84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5775" y="0"/>
            <a:ext cx="5222929" cy="6858000"/>
          </a:xfrm>
        </p:spPr>
      </p:pic>
    </p:spTree>
    <p:extLst>
      <p:ext uri="{BB962C8B-B14F-4D97-AF65-F5344CB8AC3E}">
        <p14:creationId xmlns:p14="http://schemas.microsoft.com/office/powerpoint/2010/main" val="244930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7AF2A7A-362B-4696-88FA-B259090F4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1890"/>
            <a:ext cx="7886700" cy="895638"/>
          </a:xfrm>
        </p:spPr>
        <p:txBody>
          <a:bodyPr>
            <a:normAutofit/>
          </a:bodyPr>
          <a:lstStyle/>
          <a:p>
            <a:pPr algn="ctr"/>
            <a:r>
              <a:rPr lang="zh-CN" altLang="en-US" sz="40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一</a:t>
            </a:r>
            <a:r>
              <a:rPr lang="en-US" altLang="zh-CN" sz="40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.</a:t>
            </a:r>
            <a:r>
              <a:rPr lang="zh-CN" altLang="en-US" sz="40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信心的眼光</a:t>
            </a:r>
            <a:endParaRPr lang="en-US" sz="4000" b="1" dirty="0">
              <a:solidFill>
                <a:srgbClr val="00B05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211DB92-96BA-48F9-A3AE-71352893C9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4467" y="997528"/>
            <a:ext cx="8524069" cy="425639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人天生个性不同，惧怕亦属正常之事</a:t>
            </a: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在自然反应之余，如何看待神的角色？</a:t>
            </a: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信心的眼光：“</a:t>
            </a:r>
            <a:r>
              <a:rPr lang="zh-CN" altLang="en-US" sz="34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有耶和华与我们同在，不要怕他们！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”（民十四：</a:t>
            </a:r>
            <a:r>
              <a:rPr 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9b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84040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7AF2A7A-362B-4696-88FA-B259090F4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1890"/>
            <a:ext cx="7886700" cy="895638"/>
          </a:xfrm>
        </p:spPr>
        <p:txBody>
          <a:bodyPr>
            <a:normAutofit/>
          </a:bodyPr>
          <a:lstStyle/>
          <a:p>
            <a:pPr algn="ctr"/>
            <a:r>
              <a:rPr lang="zh-CN" altLang="en-US" sz="40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一</a:t>
            </a:r>
            <a:r>
              <a:rPr lang="en-US" altLang="zh-CN" sz="40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.</a:t>
            </a:r>
            <a:r>
              <a:rPr lang="zh-CN" altLang="en-US" sz="40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信心的眼光</a:t>
            </a:r>
            <a:endParaRPr lang="en-US" sz="4000" b="1" dirty="0">
              <a:solidFill>
                <a:srgbClr val="00B05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211DB92-96BA-48F9-A3AE-71352893C9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4467" y="997528"/>
            <a:ext cx="8648055" cy="534127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只做力所能及的事，如何体现神的作为？</a:t>
            </a: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我们每天的生活中，面对哪些“巨人”？</a:t>
            </a: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依靠自己确实很难，惟仰仗神方能成事</a:t>
            </a:r>
            <a:endParaRPr lang="en-US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28365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7AF2A7A-362B-4696-88FA-B259090F4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1889"/>
            <a:ext cx="7886700" cy="688525"/>
          </a:xfrm>
        </p:spPr>
        <p:txBody>
          <a:bodyPr>
            <a:normAutofit/>
          </a:bodyPr>
          <a:lstStyle/>
          <a:p>
            <a:pPr algn="ctr"/>
            <a:r>
              <a:rPr lang="zh-CN" altLang="en-US" sz="40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一</a:t>
            </a:r>
            <a:r>
              <a:rPr lang="en-US" altLang="zh-CN" sz="40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.</a:t>
            </a:r>
            <a:r>
              <a:rPr lang="zh-CN" altLang="en-US" sz="40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信心的眼光</a:t>
            </a:r>
            <a:endParaRPr lang="en-US" sz="4000" b="1" dirty="0">
              <a:solidFill>
                <a:srgbClr val="00B05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211DB92-96BA-48F9-A3AE-71352893C9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4467" y="914401"/>
            <a:ext cx="8353587" cy="584171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要经历神的应许，就需跨出信心的一步</a:t>
            </a: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喇合：“我知道耶和华已经把这地赐给你们，并且因你们的缘故我们都惊慌了。这地的一切居民在你们面前心都消化了。”（书二：</a:t>
            </a:r>
            <a:r>
              <a:rPr 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9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信心眼光的功课：在使用钱财上信靠神</a:t>
            </a:r>
            <a:endParaRPr lang="en-US" altLang="zh-CN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信心不仅是理论，需要时常付诸于实践</a:t>
            </a:r>
            <a:endParaRPr lang="en-US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82758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504</TotalTime>
  <Words>983</Words>
  <Application>Microsoft Office PowerPoint</Application>
  <PresentationFormat>On-screen Show (4:3)</PresentationFormat>
  <Paragraphs>115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SimSun</vt:lpstr>
      <vt:lpstr>等线</vt:lpstr>
      <vt:lpstr>Arial</vt:lpstr>
      <vt:lpstr>Calibri</vt:lpstr>
      <vt:lpstr>Calibri Light</vt:lpstr>
      <vt:lpstr>Wingdings</vt:lpstr>
      <vt:lpstr>Office Theme</vt:lpstr>
      <vt:lpstr>两条道路：迦勒与探子们</vt:lpstr>
      <vt:lpstr>故事背景</vt:lpstr>
      <vt:lpstr>故事背景</vt:lpstr>
      <vt:lpstr>两种信念，两条道路</vt:lpstr>
      <vt:lpstr>一. 信心的眼光</vt:lpstr>
      <vt:lpstr>PowerPoint Presentation</vt:lpstr>
      <vt:lpstr>一. 信心的眼光</vt:lpstr>
      <vt:lpstr>一. 信心的眼光</vt:lpstr>
      <vt:lpstr>一. 信心的眼光</vt:lpstr>
      <vt:lpstr>二. 信心的实践</vt:lpstr>
      <vt:lpstr>二. 信心的实践</vt:lpstr>
      <vt:lpstr>PowerPoint Presentation</vt:lpstr>
      <vt:lpstr>二. 信心的实践</vt:lpstr>
      <vt:lpstr>PowerPoint Presentation</vt:lpstr>
      <vt:lpstr>二. 信心的实践</vt:lpstr>
      <vt:lpstr>三. 信心的果实</vt:lpstr>
      <vt:lpstr>三. 信心的果实</vt:lpstr>
      <vt:lpstr>如何走上信心的道路？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Chen, Tennyson</dc:creator>
  <cp:lastModifiedBy>TennysonChen</cp:lastModifiedBy>
  <cp:revision>34</cp:revision>
  <dcterms:created xsi:type="dcterms:W3CDTF">2018-03-23T15:42:12Z</dcterms:created>
  <dcterms:modified xsi:type="dcterms:W3CDTF">2018-04-14T21:51:13Z</dcterms:modified>
</cp:coreProperties>
</file>