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9" r:id="rId3"/>
    <p:sldId id="270" r:id="rId4"/>
    <p:sldId id="258" r:id="rId5"/>
    <p:sldId id="265" r:id="rId6"/>
    <p:sldId id="266" r:id="rId7"/>
    <p:sldId id="267" r:id="rId8"/>
    <p:sldId id="268" r:id="rId9"/>
    <p:sldId id="271" r:id="rId10"/>
    <p:sldId id="272" r:id="rId11"/>
    <p:sldId id="273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464" autoAdjust="0"/>
    <p:restoredTop sz="94660"/>
  </p:normalViewPr>
  <p:slideViewPr>
    <p:cSldViewPr>
      <p:cViewPr varScale="1">
        <p:scale>
          <a:sx n="60" d="100"/>
          <a:sy n="60" d="100"/>
        </p:scale>
        <p:origin x="58" y="54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2A100-DE17-450C-AFD3-B48FEC4AE4D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FAC9E-A165-498F-8BDB-4783CAD87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8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2FCF3-4D71-4A5E-B91E-6FF097FA8ECA}" type="slidenum">
              <a:rPr lang="zh-TW" altLang="en-US"/>
              <a:pPr/>
              <a:t>1</a:t>
            </a:fld>
            <a:endParaRPr lang="en-US" altLang="zh-TW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2A14A-F110-4A22-9B4B-4F8B6AB79BDF}" type="slidenum">
              <a:rPr lang="zh-TW" altLang="en-US"/>
              <a:pPr/>
              <a:t>4</a:t>
            </a:fld>
            <a:endParaRPr lang="en-US" altLang="zh-TW" dirty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eaLnBrk="1" hangingPunct="1"/>
            <a:fld id="{9C8D7B9C-E42C-4B68-B454-FE74ACD559B5}" type="slidenum">
              <a:rPr lang="zh-CN" altLang="en-US" sz="1200" smtClean="0"/>
              <a:pPr eaLnBrk="1" hangingPunct="1"/>
              <a:t>7</a:t>
            </a:fld>
            <a:endParaRPr lang="en-US" altLang="zh-CN" sz="12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eaLnBrk="1" hangingPunct="1"/>
            <a:fld id="{2D7A7872-91BA-49BB-9925-313CC55D1211}" type="slidenum">
              <a:rPr lang="zh-CN" altLang="en-US" sz="1200" smtClean="0"/>
              <a:pPr eaLnBrk="1" hangingPunct="1"/>
              <a:t>8</a:t>
            </a:fld>
            <a:endParaRPr lang="en-US" altLang="zh-CN" sz="120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eaLnBrk="1" hangingPunct="1"/>
            <a:fld id="{9E8D0BA6-C14E-4F2E-91A4-B79EF69EBD29}" type="slidenum">
              <a:rPr lang="zh-CN" altLang="en-US" sz="1200" smtClean="0"/>
              <a:pPr eaLnBrk="1" hangingPunct="1"/>
              <a:t>9</a:t>
            </a:fld>
            <a:endParaRPr lang="en-US" altLang="zh-CN" sz="12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09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endParaRPr lang="zh-TW" alt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5400" b="0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庄祖鲲牧师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3352800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基督教</a:t>
            </a:r>
            <a:br>
              <a:rPr lang="en-US" altLang="zh-TW" sz="72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0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与</a:t>
            </a:r>
            <a:br>
              <a:rPr lang="en-US" altLang="zh-TW" sz="72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7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中国传统文化</a:t>
            </a:r>
          </a:p>
        </p:txBody>
      </p:sp>
    </p:spTree>
    <p:extLst>
      <p:ext uri="{BB962C8B-B14F-4D97-AF65-F5344CB8AC3E}">
        <p14:creationId xmlns:p14="http://schemas.microsoft.com/office/powerpoint/2010/main" val="4250357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1042A-F3A7-4373-8AE8-59D62CCC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从地球观察到的行星轨道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93E746-772E-4BE7-9396-9D310E7763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1447800"/>
            <a:ext cx="9581188" cy="5389418"/>
          </a:xfrm>
        </p:spPr>
      </p:pic>
    </p:spTree>
    <p:extLst>
      <p:ext uri="{BB962C8B-B14F-4D97-AF65-F5344CB8AC3E}">
        <p14:creationId xmlns:p14="http://schemas.microsoft.com/office/powerpoint/2010/main" val="3231086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人本主义</a:t>
            </a:r>
            <a:r>
              <a:rPr lang="zh-TW" altLang="en-US" sz="6000" b="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的宗教</a:t>
            </a:r>
            <a:r>
              <a:rPr lang="en-US" altLang="zh-TW" sz="6000" b="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6000" b="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人生观</a:t>
            </a:r>
            <a:endParaRPr lang="zh-TW" altLang="en-US" sz="5400" b="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2" y="1600200"/>
            <a:ext cx="8435975" cy="4845050"/>
          </a:xfrm>
        </p:spPr>
        <p:txBody>
          <a:bodyPr>
            <a:normAutofit/>
          </a:bodyPr>
          <a:lstStyle/>
          <a:p>
            <a:pPr marL="346075" indent="-346075"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kumimoji="0"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在民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间宗教里，人就好比是阿拉丁神灯里的阿拉丁─即人类才是主导者。换句话说，民间宗教乃是</a:t>
            </a:r>
            <a:r>
              <a:rPr lang="zh-TW" altLang="en-US" sz="3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服务业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─神明提供服务，人则需要付出代价来换取服务。</a:t>
            </a:r>
          </a:p>
          <a:p>
            <a:pPr marL="346075" indent="-346075"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人本主义的人生观认为，只要你和人或神明的关系良好，就会百事顺利、六畜兴旺、财源广进。因此，在民间，迷信及尔虞我诈的厚黑学乃大行其道。</a:t>
            </a:r>
          </a:p>
        </p:txBody>
      </p:sp>
    </p:spTree>
    <p:extLst>
      <p:ext uri="{BB962C8B-B14F-4D97-AF65-F5344CB8AC3E}">
        <p14:creationId xmlns:p14="http://schemas.microsoft.com/office/powerpoint/2010/main" val="26173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4221163"/>
            <a:ext cx="8158163" cy="2222500"/>
          </a:xfrm>
        </p:spPr>
        <p:txBody>
          <a:bodyPr/>
          <a:lstStyle/>
          <a:p>
            <a:r>
              <a:rPr lang="zh-TW" altLang="en-US" sz="4000" b="0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犹太人求神迹，</a:t>
            </a:r>
            <a:br>
              <a:rPr lang="zh-TW" altLang="en-US" sz="4000" b="0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b="0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希腊人求智慧，</a:t>
            </a:r>
            <a:br>
              <a:rPr lang="zh-TW" altLang="en-US" sz="4000" b="0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我们却是传钉十字架的基督！</a:t>
            </a:r>
          </a:p>
        </p:txBody>
      </p:sp>
    </p:spTree>
    <p:extLst>
      <p:ext uri="{BB962C8B-B14F-4D97-AF65-F5344CB8AC3E}">
        <p14:creationId xmlns:p14="http://schemas.microsoft.com/office/powerpoint/2010/main" val="51682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0ADC-D2BC-43C5-97E5-B302D5A1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02C59F-F704-4FEF-966C-B160F556E8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7324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4296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文化传统</a:t>
            </a:r>
            <a:endParaRPr lang="en-US" sz="6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752600" y="1460500"/>
            <a:ext cx="5562600" cy="48768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小传统</a:t>
            </a:r>
            <a:endParaRPr lang="en-US" sz="320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6" name="Curved Connector 5"/>
          <p:cNvCxnSpPr/>
          <p:nvPr/>
        </p:nvCxnSpPr>
        <p:spPr>
          <a:xfrm>
            <a:off x="1600200" y="3886200"/>
            <a:ext cx="5715000" cy="12700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03154" y="303558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大传统</a:t>
            </a:r>
            <a:endParaRPr lang="en-US" sz="32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0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6000" b="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中国的文化传统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4000" u="sng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大传统</a:t>
            </a:r>
          </a:p>
          <a:p>
            <a:endParaRPr lang="zh-TW" altLang="en-US" sz="1400" u="sng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社会上层知识分子的主流观念</a:t>
            </a:r>
          </a:p>
          <a:p>
            <a:r>
              <a:rPr lang="zh-TW" altLang="en-US" sz="32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儒家思想是官方认可的正统</a:t>
            </a:r>
          </a:p>
          <a:p>
            <a:r>
              <a:rPr lang="zh-TW" altLang="en-US" sz="32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以四书五经、文学诗词方式来传递</a:t>
            </a:r>
          </a:p>
          <a:p>
            <a:endParaRPr lang="zh-TW" altLang="en-US" sz="3200" dirty="0">
              <a:solidFill>
                <a:srgbClr val="FFFF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068888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4000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小传统</a:t>
            </a:r>
          </a:p>
          <a:p>
            <a:endParaRPr lang="zh-TW" altLang="en-US" sz="14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社会基层普罗大众的主导性观念</a:t>
            </a:r>
          </a:p>
          <a:p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佛道与民间宗教形成宇宙观和人生观</a:t>
            </a:r>
          </a:p>
          <a:p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透过戏剧、习俗、小说等来传递</a:t>
            </a:r>
          </a:p>
          <a:p>
            <a:endParaRPr lang="zh-TW" altLang="en-US" sz="3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2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build="p"/>
      <p:bldP spid="2560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大传统─儒家的伦理观</a:t>
            </a:r>
            <a:endParaRPr lang="en-US" sz="6000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05088" cy="5562600"/>
          </a:xfrm>
        </p:spPr>
        <p:txBody>
          <a:bodyPr>
            <a:normAutofit/>
          </a:bodyPr>
          <a:lstStyle/>
          <a:p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82296" indent="0">
              <a:buNone/>
            </a:pPr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82296" indent="0">
              <a:buNone/>
            </a:pPr>
            <a:endParaRPr lang="en-US" altLang="zh-TW" sz="1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重</a:t>
            </a:r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人伦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，轻天伦；重</a:t>
            </a:r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现世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，轻永生。</a:t>
            </a:r>
            <a:endParaRPr lang="en-US" altLang="zh-TW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因缺乏外在超越，使五伦关系被绝对化。</a:t>
            </a:r>
            <a:endParaRPr lang="en-US" altLang="zh-TW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老子批评儒家：</a:t>
            </a:r>
            <a:r>
              <a:rPr lang="zh-TW" altLang="en-US" sz="3200" dirty="0">
                <a:solidFill>
                  <a:srgbClr val="0033C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失道而后德，失德而后仁，失仁而后义，失义而后礼。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失礼而后法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?)</a:t>
            </a:r>
          </a:p>
          <a:p>
            <a:pPr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扁平式的人伦关系，自然会区分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〝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亲疏远近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〞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。但儒家这种阶级分明的伦理观，适合封建社会，却未必能构建一个民主的社会。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Cross 3"/>
          <p:cNvSpPr/>
          <p:nvPr/>
        </p:nvSpPr>
        <p:spPr>
          <a:xfrm>
            <a:off x="1315915" y="1600200"/>
            <a:ext cx="6477000" cy="914400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人</a:t>
            </a:r>
            <a:r>
              <a:rPr lang="zh-TW" altLang="en-US" sz="2400" dirty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     ←  </a:t>
            </a:r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人伦</a:t>
            </a:r>
            <a:r>
              <a:rPr lang="zh-TW" altLang="en-US" sz="2400" dirty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  →     </a:t>
            </a:r>
            <a:r>
              <a:rPr lang="zh-TW" altLang="en-US" sz="24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人</a:t>
            </a:r>
            <a:endParaRPr lang="en-US" sz="240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475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道家的伦理观</a:t>
            </a:r>
            <a:endParaRPr lang="en-US" sz="6000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5257800"/>
          </a:xfrm>
        </p:spPr>
        <p:txBody>
          <a:bodyPr/>
          <a:lstStyle/>
          <a:p>
            <a:pPr marL="360363" indent="-360363"/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道家重视天、地、人的垂直关系，</a:t>
            </a:r>
            <a:endParaRPr lang="en-US" altLang="zh-TW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 却忽视水平线的人伦关系。</a:t>
            </a:r>
            <a:endParaRPr lang="en-US" altLang="zh-TW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0363" indent="-360363"/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但道家固然论及</a:t>
            </a:r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天道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，却又认为</a:t>
            </a:r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  <a:endParaRPr lang="en-US" altLang="zh-TW" sz="3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0363" indent="-360363">
              <a:buNone/>
            </a:pP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 是恍恍惚惚、无法描述的</a:t>
            </a:r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无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。所以</a:t>
            </a:r>
            <a:endParaRPr lang="en-US" altLang="zh-TW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 这</a:t>
            </a:r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仍属于「</a:t>
            </a:r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未识之神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」。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zh-TW" altLang="en-US" sz="24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人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            </a:t>
            </a:r>
            <a:r>
              <a:rPr lang="zh-TW" altLang="en-US" sz="24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人</a:t>
            </a:r>
            <a:endParaRPr lang="en-US" altLang="zh-TW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360363" indent="-360363"/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所以道家的天人合一之理想，最</a:t>
            </a:r>
            <a:endParaRPr lang="en-US" altLang="zh-TW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 后沦落为吐纳、辟谷之术，甚至</a:t>
            </a:r>
            <a:endParaRPr lang="en-US" altLang="zh-TW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 与民间宗教结合为道教。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Left-Right Arrow Callout 3"/>
          <p:cNvSpPr/>
          <p:nvPr/>
        </p:nvSpPr>
        <p:spPr>
          <a:xfrm>
            <a:off x="6477000" y="1447800"/>
            <a:ext cx="2057400" cy="5181600"/>
          </a:xfrm>
          <a:prstGeom prst="left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  <a:endParaRPr lang="en-US" altLang="zh-TW" sz="3200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altLang="zh-TW" sz="24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无</a:t>
            </a:r>
            <a:r>
              <a:rPr lang="en-US" altLang="zh-TW" sz="24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</a:p>
          <a:p>
            <a:pPr algn="ctr"/>
            <a:endParaRPr lang="en-US" altLang="zh-TW" sz="1200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↓</a:t>
            </a:r>
            <a:endParaRPr lang="en-US" altLang="zh-TW" sz="2400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有</a:t>
            </a:r>
            <a:r>
              <a:rPr lang="en-US" altLang="zh-TW" sz="24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(?)</a:t>
            </a:r>
          </a:p>
          <a:p>
            <a:pPr algn="ctr"/>
            <a:endParaRPr lang="en-US" altLang="zh-TW" sz="1200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↓</a:t>
            </a:r>
            <a:endParaRPr lang="en-US" altLang="zh-TW" sz="2400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endParaRPr lang="en-US" altLang="zh-TW" sz="3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↓</a:t>
            </a:r>
            <a:endParaRPr lang="en-US" altLang="zh-TW" sz="2400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zh-TW" altLang="en-US" sz="3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地</a:t>
            </a:r>
            <a:endParaRPr lang="en-US" altLang="zh-TW" sz="32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altLang="zh-TW" sz="24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自然</a:t>
            </a:r>
            <a:r>
              <a:rPr lang="en-US" altLang="zh-TW" sz="24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  <a:endParaRPr lang="en-US" sz="240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89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60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基督教的伦理体系─十诫</a:t>
            </a:r>
            <a:endParaRPr lang="zh-CN" altLang="en-US" sz="6000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4419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217377" y="1524000"/>
            <a:ext cx="685800" cy="1981200"/>
          </a:xfrm>
          <a:prstGeom prst="flowChartProcess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</a:p>
          <a:p>
            <a:pPr algn="ctr" eaLnBrk="1" hangingPunct="1"/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伦</a:t>
            </a:r>
            <a:endParaRPr lang="en-US" altLang="zh-TW" sz="3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eaLnBrk="1" hangingPunct="1"/>
            <a:endParaRPr lang="zh-TW" altLang="en-US" sz="10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eaLnBrk="1" hangingPunct="1"/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</a:p>
          <a:p>
            <a:pPr algn="ctr" eaLnBrk="1" hangingPunct="1"/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↑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191000" y="4419600"/>
            <a:ext cx="685800" cy="2286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en-US" altLang="zh-TW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↓</a:t>
            </a:r>
          </a:p>
          <a:p>
            <a:pPr algn="ctr" eaLnBrk="1" hangingPunct="1"/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自然</a:t>
            </a:r>
            <a:endParaRPr lang="en-US" altLang="zh-TW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eaLnBrk="1" hangingPunct="1"/>
            <a:endParaRPr lang="en-US" altLang="zh-TW" sz="1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eaLnBrk="1" hangingPunct="1"/>
            <a:endParaRPr lang="en-US" altLang="zh-TW" sz="1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eaLnBrk="1" hangingPunct="1"/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地</a:t>
            </a:r>
          </a:p>
          <a:p>
            <a:pPr algn="ctr" eaLnBrk="1" hangingPunct="1"/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伦</a:t>
            </a:r>
          </a:p>
          <a:p>
            <a:pPr algn="ctr" eaLnBrk="1" hangingPunct="1"/>
            <a:endParaRPr lang="zh-TW" altLang="en-US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307123" y="3505200"/>
            <a:ext cx="65532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 伦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←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人 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→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en-US" altLang="zh-TW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 伦</a:t>
            </a:r>
            <a:r>
              <a:rPr lang="en-US" altLang="zh-TW" sz="32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zh-TW" altLang="en-US" sz="32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4171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15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6000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基督教的伦理观</a:t>
            </a:r>
            <a:endParaRPr lang="zh-CN" altLang="en-US" sz="6000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648200"/>
          </a:xfrm>
        </p:spPr>
        <p:txBody>
          <a:bodyPr/>
          <a:lstStyle/>
          <a:p>
            <a:pPr eaLnBrk="1" hangingPunct="1"/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基督教的「十诫」，前四诫是论及人对神之应有规范，后六诫才是论及人与人之行为规范。前者可称之为</a:t>
            </a:r>
            <a:r>
              <a:rPr lang="zh-TW" altLang="en-US" sz="3600" dirty="0">
                <a:solidFill>
                  <a:srgbClr val="FF0000"/>
                </a:solidFill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天伦</a:t>
            </a:r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，后者则是</a:t>
            </a:r>
            <a:r>
              <a:rPr lang="zh-TW" altLang="en-US" sz="3600" dirty="0">
                <a:solidFill>
                  <a:srgbClr val="FF0000"/>
                </a:solidFill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人伦</a:t>
            </a:r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eaLnBrk="1" hangingPunct="1"/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在人伦之中，「孝敬父母」</a:t>
            </a:r>
            <a:r>
              <a:rPr lang="en-US" altLang="zh-TW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第五诫</a:t>
            </a:r>
            <a:r>
              <a:rPr lang="en-US" altLang="zh-TW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被列为第一。但是圣经里却又强调要「在主里听从父母」</a:t>
            </a:r>
            <a:r>
              <a:rPr lang="en-US" altLang="zh-TW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弗</a:t>
            </a:r>
            <a:r>
              <a:rPr lang="en-US" altLang="zh-TW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6:1)</a:t>
            </a:r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，可见孝敬父母并非绝对的铁则。</a:t>
            </a:r>
          </a:p>
        </p:txBody>
      </p:sp>
    </p:spTree>
    <p:extLst>
      <p:ext uri="{BB962C8B-B14F-4D97-AF65-F5344CB8AC3E}">
        <p14:creationId xmlns:p14="http://schemas.microsoft.com/office/powerpoint/2010/main" val="332960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7"/>
            <a:ext cx="7772400" cy="1066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zh-TW" altLang="en-US" sz="5400" dirty="0">
                <a:solidFill>
                  <a:srgbClr val="FF0000"/>
                </a:solidFill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儒家伦理 </a:t>
            </a:r>
            <a:r>
              <a:rPr lang="en-US" altLang="zh-TW" sz="5400" dirty="0">
                <a:solidFill>
                  <a:srgbClr val="FF0000"/>
                </a:solidFill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vs. </a:t>
            </a:r>
            <a:r>
              <a:rPr lang="zh-TW" altLang="en-US" sz="5400" dirty="0">
                <a:solidFill>
                  <a:srgbClr val="FF0000"/>
                </a:solidFill>
                <a:latin typeface="Baskerville Old Face" panose="02020602080505020303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基督教伦理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371600"/>
            <a:ext cx="8305800" cy="5105400"/>
          </a:xfrm>
        </p:spPr>
        <p:txBody>
          <a:bodyPr>
            <a:noAutofit/>
          </a:bodyPr>
          <a:lstStyle/>
          <a:p>
            <a:pPr marL="465138" indent="-465138" eaLnBrk="1" hangingPunct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儒家的伦理乃是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人本主义式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的伦理观。事实上，几乎所有的哲学和宗教─尤其是民间宗教─都是人本主义式的人生观。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465138" indent="-465138" eaLnBrk="1" hangingPunct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然而基督教伦理则是以神为中心的</a:t>
            </a:r>
            <a:r>
              <a:rPr lang="zh-TW" altLang="en-US" sz="40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神本主义式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的伦理观。两者之差异犹如太阳系行星轨道的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地心论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与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日心论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之差异。</a:t>
            </a:r>
          </a:p>
        </p:txBody>
      </p:sp>
    </p:spTree>
    <p:extLst>
      <p:ext uri="{BB962C8B-B14F-4D97-AF65-F5344CB8AC3E}">
        <p14:creationId xmlns:p14="http://schemas.microsoft.com/office/powerpoint/2010/main" val="331456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724</Words>
  <Application>Microsoft Office PowerPoint</Application>
  <PresentationFormat>On-screen Show (4:3)</PresentationFormat>
  <Paragraphs>80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DFKai-SB</vt:lpstr>
      <vt:lpstr>KaiTi</vt:lpstr>
      <vt:lpstr>微軟正黑體</vt:lpstr>
      <vt:lpstr>Microsoft JhengHei UI</vt:lpstr>
      <vt:lpstr>新細明體</vt:lpstr>
      <vt:lpstr>宋体</vt:lpstr>
      <vt:lpstr>宋体</vt:lpstr>
      <vt:lpstr>Baskerville Old Face</vt:lpstr>
      <vt:lpstr>Calibri</vt:lpstr>
      <vt:lpstr>Georgia</vt:lpstr>
      <vt:lpstr>Times New Roman</vt:lpstr>
      <vt:lpstr>Wingdings</vt:lpstr>
      <vt:lpstr>Wingdings 2</vt:lpstr>
      <vt:lpstr>Civic</vt:lpstr>
      <vt:lpstr>基督教 与 中国传统文化</vt:lpstr>
      <vt:lpstr>PowerPoint Presentation</vt:lpstr>
      <vt:lpstr>文化传统</vt:lpstr>
      <vt:lpstr>中国的文化传统</vt:lpstr>
      <vt:lpstr>大传统─儒家的伦理观</vt:lpstr>
      <vt:lpstr>道家的伦理观</vt:lpstr>
      <vt:lpstr>基督教的伦理体系─十诫</vt:lpstr>
      <vt:lpstr>基督教的伦理观</vt:lpstr>
      <vt:lpstr>儒家伦理 vs. 基督教伦理</vt:lpstr>
      <vt:lpstr>从地球观察到的行星轨道</vt:lpstr>
      <vt:lpstr>人本主义的宗教/人生观</vt:lpstr>
      <vt:lpstr>犹太人求神迹， 希腊人求智慧， 我们却是传钉十字架的基督！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基督教與 中國傳統文化</dc:title>
  <dc:creator>tkchuang</dc:creator>
  <cp:lastModifiedBy>Windows User</cp:lastModifiedBy>
  <cp:revision>24</cp:revision>
  <dcterms:created xsi:type="dcterms:W3CDTF">2006-08-16T00:00:00Z</dcterms:created>
  <dcterms:modified xsi:type="dcterms:W3CDTF">2018-03-09T00:41:56Z</dcterms:modified>
</cp:coreProperties>
</file>