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0" r:id="rId4"/>
    <p:sldId id="266" r:id="rId5"/>
    <p:sldId id="270" r:id="rId6"/>
    <p:sldId id="277" r:id="rId7"/>
    <p:sldId id="273" r:id="rId8"/>
    <p:sldId id="261" r:id="rId9"/>
    <p:sldId id="267" r:id="rId10"/>
    <p:sldId id="271" r:id="rId11"/>
    <p:sldId id="278" r:id="rId12"/>
    <p:sldId id="274" r:id="rId13"/>
    <p:sldId id="268" r:id="rId14"/>
    <p:sldId id="269" r:id="rId15"/>
    <p:sldId id="276" r:id="rId16"/>
    <p:sldId id="275" r:id="rId17"/>
    <p:sldId id="265" r:id="rId18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55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4660"/>
  </p:normalViewPr>
  <p:slideViewPr>
    <p:cSldViewPr>
      <p:cViewPr varScale="1">
        <p:scale>
          <a:sx n="82" d="100"/>
          <a:sy n="82" d="100"/>
        </p:scale>
        <p:origin x="145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A36BF-088B-445A-B725-5264118EC6F8}" type="datetimeFigureOut">
              <a:rPr lang="fr-FR"/>
              <a:pPr>
                <a:defRPr/>
              </a:pPr>
              <a:t>19/12/2017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D7406-B8D5-4154-903C-7315DF0C736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11C87-13DC-449A-83DE-D11423F062E4}" type="datetimeFigureOut">
              <a:rPr lang="fr-FR"/>
              <a:pPr>
                <a:defRPr/>
              </a:pPr>
              <a:t>19/12/2017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F7D09-15AB-4117-92AC-4706FBBC8B5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9674F-273E-41AB-B6EA-726A5C35CC0A}" type="datetimeFigureOut">
              <a:rPr lang="fr-FR"/>
              <a:pPr>
                <a:defRPr/>
              </a:pPr>
              <a:t>19/12/2017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21913-6856-46C1-8567-F4D81776D06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93192-0DF7-45CE-B786-B56B12733F98}" type="datetimeFigureOut">
              <a:rPr lang="fr-FR"/>
              <a:pPr>
                <a:defRPr/>
              </a:pPr>
              <a:t>19/12/2017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C3A2D-8824-4A5E-AE01-66D67161D94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B5C1C-8890-46FF-BFED-32C1836133F6}" type="datetimeFigureOut">
              <a:rPr lang="fr-FR"/>
              <a:pPr>
                <a:defRPr/>
              </a:pPr>
              <a:t>19/12/2017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A711B-6F01-45F0-84F2-3C7FDCF2331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F483B-2BD3-435A-AEAC-4BD7D93F8503}" type="datetimeFigureOut">
              <a:rPr lang="fr-FR"/>
              <a:pPr>
                <a:defRPr/>
              </a:pPr>
              <a:t>19/12/2017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E12A7-1F47-4A2C-AE88-5D7BE554366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EA438-FB4C-40AF-93B6-7108CA5D400D}" type="datetimeFigureOut">
              <a:rPr lang="fr-FR"/>
              <a:pPr>
                <a:defRPr/>
              </a:pPr>
              <a:t>19/12/2017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A9846-861B-4C49-8CB6-476678CB351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4C320-0593-40EE-987C-5BE7BED34787}" type="datetimeFigureOut">
              <a:rPr lang="fr-FR"/>
              <a:pPr>
                <a:defRPr/>
              </a:pPr>
              <a:t>19/12/2017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86A89-D98A-486B-9508-094BA23D4CC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CAC16-8772-46E0-82C1-CC90FAFC3F8D}" type="datetimeFigureOut">
              <a:rPr lang="fr-FR"/>
              <a:pPr>
                <a:defRPr/>
              </a:pPr>
              <a:t>19/12/2017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75AB3-74BD-4C70-A864-EE95FF20055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16872-CE5E-434E-997B-6FF41D0C6D59}" type="datetimeFigureOut">
              <a:rPr lang="fr-FR"/>
              <a:pPr>
                <a:defRPr/>
              </a:pPr>
              <a:t>19/12/2017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3AE51-3C79-44E4-94F0-CEA2DB10B1A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EFF06-48F9-40B9-B1AB-A26F4CBE6790}" type="datetimeFigureOut">
              <a:rPr lang="fr-FR"/>
              <a:pPr>
                <a:defRPr/>
              </a:pPr>
              <a:t>19/12/2017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CA07E-E8BC-473C-88E5-7D211D671EF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05C99A-F73A-432A-85B1-312DADD756CC}" type="datetimeFigureOut">
              <a:rPr lang="fr-FR"/>
              <a:pPr>
                <a:defRPr/>
              </a:pPr>
              <a:t>19/12/2017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1FFF8F-3BF2-4366-A113-EE50197A4CE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714375" y="5538788"/>
            <a:ext cx="7772400" cy="512762"/>
          </a:xfrm>
        </p:spPr>
        <p:txBody>
          <a:bodyPr/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彼得醒了</a:t>
            </a:r>
            <a:endParaRPr lang="fr-CA" sz="3600" b="1" dirty="0">
              <a:solidFill>
                <a:srgbClr val="FF0000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714375" y="6095999"/>
            <a:ext cx="7667625" cy="404813"/>
          </a:xfrm>
        </p:spPr>
        <p:txBody>
          <a:bodyPr/>
          <a:lstStyle/>
          <a:p>
            <a:r>
              <a:rPr lang="en-US" altLang="zh-CN" sz="2400" dirty="0">
                <a:solidFill>
                  <a:srgbClr val="00B050"/>
                </a:solidFill>
              </a:rPr>
              <a:t> </a:t>
            </a:r>
            <a:endParaRPr lang="fr-CA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06362"/>
          </a:xfrm>
        </p:spPr>
        <p:txBody>
          <a:bodyPr/>
          <a:lstStyle/>
          <a:p>
            <a:endParaRPr lang="fr-CA" b="1" dirty="0">
              <a:solidFill>
                <a:srgbClr val="FF0000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57438" y="381000"/>
            <a:ext cx="6329362" cy="6119813"/>
          </a:xfrm>
        </p:spPr>
        <p:txBody>
          <a:bodyPr/>
          <a:lstStyle/>
          <a:p>
            <a:pPr marL="0" indent="0">
              <a:buNone/>
            </a:pPr>
            <a:endParaRPr lang="en-US" altLang="zh-CN" b="1" dirty="0">
              <a:solidFill>
                <a:srgbClr val="7030A0"/>
              </a:solidFill>
            </a:endParaRPr>
          </a:p>
          <a:p>
            <a:r>
              <a:rPr lang="zh-CN" altLang="en-US" b="1" dirty="0">
                <a:solidFill>
                  <a:srgbClr val="0070C0"/>
                </a:solidFill>
              </a:rPr>
              <a:t>耶稣做了什么？</a:t>
            </a:r>
            <a:endParaRPr lang="en-US" altLang="zh-CN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“</a:t>
            </a:r>
            <a:r>
              <a:rPr lang="zh-TW" altLang="en-US" dirty="0">
                <a:solidFill>
                  <a:srgbClr val="FF0000"/>
                </a:solidFill>
              </a:rPr>
              <a:t>耶 穌 說 ，到 了 這 個 地 步 ， 由 他 們 罷 。 就 摸 那 人 的 耳 朵 ， 把 他 治 好 了 </a:t>
            </a:r>
            <a:r>
              <a:rPr lang="zh-CN" altLang="en-US" dirty="0">
                <a:solidFill>
                  <a:srgbClr val="FF0000"/>
                </a:solidFill>
              </a:rPr>
              <a:t>。</a:t>
            </a:r>
            <a:r>
              <a:rPr lang="zh-CN" altLang="en-US" b="1" dirty="0">
                <a:solidFill>
                  <a:srgbClr val="FF0000"/>
                </a:solidFill>
              </a:rPr>
              <a:t>”</a:t>
            </a:r>
            <a:endParaRPr lang="en-US" altLang="zh-CN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b="1" dirty="0">
              <a:solidFill>
                <a:srgbClr val="FF0000"/>
              </a:solidFill>
            </a:endParaRPr>
          </a:p>
          <a:p>
            <a:pPr lvl="0"/>
            <a:r>
              <a:rPr lang="zh-CN" altLang="en-US" b="1" dirty="0">
                <a:solidFill>
                  <a:srgbClr val="0070C0"/>
                </a:solidFill>
              </a:rPr>
              <a:t>耶稣对天父的顺服，对世人怜悯和慈爱，给彼得一个绝好的榜样</a:t>
            </a:r>
            <a:endParaRPr lang="en-US" altLang="zh-CN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6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06362"/>
          </a:xfrm>
        </p:spPr>
        <p:txBody>
          <a:bodyPr/>
          <a:lstStyle/>
          <a:p>
            <a:endParaRPr lang="fr-CA" b="1" dirty="0">
              <a:solidFill>
                <a:srgbClr val="FF0000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57438" y="381000"/>
            <a:ext cx="6557962" cy="6119813"/>
          </a:xfrm>
        </p:spPr>
        <p:txBody>
          <a:bodyPr/>
          <a:lstStyle/>
          <a:p>
            <a:pPr marL="0" indent="0">
              <a:buNone/>
            </a:pPr>
            <a:endParaRPr lang="en-US" altLang="zh-CN" b="1" dirty="0">
              <a:solidFill>
                <a:srgbClr val="7030A0"/>
              </a:solidFill>
            </a:endParaRPr>
          </a:p>
          <a:p>
            <a:pPr lvl="0"/>
            <a:r>
              <a:rPr lang="zh-CN" altLang="en-US" b="1" dirty="0">
                <a:solidFill>
                  <a:srgbClr val="0070C0"/>
                </a:solidFill>
              </a:rPr>
              <a:t>我也再次睡著過（家庭小組侍奉）</a:t>
            </a:r>
            <a:endParaRPr lang="en-US" altLang="zh-CN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CN" b="1" dirty="0">
              <a:solidFill>
                <a:srgbClr val="7030A0"/>
              </a:solidFill>
            </a:endParaRPr>
          </a:p>
          <a:p>
            <a:r>
              <a:rPr lang="zh-CN" altLang="en-US" b="1" dirty="0">
                <a:solidFill>
                  <a:srgbClr val="0070C0"/>
                </a:solidFill>
              </a:rPr>
              <a:t>我也再一次醒來（為杜克團契禱告，進入了學生團契）</a:t>
            </a:r>
            <a:endParaRPr lang="en-US" altLang="zh-CN" b="1" dirty="0">
              <a:solidFill>
                <a:srgbClr val="0070C0"/>
              </a:solidFill>
            </a:endParaRPr>
          </a:p>
          <a:p>
            <a:endParaRPr lang="en-US" altLang="zh-CN" b="1" dirty="0">
              <a:solidFill>
                <a:srgbClr val="0070C0"/>
              </a:solidFill>
            </a:endParaRPr>
          </a:p>
          <a:p>
            <a:r>
              <a:rPr lang="zh-CN" altLang="en-US" b="1" dirty="0">
                <a:solidFill>
                  <a:srgbClr val="0070C0"/>
                </a:solidFill>
              </a:rPr>
              <a:t>再尝“更丰盛”的生命</a:t>
            </a:r>
            <a:endParaRPr lang="en-US" altLang="zh-CN" b="1" dirty="0">
              <a:solidFill>
                <a:srgbClr val="0070C0"/>
              </a:solidFill>
            </a:endParaRPr>
          </a:p>
          <a:p>
            <a:endParaRPr lang="en-US" altLang="zh-CN" b="1" dirty="0">
              <a:solidFill>
                <a:srgbClr val="0070C0"/>
              </a:solidFill>
            </a:endParaRPr>
          </a:p>
          <a:p>
            <a:pPr lvl="0"/>
            <a:r>
              <a:rPr lang="zh-CN" altLang="en-US" b="1" dirty="0">
                <a:solidFill>
                  <a:srgbClr val="0070C0"/>
                </a:solidFill>
              </a:rPr>
              <a:t>走出我的“想法与看见”</a:t>
            </a:r>
            <a:endParaRPr lang="en-US" altLang="zh-CN" b="1" dirty="0">
              <a:solidFill>
                <a:srgbClr val="0070C0"/>
              </a:solidFill>
            </a:endParaRPr>
          </a:p>
          <a:p>
            <a:endParaRPr lang="zh-CN" alt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CN" b="1" dirty="0">
              <a:solidFill>
                <a:srgbClr val="0070C0"/>
              </a:solidFill>
            </a:endParaRPr>
          </a:p>
          <a:p>
            <a:endParaRPr lang="en-US" altLang="zh-CN" b="1" dirty="0">
              <a:solidFill>
                <a:srgbClr val="0070C0"/>
              </a:solidFill>
            </a:endParaRPr>
          </a:p>
          <a:p>
            <a:endParaRPr lang="en-US" altLang="zh-CN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19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  </a:t>
            </a:r>
            <a:r>
              <a:rPr lang="zh-CN" altLang="en-US" dirty="0">
                <a:solidFill>
                  <a:srgbClr val="FF0000"/>
                </a:solidFill>
              </a:rPr>
              <a:t>彼得第三次睡著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200650"/>
          </a:xfrm>
        </p:spPr>
        <p:txBody>
          <a:bodyPr/>
          <a:lstStyle/>
          <a:p>
            <a:pPr algn="ctr">
              <a:buNone/>
            </a:pPr>
            <a:r>
              <a:rPr lang="zh-CN" altLang="en-US" b="1" dirty="0">
                <a:solidFill>
                  <a:srgbClr val="7030A0"/>
                </a:solidFill>
              </a:rPr>
              <a:t>使徒行傳</a:t>
            </a:r>
            <a:r>
              <a:rPr lang="en-US" altLang="zh-CN" b="1" dirty="0">
                <a:solidFill>
                  <a:srgbClr val="7030A0"/>
                </a:solidFill>
              </a:rPr>
              <a:t>10:9-20</a:t>
            </a:r>
          </a:p>
          <a:p>
            <a:pPr algn="just">
              <a:buNone/>
            </a:pPr>
            <a:r>
              <a:rPr lang="zh-CN" altLang="en-US" dirty="0"/>
              <a:t>“</a:t>
            </a:r>
            <a:r>
              <a:rPr lang="zh-CN" altLang="en-US" b="1" dirty="0">
                <a:latin typeface="PMingLiU-ExtB" panose="02020500000000000000" pitchFamily="18" charset="-120"/>
              </a:rPr>
              <a:t>第 二 天 ，他 们 行 路 将 近 那 城 ，彼 </a:t>
            </a:r>
            <a:r>
              <a:rPr lang="zh-TW" altLang="en-US" dirty="0"/>
              <a:t>得 約 在 午 正 </a:t>
            </a:r>
            <a:r>
              <a:rPr lang="zh-CN" altLang="en-US" dirty="0"/>
              <a:t>，</a:t>
            </a:r>
            <a:r>
              <a:rPr lang="zh-TW" altLang="en-US" dirty="0"/>
              <a:t>上 房 頂 去 禱 告 </a:t>
            </a:r>
            <a:r>
              <a:rPr lang="zh-CN" altLang="en-US" dirty="0"/>
              <a:t>。</a:t>
            </a:r>
            <a:r>
              <a:rPr lang="zh-TW" altLang="en-US" dirty="0">
                <a:solidFill>
                  <a:srgbClr val="0070C0"/>
                </a:solidFill>
              </a:rPr>
              <a:t>覺 得 餓了 </a:t>
            </a:r>
            <a:r>
              <a:rPr lang="zh-CN" altLang="en-US" dirty="0">
                <a:solidFill>
                  <a:srgbClr val="0070C0"/>
                </a:solidFill>
              </a:rPr>
              <a:t>，</a:t>
            </a:r>
            <a:r>
              <a:rPr lang="zh-TW" altLang="en-US" dirty="0">
                <a:solidFill>
                  <a:srgbClr val="0070C0"/>
                </a:solidFill>
              </a:rPr>
              <a:t> 想 要 喫 </a:t>
            </a:r>
            <a:r>
              <a:rPr lang="zh-CN" altLang="en-US" dirty="0">
                <a:solidFill>
                  <a:srgbClr val="0070C0"/>
                </a:solidFill>
              </a:rPr>
              <a:t>。</a:t>
            </a:r>
            <a:r>
              <a:rPr lang="zh-TW" altLang="en-US" dirty="0">
                <a:solidFill>
                  <a:srgbClr val="0070C0"/>
                </a:solidFill>
              </a:rPr>
              <a:t> 那 家 的 人 正 預 備 飯 的 時 候 </a:t>
            </a:r>
            <a:r>
              <a:rPr lang="zh-CN" altLang="en-US" dirty="0">
                <a:solidFill>
                  <a:srgbClr val="0070C0"/>
                </a:solidFill>
              </a:rPr>
              <a:t>，</a:t>
            </a:r>
            <a:r>
              <a:rPr lang="zh-TW" altLang="en-US" dirty="0"/>
              <a:t> </a:t>
            </a:r>
            <a:r>
              <a:rPr lang="zh-TW" altLang="en-US" dirty="0">
                <a:solidFill>
                  <a:srgbClr val="0070C0"/>
                </a:solidFill>
              </a:rPr>
              <a:t>彼 得</a:t>
            </a:r>
            <a:r>
              <a:rPr lang="zh-TW" altLang="en-US" dirty="0"/>
              <a:t> </a:t>
            </a:r>
            <a:r>
              <a:rPr lang="zh-TW" altLang="en-US" dirty="0">
                <a:solidFill>
                  <a:srgbClr val="0070C0"/>
                </a:solidFill>
              </a:rPr>
              <a:t>魂 遊 象 外 </a:t>
            </a:r>
            <a:r>
              <a:rPr lang="zh-CN" altLang="en-US" dirty="0"/>
              <a:t>。</a:t>
            </a:r>
            <a:r>
              <a:rPr lang="zh-TW" altLang="en-US" dirty="0">
                <a:solidFill>
                  <a:srgbClr val="FF0000"/>
                </a:solidFill>
              </a:rPr>
              <a:t>看 見 天 開 了</a:t>
            </a:r>
            <a:r>
              <a:rPr lang="zh-CN" altLang="en-US" dirty="0">
                <a:solidFill>
                  <a:srgbClr val="FF0000"/>
                </a:solidFill>
              </a:rPr>
              <a:t>，</a:t>
            </a:r>
            <a:r>
              <a:rPr lang="zh-TW" altLang="en-US" dirty="0">
                <a:solidFill>
                  <a:srgbClr val="FF0000"/>
                </a:solidFill>
              </a:rPr>
              <a:t> 有 一 物 降 下 </a:t>
            </a:r>
            <a:r>
              <a:rPr lang="zh-CN" altLang="en-US" dirty="0">
                <a:solidFill>
                  <a:srgbClr val="FF0000"/>
                </a:solidFill>
              </a:rPr>
              <a:t>，</a:t>
            </a:r>
            <a:r>
              <a:rPr lang="zh-TW" altLang="en-US" dirty="0">
                <a:solidFill>
                  <a:srgbClr val="FF0000"/>
                </a:solidFill>
              </a:rPr>
              <a:t> 好 像 一 塊 大 布 </a:t>
            </a:r>
            <a:r>
              <a:rPr lang="zh-CN" altLang="en-US" dirty="0">
                <a:solidFill>
                  <a:srgbClr val="FF0000"/>
                </a:solidFill>
              </a:rPr>
              <a:t>。</a:t>
            </a:r>
            <a:r>
              <a:rPr lang="zh-TW" altLang="en-US" dirty="0">
                <a:solidFill>
                  <a:srgbClr val="FF0000"/>
                </a:solidFill>
              </a:rPr>
              <a:t> 繫 著 四 角 、 縋 在 地 上 </a:t>
            </a:r>
            <a:r>
              <a:rPr lang="zh-CN" altLang="en-US" dirty="0">
                <a:solidFill>
                  <a:srgbClr val="FF0000"/>
                </a:solidFill>
              </a:rPr>
              <a:t>。</a:t>
            </a:r>
            <a:r>
              <a:rPr lang="zh-TW" altLang="en-US" dirty="0">
                <a:solidFill>
                  <a:srgbClr val="FF0000"/>
                </a:solidFill>
              </a:rPr>
              <a:t>裡 面 有 地 上 各 樣 四 足 的 走 獸 </a:t>
            </a:r>
            <a:r>
              <a:rPr lang="zh-CN" altLang="en-US" dirty="0">
                <a:solidFill>
                  <a:srgbClr val="FF0000"/>
                </a:solidFill>
              </a:rPr>
              <a:t>，</a:t>
            </a:r>
            <a:r>
              <a:rPr lang="zh-TW" altLang="en-US" dirty="0">
                <a:solidFill>
                  <a:srgbClr val="FF0000"/>
                </a:solidFill>
              </a:rPr>
              <a:t> 和 昆 蟲 </a:t>
            </a:r>
            <a:r>
              <a:rPr lang="zh-CN" altLang="en-US" dirty="0">
                <a:solidFill>
                  <a:srgbClr val="FF0000"/>
                </a:solidFill>
              </a:rPr>
              <a:t>，</a:t>
            </a:r>
            <a:r>
              <a:rPr lang="zh-TW" altLang="en-US" dirty="0">
                <a:solidFill>
                  <a:srgbClr val="FF0000"/>
                </a:solidFill>
              </a:rPr>
              <a:t> 並 天 上 的 飛 鳥 。又 有 聲 音 向 他 說 </a:t>
            </a:r>
            <a:r>
              <a:rPr lang="zh-CN" altLang="en-US" dirty="0">
                <a:solidFill>
                  <a:srgbClr val="FF0000"/>
                </a:solidFill>
              </a:rPr>
              <a:t>，</a:t>
            </a:r>
            <a:r>
              <a:rPr lang="zh-TW" altLang="en-US" dirty="0">
                <a:solidFill>
                  <a:srgbClr val="FF0000"/>
                </a:solidFill>
              </a:rPr>
              <a:t>彼 得 </a:t>
            </a:r>
            <a:r>
              <a:rPr lang="zh-CN" altLang="en-US" dirty="0">
                <a:solidFill>
                  <a:srgbClr val="FF0000"/>
                </a:solidFill>
              </a:rPr>
              <a:t>，</a:t>
            </a:r>
            <a:r>
              <a:rPr lang="zh-TW" altLang="en-US" dirty="0">
                <a:solidFill>
                  <a:srgbClr val="FF0000"/>
                </a:solidFill>
              </a:rPr>
              <a:t> 起 來 </a:t>
            </a:r>
            <a:r>
              <a:rPr lang="zh-CN" altLang="en-US" dirty="0">
                <a:solidFill>
                  <a:srgbClr val="FF0000"/>
                </a:solidFill>
              </a:rPr>
              <a:t>，</a:t>
            </a:r>
            <a:r>
              <a:rPr lang="zh-TW" altLang="en-US" dirty="0">
                <a:solidFill>
                  <a:srgbClr val="FF0000"/>
                </a:solidFill>
              </a:rPr>
              <a:t> 宰 了 喫 。</a:t>
            </a:r>
            <a:r>
              <a:rPr lang="zh-TW" altLang="en-US" dirty="0"/>
              <a:t> </a:t>
            </a:r>
            <a:r>
              <a:rPr lang="en-US" altLang="zh-TW" b="1" dirty="0">
                <a:solidFill>
                  <a:srgbClr val="FF0000"/>
                </a:solidFill>
              </a:rPr>
              <a:t>……</a:t>
            </a:r>
            <a:r>
              <a:rPr lang="zh-CN" altLang="en-US" b="1" dirty="0">
                <a:solidFill>
                  <a:srgbClr val="FF0000"/>
                </a:solidFill>
              </a:rPr>
              <a:t>。</a:t>
            </a:r>
            <a:r>
              <a:rPr lang="zh-CN" altLang="en-US" dirty="0"/>
              <a:t>”</a:t>
            </a:r>
            <a:endParaRPr lang="en-US" altLang="zh-CN" dirty="0"/>
          </a:p>
          <a:p>
            <a:pPr>
              <a:buNone/>
            </a:pPr>
            <a:r>
              <a:rPr lang="zh-TW" altLang="en-US" dirty="0"/>
              <a:t>    </a:t>
            </a:r>
            <a:r>
              <a:rPr lang="en-US" dirty="0">
                <a:solidFill>
                  <a:srgbClr val="325576"/>
                </a:solidFill>
              </a:rPr>
              <a:t>    </a:t>
            </a:r>
            <a:r>
              <a:rPr lang="fr-CA" dirty="0">
                <a:solidFill>
                  <a:srgbClr val="325576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916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06362"/>
          </a:xfrm>
        </p:spPr>
        <p:txBody>
          <a:bodyPr/>
          <a:lstStyle/>
          <a:p>
            <a:endParaRPr lang="fr-CA" b="1" dirty="0">
              <a:solidFill>
                <a:srgbClr val="FF0000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57438" y="457200"/>
            <a:ext cx="6481762" cy="6043613"/>
          </a:xfrm>
        </p:spPr>
        <p:txBody>
          <a:bodyPr/>
          <a:lstStyle/>
          <a:p>
            <a:r>
              <a:rPr lang="zh-CN" altLang="en-US" b="1" dirty="0">
                <a:solidFill>
                  <a:srgbClr val="0070C0"/>
                </a:solidFill>
              </a:rPr>
              <a:t>彼得第三次睡著看到什麼</a:t>
            </a:r>
            <a:r>
              <a:rPr lang="zh-CN" altLang="en-US" dirty="0">
                <a:solidFill>
                  <a:srgbClr val="0070C0"/>
                </a:solidFill>
              </a:rPr>
              <a:t>？</a:t>
            </a:r>
            <a:endParaRPr lang="en-US" altLang="zh-CN" dirty="0">
              <a:solidFill>
                <a:srgbClr val="0070C0"/>
              </a:solidFill>
            </a:endParaRPr>
          </a:p>
          <a:p>
            <a:r>
              <a:rPr lang="zh-CN" altLang="en-US" b="1" dirty="0">
                <a:solidFill>
                  <a:srgbClr val="0070C0"/>
                </a:solidFill>
              </a:rPr>
              <a:t>他醒來又做了什麼？</a:t>
            </a:r>
            <a:endParaRPr lang="en-US" altLang="zh-CN" b="1" dirty="0">
              <a:solidFill>
                <a:srgbClr val="0070C0"/>
              </a:solidFill>
            </a:endParaRPr>
          </a:p>
          <a:p>
            <a:r>
              <a:rPr lang="zh-CN" altLang="en-US" b="1" dirty="0">
                <a:solidFill>
                  <a:srgbClr val="0070C0"/>
                </a:solidFill>
              </a:rPr>
              <a:t>圣灵有什么提醒？</a:t>
            </a:r>
            <a:endParaRPr lang="en-US" altLang="zh-CN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“	彼 得 还 思 想 那 异 象 的 时 候 ， 圣 灵 向 他 说 ， 有 三 个 人 来 找 你 。起 来 ， 下 去 ， 和 他 们 同 往 ， 不 要 疑 惑 。 因 为 是 我 差 他 们 来 的 。”</a:t>
            </a:r>
            <a:endParaRPr lang="en-US" altLang="zh-CN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b="1" dirty="0">
              <a:solidFill>
                <a:srgbClr val="FF0000"/>
              </a:solidFill>
            </a:endParaRPr>
          </a:p>
          <a:p>
            <a:pPr lvl="0"/>
            <a:r>
              <a:rPr lang="zh-CN" altLang="en-US" b="1" dirty="0">
                <a:solidFill>
                  <a:srgbClr val="0070C0"/>
                </a:solidFill>
              </a:rPr>
              <a:t>彼得走出自己的“文化与传统”（圣灵也降临在外帮人当中）</a:t>
            </a:r>
            <a:endParaRPr lang="en-US" altLang="zh-CN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CN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CN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CN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CN" b="1" dirty="0">
              <a:solidFill>
                <a:srgbClr val="0070C0"/>
              </a:solidFill>
            </a:endParaRPr>
          </a:p>
          <a:p>
            <a:endParaRPr lang="en-US" altLang="zh-CN" b="1" dirty="0">
              <a:solidFill>
                <a:srgbClr val="0070C0"/>
              </a:solidFill>
            </a:endParaRPr>
          </a:p>
          <a:p>
            <a:endParaRPr lang="en-US" altLang="zh-CN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50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06362"/>
          </a:xfrm>
        </p:spPr>
        <p:txBody>
          <a:bodyPr/>
          <a:lstStyle/>
          <a:p>
            <a:endParaRPr lang="fr-CA" b="1" dirty="0">
              <a:solidFill>
                <a:srgbClr val="FF0000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57438" y="457200"/>
            <a:ext cx="6786562" cy="6043613"/>
          </a:xfrm>
        </p:spPr>
        <p:txBody>
          <a:bodyPr/>
          <a:lstStyle/>
          <a:p>
            <a:pPr marL="0" indent="0">
              <a:buNone/>
            </a:pPr>
            <a:endParaRPr lang="en-US" altLang="zh-CN" b="1" dirty="0">
              <a:solidFill>
                <a:srgbClr val="0070C0"/>
              </a:solidFill>
            </a:endParaRPr>
          </a:p>
          <a:p>
            <a:r>
              <a:rPr lang="zh-CN" altLang="en-US" b="1" dirty="0">
                <a:solidFill>
                  <a:srgbClr val="0070C0"/>
                </a:solidFill>
              </a:rPr>
              <a:t>我的半梦半醒之间：</a:t>
            </a:r>
            <a:endParaRPr lang="en-US" altLang="zh-CN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70C0"/>
                </a:solidFill>
              </a:rPr>
              <a:t>    2014 </a:t>
            </a:r>
            <a:r>
              <a:rPr lang="zh-CN" altLang="en-US" b="1" dirty="0">
                <a:solidFill>
                  <a:srgbClr val="0070C0"/>
                </a:solidFill>
              </a:rPr>
              <a:t>年随从教会短宣队初探英国</a:t>
            </a:r>
            <a:endParaRPr lang="en-US" altLang="zh-CN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70C0"/>
                </a:solidFill>
              </a:rPr>
              <a:t>    2016 </a:t>
            </a:r>
            <a:r>
              <a:rPr lang="zh-CN" altLang="en-US" b="1" dirty="0">
                <a:solidFill>
                  <a:srgbClr val="0070C0"/>
                </a:solidFill>
              </a:rPr>
              <a:t>年两个宣教年会上回眸英国</a:t>
            </a:r>
            <a:endParaRPr lang="en-US" altLang="zh-CN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70C0"/>
                </a:solidFill>
              </a:rPr>
              <a:t>    2017 </a:t>
            </a:r>
            <a:r>
              <a:rPr lang="zh-CN" altLang="en-US" b="1" dirty="0">
                <a:solidFill>
                  <a:srgbClr val="0070C0"/>
                </a:solidFill>
              </a:rPr>
              <a:t>浅试变卖物品渐觉身轻如燕</a:t>
            </a:r>
            <a:endParaRPr lang="en-US" altLang="zh-CN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CN" b="1" dirty="0">
              <a:solidFill>
                <a:srgbClr val="0070C0"/>
              </a:solidFill>
            </a:endParaRPr>
          </a:p>
          <a:p>
            <a:r>
              <a:rPr lang="zh-CN" altLang="en-US" b="1" dirty="0">
                <a:solidFill>
                  <a:srgbClr val="0070C0"/>
                </a:solidFill>
              </a:rPr>
              <a:t>请为我们祷告</a:t>
            </a:r>
            <a:endParaRPr lang="en-US" altLang="zh-CN" b="1" dirty="0">
              <a:solidFill>
                <a:srgbClr val="0070C0"/>
              </a:solidFill>
            </a:endParaRPr>
          </a:p>
          <a:p>
            <a:endParaRPr lang="en-US" altLang="zh-CN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35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715962"/>
          </a:xfrm>
        </p:spPr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</a:rPr>
              <a:t>今天的信息</a:t>
            </a:r>
            <a:endParaRPr lang="fr-CA" b="1" dirty="0">
              <a:solidFill>
                <a:srgbClr val="FF0000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590800" y="914400"/>
            <a:ext cx="6553200" cy="5586413"/>
          </a:xfrm>
        </p:spPr>
        <p:txBody>
          <a:bodyPr/>
          <a:lstStyle/>
          <a:p>
            <a:pPr marL="0" indent="0">
              <a:buNone/>
            </a:pPr>
            <a:endParaRPr lang="en-US" altLang="zh-CN" dirty="0">
              <a:solidFill>
                <a:srgbClr val="0070C0"/>
              </a:solidFill>
            </a:endParaRPr>
          </a:p>
          <a:p>
            <a:pPr lvl="0"/>
            <a:r>
              <a:rPr lang="zh-CN" altLang="en-US" b="1" dirty="0">
                <a:solidFill>
                  <a:srgbClr val="0070C0"/>
                </a:solidFill>
              </a:rPr>
              <a:t>走出：我们的“打盹、睡着”</a:t>
            </a:r>
            <a:endParaRPr lang="en-US" altLang="zh-CN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CN" b="1" dirty="0">
              <a:solidFill>
                <a:srgbClr val="0070C0"/>
              </a:solidFill>
            </a:endParaRPr>
          </a:p>
          <a:p>
            <a:r>
              <a:rPr lang="zh-CN" altLang="en-US" b="1" dirty="0">
                <a:solidFill>
                  <a:srgbClr val="0070C0"/>
                </a:solidFill>
              </a:rPr>
              <a:t>走入：主应许的“更丰盛生命”</a:t>
            </a:r>
            <a:endParaRPr lang="en-US" altLang="zh-CN" b="1" dirty="0">
              <a:solidFill>
                <a:srgbClr val="0070C0"/>
              </a:solidFill>
            </a:endParaRPr>
          </a:p>
          <a:p>
            <a:endParaRPr lang="en-US" altLang="zh-CN" b="1" dirty="0">
              <a:solidFill>
                <a:srgbClr val="0070C0"/>
              </a:solidFill>
            </a:endParaRPr>
          </a:p>
          <a:p>
            <a:endParaRPr lang="en-US" altLang="zh-CN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4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762000" y="5515341"/>
            <a:ext cx="7772400" cy="809259"/>
          </a:xfrm>
        </p:spPr>
        <p:txBody>
          <a:bodyPr/>
          <a:lstStyle/>
          <a:p>
            <a:br>
              <a:rPr lang="en-US" altLang="zh-TW" sz="3600" dirty="0">
                <a:solidFill>
                  <a:srgbClr val="FF0000"/>
                </a:solidFill>
              </a:rPr>
            </a:br>
            <a:r>
              <a:rPr lang="zh-CN" altLang="en-US" sz="3600" dirty="0">
                <a:solidFill>
                  <a:srgbClr val="FF0000"/>
                </a:solidFill>
              </a:rPr>
              <a:t>彼得醒了，傳講基督</a:t>
            </a:r>
            <a:endParaRPr lang="fr-CA" sz="3600" b="1" dirty="0">
              <a:solidFill>
                <a:srgbClr val="325576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752600" y="5638800"/>
            <a:ext cx="5257800" cy="914399"/>
          </a:xfrm>
        </p:spPr>
        <p:txBody>
          <a:bodyPr/>
          <a:lstStyle/>
          <a:p>
            <a:r>
              <a:rPr lang="en-US" altLang="zh-CN" sz="2400" dirty="0">
                <a:solidFill>
                  <a:srgbClr val="00B050"/>
                </a:solidFill>
              </a:rPr>
              <a:t> </a:t>
            </a:r>
            <a:endParaRPr lang="fr-CA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  </a:t>
            </a:r>
            <a:r>
              <a:rPr lang="zh-CN" altLang="en-US" dirty="0">
                <a:solidFill>
                  <a:srgbClr val="FF0000"/>
                </a:solidFill>
              </a:rPr>
              <a:t>彼得第一次睡著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0" y="1371599"/>
            <a:ext cx="8991600" cy="5139471"/>
          </a:xfrm>
        </p:spPr>
        <p:txBody>
          <a:bodyPr/>
          <a:lstStyle/>
          <a:p>
            <a:pPr algn="ctr">
              <a:buNone/>
            </a:pPr>
            <a:r>
              <a:rPr lang="zh-CN" altLang="en-US" b="1" dirty="0">
                <a:solidFill>
                  <a:srgbClr val="7030A0"/>
                </a:solidFill>
                <a:latin typeface="+mj-ea"/>
                <a:ea typeface="+mj-ea"/>
              </a:rPr>
              <a:t>路加福音</a:t>
            </a:r>
            <a:r>
              <a:rPr lang="en-US" altLang="zh-CN" b="1" dirty="0">
                <a:solidFill>
                  <a:srgbClr val="7030A0"/>
                </a:solidFill>
                <a:latin typeface="+mj-ea"/>
                <a:ea typeface="+mj-ea"/>
              </a:rPr>
              <a:t>9:28-33</a:t>
            </a:r>
          </a:p>
          <a:p>
            <a:pPr algn="just">
              <a:buNone/>
            </a:pPr>
            <a:r>
              <a:rPr lang="zh-CN" altLang="en-US" dirty="0">
                <a:solidFill>
                  <a:srgbClr val="000000"/>
                </a:solidFill>
                <a:latin typeface="+mn-ea"/>
              </a:rPr>
              <a:t>“</a:t>
            </a:r>
            <a:r>
              <a:rPr lang="zh-CN" altLang="en-US" b="1" dirty="0">
                <a:solidFill>
                  <a:srgbClr val="000000"/>
                </a:solidFill>
                <a:latin typeface="+mn-ea"/>
              </a:rPr>
              <a:t>说了这话以后， 约有八天 ，</a:t>
            </a:r>
            <a:r>
              <a:rPr lang="zh-TW" altLang="en-US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耶穌帶著彼得</a:t>
            </a:r>
            <a:r>
              <a:rPr lang="zh-CN" altLang="en-US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約翰</a:t>
            </a:r>
            <a:r>
              <a:rPr lang="zh-CN" altLang="en-US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雅各 </a:t>
            </a:r>
            <a:r>
              <a:rPr lang="zh-CN" altLang="en-US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上山去禱告 </a:t>
            </a:r>
            <a:r>
              <a:rPr lang="zh-CN" altLang="en-US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b="1" dirty="0">
                <a:solidFill>
                  <a:srgbClr val="FF0000"/>
                </a:solidFill>
                <a:latin typeface="+mn-ea"/>
              </a:rPr>
              <a:t>……</a:t>
            </a:r>
            <a:r>
              <a:rPr lang="zh-CN" altLang="en-US" b="1" dirty="0">
                <a:solidFill>
                  <a:srgbClr val="FF0000"/>
                </a:solidFill>
                <a:latin typeface="+mn-ea"/>
              </a:rPr>
              <a:t>。</a:t>
            </a:r>
            <a:r>
              <a:rPr lang="zh-CN" altLang="en-US" b="1" dirty="0">
                <a:solidFill>
                  <a:srgbClr val="0070C0"/>
                </a:solidFill>
                <a:latin typeface="+mn-ea"/>
              </a:rPr>
              <a:t>彼得和 他的同伴都打盹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，</a:t>
            </a:r>
            <a:r>
              <a:rPr lang="zh-TW" altLang="en-US" dirty="0">
                <a:latin typeface="+mn-ea"/>
              </a:rPr>
              <a:t>既 清 醒 了</a:t>
            </a:r>
            <a:r>
              <a:rPr lang="zh-CN" altLang="en-US" dirty="0">
                <a:latin typeface="+mn-ea"/>
              </a:rPr>
              <a:t>，</a:t>
            </a:r>
            <a:r>
              <a:rPr lang="zh-TW" altLang="en-US" dirty="0">
                <a:latin typeface="+mn-ea"/>
              </a:rPr>
              <a:t>就 看 見 耶 穌 的 榮 光 </a:t>
            </a:r>
            <a:r>
              <a:rPr lang="zh-CN" altLang="en-US" dirty="0">
                <a:latin typeface="+mn-ea"/>
              </a:rPr>
              <a:t>，</a:t>
            </a:r>
            <a:r>
              <a:rPr lang="zh-TW" altLang="en-US" dirty="0">
                <a:latin typeface="+mn-ea"/>
              </a:rPr>
              <a:t> 並 同 他 站 著 的 那 兩 個 人 。</a:t>
            </a:r>
            <a:r>
              <a:rPr lang="zh-TW" altLang="en-US" dirty="0">
                <a:solidFill>
                  <a:srgbClr val="000000"/>
                </a:solidFill>
                <a:latin typeface="+mn-ea"/>
              </a:rPr>
              <a:t>二 人 正 要 和 耶 穌 分 離 的 時 候 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，</a:t>
            </a:r>
            <a:r>
              <a:rPr lang="zh-TW" altLang="en-US" dirty="0">
                <a:solidFill>
                  <a:srgbClr val="000000"/>
                </a:solidFill>
                <a:latin typeface="+mn-ea"/>
              </a:rPr>
              <a:t> 彼 得 對 耶 穌 說 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，</a:t>
            </a:r>
            <a:r>
              <a:rPr lang="zh-TW" altLang="en-US" dirty="0">
                <a:solidFill>
                  <a:srgbClr val="000000"/>
                </a:solidFill>
                <a:latin typeface="+mn-ea"/>
              </a:rPr>
              <a:t>夫 子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，</a:t>
            </a:r>
            <a:r>
              <a:rPr lang="zh-TW" altLang="en-US" dirty="0">
                <a:solidFill>
                  <a:srgbClr val="000000"/>
                </a:solidFill>
                <a:latin typeface="+mn-ea"/>
              </a:rPr>
              <a:t>我 們 在 </a:t>
            </a:r>
            <a:r>
              <a:rPr lang="zh-TW" altLang="en-US" dirty="0">
                <a:latin typeface="+mn-ea"/>
              </a:rPr>
              <a:t>這 裡 真 好</a:t>
            </a:r>
            <a:r>
              <a:rPr lang="zh-CN" altLang="en-US" dirty="0">
                <a:latin typeface="+mn-ea"/>
              </a:rPr>
              <a:t>，</a:t>
            </a:r>
            <a:r>
              <a:rPr lang="zh-TW" altLang="en-US" dirty="0">
                <a:latin typeface="+mn-ea"/>
              </a:rPr>
              <a:t>可 以 搭 三 座 棚 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，</a:t>
            </a:r>
            <a:r>
              <a:rPr lang="zh-TW" altLang="en-US" dirty="0">
                <a:solidFill>
                  <a:srgbClr val="000000"/>
                </a:solidFill>
                <a:latin typeface="+mn-ea"/>
              </a:rPr>
              <a:t>一 座 為 你 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，</a:t>
            </a:r>
            <a:r>
              <a:rPr lang="zh-TW" altLang="en-US" dirty="0">
                <a:solidFill>
                  <a:srgbClr val="000000"/>
                </a:solidFill>
                <a:latin typeface="+mn-ea"/>
              </a:rPr>
              <a:t>一 座 為 摩 西 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，</a:t>
            </a:r>
            <a:r>
              <a:rPr lang="zh-TW" altLang="en-US" dirty="0">
                <a:solidFill>
                  <a:srgbClr val="000000"/>
                </a:solidFill>
                <a:latin typeface="+mn-ea"/>
              </a:rPr>
              <a:t>一 座 為 以 利 亞 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。</a:t>
            </a:r>
            <a:r>
              <a:rPr lang="zh-TW" altLang="en-US" dirty="0">
                <a:latin typeface="+mn-ea"/>
              </a:rPr>
              <a:t>他 卻 不 知 道 所 說 的 是 甚 麼</a:t>
            </a:r>
            <a:r>
              <a:rPr lang="zh-TW" altLang="en-US" dirty="0">
                <a:solidFill>
                  <a:srgbClr val="000000"/>
                </a:solidFill>
                <a:latin typeface="+mn-ea"/>
              </a:rPr>
              <a:t> 。</a:t>
            </a:r>
            <a:r>
              <a:rPr lang="zh-CN" altLang="en-US" sz="2800" dirty="0">
                <a:solidFill>
                  <a:srgbClr val="000000"/>
                </a:solidFill>
                <a:latin typeface="+mn-ea"/>
              </a:rPr>
              <a:t>”</a:t>
            </a:r>
            <a:endParaRPr lang="en-US" altLang="zh-CN" sz="2800" dirty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r>
              <a:rPr lang="en-US" dirty="0">
                <a:solidFill>
                  <a:srgbClr val="325576"/>
                </a:solidFill>
              </a:rPr>
              <a:t>    </a:t>
            </a:r>
            <a:endParaRPr lang="fr-CA" dirty="0">
              <a:solidFill>
                <a:srgbClr val="32557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45719"/>
          </a:xfrm>
        </p:spPr>
        <p:txBody>
          <a:bodyPr/>
          <a:lstStyle/>
          <a:p>
            <a:endParaRPr lang="fr-CA" b="1" dirty="0">
              <a:solidFill>
                <a:srgbClr val="FF0000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590800" y="609600"/>
            <a:ext cx="6096000" cy="5891214"/>
          </a:xfrm>
        </p:spPr>
        <p:txBody>
          <a:bodyPr/>
          <a:lstStyle/>
          <a:p>
            <a:r>
              <a:rPr lang="zh-CN" altLang="en-US" b="1" dirty="0">
                <a:solidFill>
                  <a:srgbClr val="0070C0"/>
                </a:solidFill>
              </a:rPr>
              <a:t>彼得睡著的時候錯過了什麼？</a:t>
            </a:r>
            <a:endParaRPr lang="en-US" altLang="zh-CN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“正 祷 告 的 时 候 ， 他 的 面 貌 就 改 变 了 ， 衣 服 洁 白 放 光 。忽 然 有 摩 西 以 利 亚 两 个 人 ， 同 耶 稣 说 话 。他 们 在 荣 光 里 显 现 ， 谈 论 耶 稣 去 世 的 事 ， 就 是 他 在 耶 路 撒 冷 将 要 成 的 事 。”</a:t>
            </a:r>
            <a:endParaRPr lang="en-US" altLang="zh-CN" b="1" dirty="0">
              <a:solidFill>
                <a:srgbClr val="FF0000"/>
              </a:solidFill>
            </a:endParaRPr>
          </a:p>
          <a:p>
            <a:pPr algn="just"/>
            <a:r>
              <a:rPr lang="zh-CN" altLang="en-US" b="1" dirty="0">
                <a:solidFill>
                  <a:srgbClr val="0070C0"/>
                </a:solidFill>
              </a:rPr>
              <a:t>彼得错过了来自天上的异象，没有能理解耶稣对自己未来的陈述“受死，埋葬和复活”</a:t>
            </a:r>
            <a:endParaRPr lang="en-US" altLang="zh-CN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CN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CN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CN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53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45719"/>
          </a:xfrm>
        </p:spPr>
        <p:txBody>
          <a:bodyPr/>
          <a:lstStyle/>
          <a:p>
            <a:endParaRPr lang="fr-CA" b="1" dirty="0">
              <a:solidFill>
                <a:srgbClr val="FF0000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57438" y="152400"/>
            <a:ext cx="6557962" cy="6348414"/>
          </a:xfrm>
        </p:spPr>
        <p:txBody>
          <a:bodyPr/>
          <a:lstStyle/>
          <a:p>
            <a:pPr marL="0" indent="0">
              <a:buNone/>
            </a:pPr>
            <a:endParaRPr lang="en-US" altLang="zh-CN" b="1" dirty="0">
              <a:solidFill>
                <a:srgbClr val="0070C0"/>
              </a:solidFill>
            </a:endParaRPr>
          </a:p>
          <a:p>
            <a:r>
              <a:rPr lang="zh-CN" altLang="en-US" b="1" dirty="0">
                <a:solidFill>
                  <a:srgbClr val="0070C0"/>
                </a:solidFill>
              </a:rPr>
              <a:t>彼得醒來做了什麼？</a:t>
            </a:r>
            <a:endParaRPr lang="en-US" altLang="zh-CN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zh-CN" altLang="en-US" dirty="0">
                <a:solidFill>
                  <a:srgbClr val="7030A0"/>
                </a:solidFill>
                <a:latin typeface="+mn-ea"/>
              </a:rPr>
              <a:t>“</a:t>
            </a:r>
            <a:r>
              <a:rPr lang="zh-TW" altLang="en-US" dirty="0">
                <a:solidFill>
                  <a:srgbClr val="7030A0"/>
                </a:solidFill>
                <a:latin typeface="+mn-ea"/>
              </a:rPr>
              <a:t>彼 得 對 耶 穌 說 </a:t>
            </a:r>
            <a:r>
              <a:rPr lang="zh-CN" altLang="en-US" dirty="0">
                <a:solidFill>
                  <a:srgbClr val="7030A0"/>
                </a:solidFill>
                <a:latin typeface="+mn-ea"/>
              </a:rPr>
              <a:t>，</a:t>
            </a:r>
            <a:r>
              <a:rPr lang="zh-TW" altLang="en-US" dirty="0">
                <a:solidFill>
                  <a:srgbClr val="7030A0"/>
                </a:solidFill>
                <a:latin typeface="+mn-ea"/>
              </a:rPr>
              <a:t>夫 子 </a:t>
            </a:r>
            <a:r>
              <a:rPr lang="zh-CN" altLang="en-US" dirty="0">
                <a:solidFill>
                  <a:srgbClr val="7030A0"/>
                </a:solidFill>
                <a:latin typeface="+mn-ea"/>
              </a:rPr>
              <a:t>，</a:t>
            </a:r>
            <a:r>
              <a:rPr lang="zh-TW" altLang="en-US" dirty="0">
                <a:solidFill>
                  <a:srgbClr val="7030A0"/>
                </a:solidFill>
                <a:latin typeface="+mn-ea"/>
              </a:rPr>
              <a:t> 我 們 在 這 裡 真 好 </a:t>
            </a:r>
            <a:r>
              <a:rPr lang="zh-CN" altLang="en-US" dirty="0">
                <a:solidFill>
                  <a:srgbClr val="7030A0"/>
                </a:solidFill>
                <a:latin typeface="+mn-ea"/>
              </a:rPr>
              <a:t>，</a:t>
            </a:r>
            <a:r>
              <a:rPr lang="zh-TW" altLang="en-US" dirty="0">
                <a:solidFill>
                  <a:srgbClr val="7030A0"/>
                </a:solidFill>
                <a:latin typeface="+mn-ea"/>
              </a:rPr>
              <a:t> 可 以 搭 三 座 棚 </a:t>
            </a:r>
            <a:r>
              <a:rPr lang="zh-CN" altLang="en-US" dirty="0">
                <a:solidFill>
                  <a:srgbClr val="7030A0"/>
                </a:solidFill>
                <a:latin typeface="+mn-ea"/>
              </a:rPr>
              <a:t>，</a:t>
            </a:r>
            <a:r>
              <a:rPr lang="zh-TW" altLang="en-US" dirty="0">
                <a:solidFill>
                  <a:srgbClr val="7030A0"/>
                </a:solidFill>
                <a:latin typeface="+mn-ea"/>
              </a:rPr>
              <a:t> 一 座 為 你 </a:t>
            </a:r>
            <a:r>
              <a:rPr lang="zh-CN" altLang="en-US" dirty="0">
                <a:solidFill>
                  <a:srgbClr val="7030A0"/>
                </a:solidFill>
                <a:latin typeface="+mn-ea"/>
              </a:rPr>
              <a:t>，</a:t>
            </a:r>
            <a:r>
              <a:rPr lang="zh-TW" altLang="en-US" dirty="0">
                <a:solidFill>
                  <a:srgbClr val="7030A0"/>
                </a:solidFill>
                <a:latin typeface="+mn-ea"/>
              </a:rPr>
              <a:t> 一 座 為 摩 西 </a:t>
            </a:r>
            <a:r>
              <a:rPr lang="zh-CN" altLang="en-US" dirty="0">
                <a:solidFill>
                  <a:srgbClr val="7030A0"/>
                </a:solidFill>
                <a:latin typeface="+mn-ea"/>
              </a:rPr>
              <a:t>，</a:t>
            </a:r>
            <a:r>
              <a:rPr lang="zh-TW" altLang="en-US" dirty="0">
                <a:solidFill>
                  <a:srgbClr val="7030A0"/>
                </a:solidFill>
                <a:latin typeface="+mn-ea"/>
              </a:rPr>
              <a:t>一 座 為 以 利 亞 。 他 卻 不 知 道 所 說 的 是 甚 麼 。</a:t>
            </a:r>
            <a:r>
              <a:rPr lang="zh-CN" altLang="en-US" dirty="0">
                <a:solidFill>
                  <a:srgbClr val="7030A0"/>
                </a:solidFill>
                <a:latin typeface="+mn-ea"/>
              </a:rPr>
              <a:t>”</a:t>
            </a:r>
            <a:endParaRPr lang="en-US" altLang="zh-CN" dirty="0">
              <a:solidFill>
                <a:srgbClr val="7030A0"/>
              </a:solidFill>
              <a:latin typeface="+mn-ea"/>
            </a:endParaRPr>
          </a:p>
          <a:p>
            <a:pPr marL="0" indent="0" algn="just">
              <a:buNone/>
            </a:pPr>
            <a:endParaRPr lang="en-US" altLang="zh-CN" b="1" dirty="0">
              <a:solidFill>
                <a:srgbClr val="7030A0"/>
              </a:solidFill>
            </a:endParaRPr>
          </a:p>
          <a:p>
            <a:r>
              <a:rPr lang="zh-CN" altLang="en-US" b="1" dirty="0">
                <a:solidFill>
                  <a:srgbClr val="0070C0"/>
                </a:solidFill>
              </a:rPr>
              <a:t>彼得的思想仍停留在地上，自己的“舒适区”内，要留住他们，犹太人盼望的“弥撒亚”时代终于来了？</a:t>
            </a:r>
            <a:endParaRPr lang="en-US" altLang="zh-C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01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45719"/>
          </a:xfrm>
        </p:spPr>
        <p:txBody>
          <a:bodyPr/>
          <a:lstStyle/>
          <a:p>
            <a:endParaRPr lang="fr-CA" b="1" dirty="0">
              <a:solidFill>
                <a:srgbClr val="FF0000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57438" y="152400"/>
            <a:ext cx="6557962" cy="6348414"/>
          </a:xfrm>
        </p:spPr>
        <p:txBody>
          <a:bodyPr/>
          <a:lstStyle/>
          <a:p>
            <a:pPr marL="0" indent="0">
              <a:buNone/>
            </a:pPr>
            <a:endParaRPr lang="en-US" altLang="zh-CN" b="1" dirty="0">
              <a:solidFill>
                <a:srgbClr val="0070C0"/>
              </a:solidFill>
            </a:endParaRPr>
          </a:p>
          <a:p>
            <a:r>
              <a:rPr lang="zh-CN" altLang="en-US" b="1" dirty="0">
                <a:solidFill>
                  <a:srgbClr val="0070C0"/>
                </a:solidFill>
              </a:rPr>
              <a:t>天父说了什么？</a:t>
            </a:r>
          </a:p>
          <a:p>
            <a:pPr marL="0" indent="0"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“有 声 音 从 云 彩 里 出 来 ， 说 ， 这 是 我 的 儿 子 ， 我 所 拣 选 ， 你 们 要 听 他 。”</a:t>
            </a:r>
            <a:endParaRPr lang="en-US" altLang="zh-CN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zh-CN" altLang="en-US" b="1" dirty="0">
                <a:solidFill>
                  <a:srgbClr val="0070C0"/>
                </a:solidFill>
              </a:rPr>
              <a:t>彼得非常惧怕，耶稣说“不要怕”，彼得没有放弃，继续跟随耶稣下山，走入那个现实的世界</a:t>
            </a:r>
            <a:endParaRPr lang="en-US" altLang="zh-C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36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45719"/>
          </a:xfrm>
        </p:spPr>
        <p:txBody>
          <a:bodyPr/>
          <a:lstStyle/>
          <a:p>
            <a:endParaRPr lang="fr-CA" b="1" dirty="0">
              <a:solidFill>
                <a:srgbClr val="FF0000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590800" y="152400"/>
            <a:ext cx="6553200" cy="6348414"/>
          </a:xfrm>
        </p:spPr>
        <p:txBody>
          <a:bodyPr/>
          <a:lstStyle/>
          <a:p>
            <a:pPr marL="0" indent="0">
              <a:buNone/>
            </a:pPr>
            <a:endParaRPr lang="en-US" altLang="zh-CN" b="1" dirty="0">
              <a:solidFill>
                <a:srgbClr val="0070C0"/>
              </a:solidFill>
            </a:endParaRPr>
          </a:p>
          <a:p>
            <a:pPr lvl="0"/>
            <a:r>
              <a:rPr lang="zh-CN" altLang="en-US" b="1" dirty="0">
                <a:solidFill>
                  <a:srgbClr val="0070C0"/>
                </a:solidFill>
              </a:rPr>
              <a:t>我也睡著過（没有小组团契生活）</a:t>
            </a:r>
            <a:endParaRPr lang="en-US" altLang="zh-CN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CN" b="1" dirty="0">
              <a:solidFill>
                <a:srgbClr val="0070C0"/>
              </a:solidFill>
            </a:endParaRPr>
          </a:p>
          <a:p>
            <a:r>
              <a:rPr lang="zh-CN" altLang="en-US" b="1" dirty="0">
                <a:solidFill>
                  <a:srgbClr val="0070C0"/>
                </a:solidFill>
              </a:rPr>
              <a:t>我也醒來過（有了。。。）</a:t>
            </a:r>
            <a:endParaRPr lang="en-US" altLang="zh-CN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CN" b="1" dirty="0">
              <a:solidFill>
                <a:srgbClr val="0070C0"/>
              </a:solidFill>
            </a:endParaRPr>
          </a:p>
          <a:p>
            <a:r>
              <a:rPr lang="zh-CN" altLang="en-US" b="1" dirty="0">
                <a:solidFill>
                  <a:srgbClr val="0070C0"/>
                </a:solidFill>
              </a:rPr>
              <a:t>初尝“更丰盛”的生命（封闭的我开放了自己的心）</a:t>
            </a:r>
            <a:endParaRPr lang="en-US" altLang="zh-CN" b="1" dirty="0">
              <a:solidFill>
                <a:srgbClr val="0070C0"/>
              </a:solidFill>
            </a:endParaRPr>
          </a:p>
          <a:p>
            <a:endParaRPr lang="en-US" altLang="zh-CN" b="1" dirty="0">
              <a:solidFill>
                <a:srgbClr val="0070C0"/>
              </a:solidFill>
            </a:endParaRPr>
          </a:p>
          <a:p>
            <a:pPr lvl="0"/>
            <a:r>
              <a:rPr lang="zh-CN" altLang="en-US" b="1" dirty="0">
                <a:solidFill>
                  <a:srgbClr val="0070C0"/>
                </a:solidFill>
              </a:rPr>
              <a:t>走出我的“舒适区”</a:t>
            </a:r>
            <a:endParaRPr lang="en-US" altLang="zh-CN" b="1" dirty="0">
              <a:solidFill>
                <a:srgbClr val="0070C0"/>
              </a:solidFill>
            </a:endParaRPr>
          </a:p>
          <a:p>
            <a:endParaRPr lang="en-US" altLang="zh-CN" b="1" dirty="0">
              <a:solidFill>
                <a:srgbClr val="0070C0"/>
              </a:solidFill>
            </a:endParaRPr>
          </a:p>
          <a:p>
            <a:endParaRPr lang="en-US" altLang="zh-CN" b="1" dirty="0">
              <a:solidFill>
                <a:srgbClr val="0070C0"/>
              </a:solidFill>
            </a:endParaRPr>
          </a:p>
          <a:p>
            <a:endParaRPr lang="en-US" altLang="zh-CN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10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  </a:t>
            </a:r>
            <a:r>
              <a:rPr lang="zh-CN" altLang="en-US" dirty="0">
                <a:solidFill>
                  <a:srgbClr val="FF0000"/>
                </a:solidFill>
              </a:rPr>
              <a:t>彼得第二次睡著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200650"/>
          </a:xfrm>
        </p:spPr>
        <p:txBody>
          <a:bodyPr/>
          <a:lstStyle/>
          <a:p>
            <a:pPr algn="ctr">
              <a:buNone/>
            </a:pPr>
            <a:r>
              <a:rPr lang="zh-CN" altLang="en-US" b="1" dirty="0">
                <a:solidFill>
                  <a:srgbClr val="7030A0"/>
                </a:solidFill>
                <a:latin typeface="+mj-ea"/>
                <a:ea typeface="+mj-ea"/>
              </a:rPr>
              <a:t>路加福音</a:t>
            </a:r>
            <a:r>
              <a:rPr lang="en-US" altLang="zh-CN" b="1" dirty="0">
                <a:solidFill>
                  <a:srgbClr val="7030A0"/>
                </a:solidFill>
                <a:latin typeface="+mj-ea"/>
                <a:ea typeface="+mj-ea"/>
              </a:rPr>
              <a:t>22:39-50</a:t>
            </a:r>
          </a:p>
          <a:p>
            <a:pPr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“</a:t>
            </a: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耶 穌 出 來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照 常 往 橄 欖 山 去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門 徒 也 跟 隨 他 。到 了 那 地 方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就 對 他 們 說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你 們 要 禱 告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免 得 入 了 迷 惑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。</a:t>
            </a:r>
            <a:r>
              <a:rPr lang="zh-TW" altLang="en-US" dirty="0">
                <a:solidFill>
                  <a:srgbClr val="0070C0"/>
                </a:solidFill>
                <a:latin typeface="Times New Roman" panose="02020603050405020304" pitchFamily="18" charset="0"/>
              </a:rPr>
              <a:t>禱 告 完 了 </a:t>
            </a:r>
            <a:r>
              <a:rPr lang="zh-CN" altLang="en-US" dirty="0">
                <a:solidFill>
                  <a:srgbClr val="0070C0"/>
                </a:solidFill>
                <a:latin typeface="Times New Roman" panose="02020603050405020304" pitchFamily="18" charset="0"/>
              </a:rPr>
              <a:t>，</a:t>
            </a:r>
            <a:r>
              <a:rPr lang="zh-TW" altLang="en-US" dirty="0">
                <a:solidFill>
                  <a:srgbClr val="0070C0"/>
                </a:solidFill>
                <a:latin typeface="Times New Roman" panose="02020603050405020304" pitchFamily="18" charset="0"/>
              </a:rPr>
              <a:t>就 起 來 </a:t>
            </a:r>
            <a:r>
              <a:rPr lang="zh-CN" altLang="en-US" dirty="0">
                <a:solidFill>
                  <a:srgbClr val="0070C0"/>
                </a:solidFill>
                <a:latin typeface="Times New Roman" panose="02020603050405020304" pitchFamily="18" charset="0"/>
              </a:rPr>
              <a:t>，</a:t>
            </a:r>
            <a:r>
              <a:rPr lang="zh-TW" altLang="en-US" dirty="0">
                <a:solidFill>
                  <a:srgbClr val="0070C0"/>
                </a:solidFill>
                <a:latin typeface="Times New Roman" panose="02020603050405020304" pitchFamily="18" charset="0"/>
              </a:rPr>
              <a:t> 到 門 徒 那 裡 </a:t>
            </a:r>
            <a:r>
              <a:rPr lang="zh-CN" altLang="en-US" dirty="0">
                <a:solidFill>
                  <a:srgbClr val="0070C0"/>
                </a:solidFill>
                <a:latin typeface="Times New Roman" panose="02020603050405020304" pitchFamily="18" charset="0"/>
              </a:rPr>
              <a:t>，</a:t>
            </a: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TW" altLang="en-US" dirty="0">
                <a:solidFill>
                  <a:srgbClr val="0070C0"/>
                </a:solidFill>
                <a:latin typeface="Times New Roman" panose="02020603050405020304" pitchFamily="18" charset="0"/>
              </a:rPr>
              <a:t>見 他 們 因 為 憂 愁</a:t>
            </a: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TW" altLang="en-US" dirty="0">
                <a:solidFill>
                  <a:srgbClr val="0070C0"/>
                </a:solidFill>
                <a:latin typeface="Times New Roman" panose="02020603050405020304" pitchFamily="18" charset="0"/>
              </a:rPr>
              <a:t>都 睡 著 了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r>
              <a:rPr lang="en-US" altLang="zh-CN" b="1" dirty="0">
                <a:latin typeface="Times New Roman" panose="02020603050405020304" pitchFamily="18" charset="0"/>
              </a:rPr>
              <a:t>……</a:t>
            </a:r>
            <a:r>
              <a:rPr lang="zh-CN" altLang="en-US" b="1" dirty="0">
                <a:latin typeface="Times New Roman" panose="02020603050405020304" pitchFamily="18" charset="0"/>
              </a:rPr>
              <a:t>。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內 中 有 一 個 人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把 大 祭 司 的仆 人 砍 了 一 刀 ， 削 掉 了 他 的 右 耳 。耶 穌 說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到 了 這 個 地 步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由 他 們 罷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就 摸 那 人 的 耳 朵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把 他 </a:t>
            </a:r>
            <a:r>
              <a:rPr lang="zh-TW" altLang="en-US" dirty="0">
                <a:latin typeface="Times New Roman" panose="02020603050405020304" pitchFamily="18" charset="0"/>
              </a:rPr>
              <a:t>治 好</a:t>
            </a: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了 。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”</a:t>
            </a:r>
            <a:r>
              <a:rPr lang="zh-TW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zh-CN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dirty="0"/>
              <a:t>    </a:t>
            </a:r>
            <a:r>
              <a:rPr lang="en-US" dirty="0">
                <a:solidFill>
                  <a:srgbClr val="325576"/>
                </a:solidFill>
              </a:rPr>
              <a:t>    </a:t>
            </a:r>
            <a:r>
              <a:rPr lang="fr-CA" dirty="0">
                <a:solidFill>
                  <a:srgbClr val="32557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06362"/>
          </a:xfrm>
        </p:spPr>
        <p:txBody>
          <a:bodyPr/>
          <a:lstStyle/>
          <a:p>
            <a:endParaRPr lang="fr-CA" b="1" dirty="0">
              <a:solidFill>
                <a:srgbClr val="FF0000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286000" y="381000"/>
            <a:ext cx="6400800" cy="6119813"/>
          </a:xfrm>
        </p:spPr>
        <p:txBody>
          <a:bodyPr/>
          <a:lstStyle/>
          <a:p>
            <a:r>
              <a:rPr lang="zh-CN" altLang="en-US" b="1" dirty="0">
                <a:solidFill>
                  <a:srgbClr val="0070C0"/>
                </a:solidFill>
              </a:rPr>
              <a:t>彼得又睡著了，失去了什麼？</a:t>
            </a:r>
            <a:endParaRPr lang="en-US" altLang="zh-CN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“于是离开他们，约有扔一块石头那么远，跪下祷告，说，父阿，你若愿意，就把这杯撤去。然而不要成就我的意思，只要成就你的意思。有一位天使，从天上显现， 加添他的力量。耶稣极其伤痛，祷告更加恳切。汗珠如大血点 ，滴在地上 。”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zh-CN" altLang="en-US" b="1" dirty="0">
                <a:solidFill>
                  <a:srgbClr val="0070C0"/>
                </a:solidFill>
              </a:rPr>
              <a:t>彼得没有看到，耶稣不求自己的意愿成就，但愿天父的旨意可以实现，虽然祂要承受那苦“杯”</a:t>
            </a:r>
            <a:endParaRPr lang="en-US" altLang="zh-CN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48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06362"/>
          </a:xfrm>
        </p:spPr>
        <p:txBody>
          <a:bodyPr/>
          <a:lstStyle/>
          <a:p>
            <a:endParaRPr lang="fr-CA" b="1" dirty="0">
              <a:solidFill>
                <a:srgbClr val="FF0000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57438" y="381000"/>
            <a:ext cx="6329362" cy="6119813"/>
          </a:xfrm>
        </p:spPr>
        <p:txBody>
          <a:bodyPr/>
          <a:lstStyle/>
          <a:p>
            <a:pPr marL="0" indent="0">
              <a:buNone/>
            </a:pPr>
            <a:endParaRPr lang="en-US" altLang="zh-CN" b="1" dirty="0">
              <a:solidFill>
                <a:srgbClr val="0070C0"/>
              </a:solidFill>
            </a:endParaRPr>
          </a:p>
          <a:p>
            <a:r>
              <a:rPr lang="zh-CN" altLang="en-US" b="1" dirty="0">
                <a:solidFill>
                  <a:srgbClr val="0070C0"/>
                </a:solidFill>
              </a:rPr>
              <a:t>這一次彼得醒來做了什麼？</a:t>
            </a:r>
            <a:endParaRPr lang="en-US" altLang="zh-CN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zh-CN" altLang="en-US" dirty="0">
                <a:solidFill>
                  <a:srgbClr val="7030A0"/>
                </a:solidFill>
              </a:rPr>
              <a:t>“</a:t>
            </a:r>
            <a:r>
              <a:rPr lang="zh-TW" altLang="en-US" dirty="0">
                <a:solidFill>
                  <a:srgbClr val="7030A0"/>
                </a:solidFill>
              </a:rPr>
              <a:t>內 中 有 一 個 人 </a:t>
            </a:r>
            <a:r>
              <a:rPr lang="zh-CN" altLang="en-US" dirty="0">
                <a:solidFill>
                  <a:srgbClr val="7030A0"/>
                </a:solidFill>
              </a:rPr>
              <a:t>，</a:t>
            </a:r>
            <a:r>
              <a:rPr lang="zh-TW" altLang="en-US" dirty="0">
                <a:solidFill>
                  <a:srgbClr val="7030A0"/>
                </a:solidFill>
              </a:rPr>
              <a:t>把 大 祭 司 的 僕 人 砍 了 一 刀 </a:t>
            </a:r>
            <a:r>
              <a:rPr lang="zh-CN" altLang="en-US" dirty="0">
                <a:solidFill>
                  <a:srgbClr val="7030A0"/>
                </a:solidFill>
              </a:rPr>
              <a:t>，</a:t>
            </a:r>
            <a:r>
              <a:rPr lang="zh-TW" altLang="en-US" dirty="0">
                <a:solidFill>
                  <a:srgbClr val="7030A0"/>
                </a:solidFill>
              </a:rPr>
              <a:t> 削 掉 了 他 的 右 耳 </a:t>
            </a:r>
            <a:r>
              <a:rPr lang="zh-CN" altLang="en-US" dirty="0">
                <a:solidFill>
                  <a:srgbClr val="7030A0"/>
                </a:solidFill>
              </a:rPr>
              <a:t>”</a:t>
            </a:r>
            <a:endParaRPr lang="en-US" altLang="zh-CN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altLang="zh-CN" b="1" dirty="0">
              <a:solidFill>
                <a:srgbClr val="7030A0"/>
              </a:solidFill>
            </a:endParaRPr>
          </a:p>
          <a:p>
            <a:r>
              <a:rPr lang="zh-CN" altLang="en-US" b="1" dirty="0">
                <a:solidFill>
                  <a:srgbClr val="0070C0"/>
                </a:solidFill>
              </a:rPr>
              <a:t>彼得看自己的意愿为重，不愿意放下自我，以至于用血气行事</a:t>
            </a:r>
            <a:endParaRPr lang="en-US" altLang="zh-C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07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W_TwoJackLak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82C21E3-661E-4DD8-AE05-0276FD7FD8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TW_TwoJackLake</Template>
  <TotalTime>48569</TotalTime>
  <Words>1304</Words>
  <Application>Microsoft Office PowerPoint</Application>
  <PresentationFormat>On-screen Show (4:3)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新細明體</vt:lpstr>
      <vt:lpstr>PMingLiU-ExtB</vt:lpstr>
      <vt:lpstr>宋体</vt:lpstr>
      <vt:lpstr>宋体</vt:lpstr>
      <vt:lpstr>Arial</vt:lpstr>
      <vt:lpstr>Calibri</vt:lpstr>
      <vt:lpstr>Times New Roman</vt:lpstr>
      <vt:lpstr>TW_TwoJackLake</vt:lpstr>
      <vt:lpstr>彼得醒了</vt:lpstr>
      <vt:lpstr>  彼得第一次睡著</vt:lpstr>
      <vt:lpstr>PowerPoint Presentation</vt:lpstr>
      <vt:lpstr>PowerPoint Presentation</vt:lpstr>
      <vt:lpstr>PowerPoint Presentation</vt:lpstr>
      <vt:lpstr>PowerPoint Presentation</vt:lpstr>
      <vt:lpstr>  彼得第二次睡著</vt:lpstr>
      <vt:lpstr>PowerPoint Presentation</vt:lpstr>
      <vt:lpstr>PowerPoint Presentation</vt:lpstr>
      <vt:lpstr>PowerPoint Presentation</vt:lpstr>
      <vt:lpstr>PowerPoint Presentation</vt:lpstr>
      <vt:lpstr>  彼得第三次睡著</vt:lpstr>
      <vt:lpstr>PowerPoint Presentation</vt:lpstr>
      <vt:lpstr>PowerPoint Presentation</vt:lpstr>
      <vt:lpstr>今天的信息</vt:lpstr>
      <vt:lpstr> 彼得醒了，傳講基督</vt:lpstr>
    </vt:vector>
  </TitlesOfParts>
  <Company>Cadence Design System,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情绪管理</dc:title>
  <dc:creator>yunhai</dc:creator>
  <cp:lastModifiedBy>Yunhai Wu</cp:lastModifiedBy>
  <cp:revision>208</cp:revision>
  <dcterms:created xsi:type="dcterms:W3CDTF">2014-10-03T15:01:36Z</dcterms:created>
  <dcterms:modified xsi:type="dcterms:W3CDTF">2017-12-19T15:09:19Z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TC103815419990</vt:lpwstr>
  </property>
</Properties>
</file>