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1"/>
  </p:notesMasterIdLst>
  <p:sldIdLst>
    <p:sldId id="257" r:id="rId4"/>
    <p:sldId id="622" r:id="rId5"/>
    <p:sldId id="660" r:id="rId6"/>
    <p:sldId id="617" r:id="rId7"/>
    <p:sldId id="514" r:id="rId8"/>
    <p:sldId id="659" r:id="rId9"/>
    <p:sldId id="684" r:id="rId10"/>
    <p:sldId id="681" r:id="rId11"/>
    <p:sldId id="685" r:id="rId12"/>
    <p:sldId id="686" r:id="rId13"/>
    <p:sldId id="687" r:id="rId14"/>
    <p:sldId id="688" r:id="rId15"/>
    <p:sldId id="689" r:id="rId16"/>
    <p:sldId id="690" r:id="rId17"/>
    <p:sldId id="691" r:id="rId18"/>
    <p:sldId id="692" r:id="rId19"/>
    <p:sldId id="682" r:id="rId20"/>
    <p:sldId id="683" r:id="rId21"/>
    <p:sldId id="693" r:id="rId22"/>
    <p:sldId id="694" r:id="rId23"/>
    <p:sldId id="695" r:id="rId24"/>
    <p:sldId id="696" r:id="rId25"/>
    <p:sldId id="697" r:id="rId26"/>
    <p:sldId id="698" r:id="rId27"/>
    <p:sldId id="699" r:id="rId28"/>
    <p:sldId id="700" r:id="rId29"/>
    <p:sldId id="70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dist"/>
            <a:r>
              <a:rPr lang="en-US" sz="7000" b="1" i="1" dirty="0" smtClean="0"/>
              <a:t>Thy Kingdom</a:t>
            </a:r>
          </a:p>
          <a:p>
            <a:pPr algn="dist"/>
            <a:r>
              <a:rPr lang="en-US" sz="7000" b="1" i="1" dirty="0" smtClean="0"/>
              <a:t>Come</a:t>
            </a:r>
            <a:r>
              <a:rPr lang="zh-CN" altLang="en-US" sz="7000" b="1" i="1" dirty="0" smtClean="0"/>
              <a:t>袮的國降臨</a:t>
            </a:r>
            <a:endParaRPr lang="en-US" sz="7000" dirty="0"/>
          </a:p>
        </p:txBody>
      </p:sp>
      <p:sp>
        <p:nvSpPr>
          <p:cNvPr id="3" name="TextBox 2"/>
          <p:cNvSpPr txBox="1"/>
          <p:nvPr/>
        </p:nvSpPr>
        <p:spPr>
          <a:xfrm>
            <a:off x="1828800" y="1106269"/>
            <a:ext cx="5410200" cy="646331"/>
          </a:xfrm>
          <a:prstGeom prst="rect">
            <a:avLst/>
          </a:prstGeom>
          <a:noFill/>
        </p:spPr>
        <p:txBody>
          <a:bodyPr wrap="square" rtlCol="0">
            <a:spAutoFit/>
          </a:bodyPr>
          <a:lstStyle/>
          <a:p>
            <a:pPr algn="ctr"/>
            <a:r>
              <a:rPr lang="en-US" sz="3600" dirty="0" smtClean="0"/>
              <a:t>Matthew </a:t>
            </a:r>
            <a:r>
              <a:rPr lang="en-US" sz="3600" dirty="0" smtClean="0"/>
              <a:t>6</a:t>
            </a:r>
            <a:r>
              <a:rPr lang="en-US" sz="3600" dirty="0" smtClean="0"/>
              <a:t>:9-10</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Hallowing is Our First Priority:</a:t>
            </a:r>
            <a:endParaRPr lang="en-US" sz="4000" u="sng" dirty="0" smtClean="0">
              <a:solidFill>
                <a:schemeClr val="bg1"/>
              </a:solidFill>
            </a:endParaRPr>
          </a:p>
          <a:p>
            <a:r>
              <a:rPr lang="en-US" sz="4000" b="1" dirty="0" smtClean="0">
                <a:solidFill>
                  <a:schemeClr val="tx1">
                    <a:lumMod val="50000"/>
                    <a:lumOff val="50000"/>
                  </a:schemeClr>
                </a:solidFill>
              </a:rPr>
              <a:t>We hallow (regard as sacred) the name of our Father in heaven when we know our Father in </a:t>
            </a:r>
            <a:r>
              <a:rPr lang="en-US" sz="4000" b="1" dirty="0" smtClean="0">
                <a:solidFill>
                  <a:schemeClr val="tx1">
                    <a:lumMod val="50000"/>
                    <a:lumOff val="50000"/>
                  </a:schemeClr>
                </a:solidFill>
              </a:rPr>
              <a:t>heaven.</a:t>
            </a:r>
          </a:p>
          <a:p>
            <a:r>
              <a:rPr lang="en-US" sz="4000" dirty="0" smtClean="0">
                <a:solidFill>
                  <a:schemeClr val="bg1"/>
                </a:solidFill>
              </a:rPr>
              <a:t>God is </a:t>
            </a:r>
            <a:r>
              <a:rPr lang="en-US" sz="4000" dirty="0" smtClean="0">
                <a:solidFill>
                  <a:schemeClr val="bg1"/>
                </a:solidFill>
              </a:rPr>
              <a:t>indeed TRANSCENDENT in </a:t>
            </a:r>
            <a:r>
              <a:rPr lang="en-US" sz="4000" dirty="0" smtClean="0">
                <a:solidFill>
                  <a:schemeClr val="bg1"/>
                </a:solidFill>
              </a:rPr>
              <a:t>might yet </a:t>
            </a:r>
            <a:r>
              <a:rPr lang="en-US" sz="4000" dirty="0" smtClean="0">
                <a:solidFill>
                  <a:schemeClr val="bg1"/>
                </a:solidFill>
              </a:rPr>
              <a:t>ENDEARING in </a:t>
            </a:r>
            <a:r>
              <a:rPr lang="en-US" sz="4000" dirty="0" smtClean="0">
                <a:solidFill>
                  <a:schemeClr val="bg1"/>
                </a:solidFill>
              </a:rPr>
              <a:t>relationship, DIFFERENT from us yet CLOSE to </a:t>
            </a:r>
            <a:r>
              <a:rPr lang="en-US" sz="4000" dirty="0" smtClean="0">
                <a:solidFill>
                  <a:schemeClr val="bg1"/>
                </a:solidFill>
              </a:rPr>
              <a:t>us.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err="1" smtClean="0">
                <a:solidFill>
                  <a:schemeClr val="bg1"/>
                </a:solidFill>
              </a:rPr>
              <a:t>Exo</a:t>
            </a:r>
            <a:r>
              <a:rPr lang="en-US" sz="3200" dirty="0" smtClean="0">
                <a:solidFill>
                  <a:schemeClr val="bg1"/>
                </a:solidFill>
              </a:rPr>
              <a:t> 20:7</a:t>
            </a:r>
            <a:endParaRPr lang="en-US" sz="3200" dirty="0" smtClean="0">
              <a:solidFill>
                <a:schemeClr val="bg1"/>
              </a:solidFill>
            </a:endParaRPr>
          </a:p>
          <a:p>
            <a:r>
              <a:rPr lang="en-US" sz="4000" dirty="0" smtClean="0">
                <a:solidFill>
                  <a:schemeClr val="bg1"/>
                </a:solidFill>
              </a:rPr>
              <a:t>You </a:t>
            </a:r>
            <a:r>
              <a:rPr lang="en-US" sz="4000" u="sng" dirty="0" smtClean="0">
                <a:solidFill>
                  <a:schemeClr val="bg1"/>
                </a:solidFill>
              </a:rPr>
              <a:t>shall not misuse the name of the LORD your God</a:t>
            </a:r>
            <a:r>
              <a:rPr lang="en-US" sz="4000" dirty="0" smtClean="0">
                <a:solidFill>
                  <a:schemeClr val="bg1"/>
                </a:solidFill>
              </a:rPr>
              <a:t>, for the LORD will not hold anyone guiltless who misuses His name. </a:t>
            </a:r>
            <a:endParaRPr lang="en-US" sz="4000" dirty="0" smtClean="0">
              <a:solidFill>
                <a:schemeClr val="bg1"/>
              </a:solidFill>
            </a:endParaRPr>
          </a:p>
          <a:p>
            <a:endParaRPr lang="en-US" sz="4000" dirty="0" smtClean="0">
              <a:solidFill>
                <a:schemeClr val="bg1"/>
              </a:solidFill>
            </a:endParaRPr>
          </a:p>
          <a:p>
            <a:r>
              <a:rPr lang="zh-TW" altLang="en-US" sz="4000" u="sng" dirty="0" smtClean="0">
                <a:solidFill>
                  <a:schemeClr val="bg1"/>
                </a:solidFill>
              </a:rPr>
              <a:t>不 可 妄 稱 耶 和 華 ─ 你 神 的 名</a:t>
            </a:r>
            <a:r>
              <a:rPr lang="zh-TW" altLang="en-US" sz="4000" dirty="0" smtClean="0">
                <a:solidFill>
                  <a:schemeClr val="bg1"/>
                </a:solidFill>
              </a:rPr>
              <a:t> ； 因 為 妄 稱 耶 和 華 名 的 ， 耶 和 華 必 不 以 他 為 無 罪 。</a:t>
            </a:r>
            <a:endParaRPr lang="en-US" sz="4000" dirty="0" smtClean="0">
              <a:solidFill>
                <a:schemeClr val="bg1"/>
              </a:solidFill>
            </a:endParaRPr>
          </a:p>
          <a:p>
            <a:endParaRPr lang="en-US" sz="40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4:34</a:t>
            </a:r>
            <a:endParaRPr lang="en-US" sz="3200" dirty="0" smtClean="0">
              <a:solidFill>
                <a:schemeClr val="bg1"/>
              </a:solidFill>
            </a:endParaRPr>
          </a:p>
          <a:p>
            <a:r>
              <a:rPr lang="en-US" sz="4000" dirty="0" smtClean="0">
                <a:solidFill>
                  <a:schemeClr val="bg1"/>
                </a:solidFill>
              </a:rPr>
              <a:t>“</a:t>
            </a:r>
            <a:r>
              <a:rPr lang="en-US" sz="4000" dirty="0" smtClean="0">
                <a:solidFill>
                  <a:schemeClr val="bg1"/>
                </a:solidFill>
              </a:rPr>
              <a:t>My food,” said Jesus, “is to do the will of him who sent me and to finish his </a:t>
            </a:r>
            <a:r>
              <a:rPr lang="en-US" sz="4000" dirty="0" smtClean="0">
                <a:solidFill>
                  <a:schemeClr val="bg1"/>
                </a:solidFill>
              </a:rPr>
              <a:t>work.</a:t>
            </a:r>
          </a:p>
          <a:p>
            <a:endParaRPr lang="en-US" altLang="zh-TW" sz="4000" dirty="0" smtClean="0">
              <a:solidFill>
                <a:schemeClr val="bg1"/>
              </a:solidFill>
            </a:endParaRPr>
          </a:p>
          <a:p>
            <a:r>
              <a:rPr lang="zh-TW" altLang="en-US" sz="4000" dirty="0" smtClean="0">
                <a:solidFill>
                  <a:schemeClr val="bg1"/>
                </a:solidFill>
              </a:rPr>
              <a:t>耶 </a:t>
            </a:r>
            <a:r>
              <a:rPr lang="zh-TW" altLang="en-US" sz="4000" dirty="0" smtClean="0">
                <a:solidFill>
                  <a:schemeClr val="bg1"/>
                </a:solidFill>
              </a:rPr>
              <a:t>穌 說 ： 「 我 的 食 物 就 是 遵 行 差 我 來 者 的 旨 意 ， 做 成 他 的 工 。</a:t>
            </a:r>
            <a:endParaRPr lang="en-US" sz="40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17:4</a:t>
            </a:r>
            <a:endParaRPr lang="en-US" sz="3200" dirty="0" smtClean="0">
              <a:solidFill>
                <a:schemeClr val="bg1"/>
              </a:solidFill>
            </a:endParaRPr>
          </a:p>
          <a:p>
            <a:r>
              <a:rPr lang="en-US" sz="4000" dirty="0" smtClean="0">
                <a:solidFill>
                  <a:schemeClr val="bg1"/>
                </a:solidFill>
              </a:rPr>
              <a:t>I have brought you glory on earth by finishing the work you gave me to </a:t>
            </a:r>
            <a:r>
              <a:rPr lang="en-US" sz="4000" dirty="0" smtClean="0">
                <a:solidFill>
                  <a:schemeClr val="bg1"/>
                </a:solidFill>
              </a:rPr>
              <a:t>do.</a:t>
            </a:r>
          </a:p>
          <a:p>
            <a:endParaRPr lang="en-US" altLang="zh-TW" sz="4000" dirty="0" smtClean="0">
              <a:solidFill>
                <a:schemeClr val="bg1"/>
              </a:solidFill>
            </a:endParaRPr>
          </a:p>
          <a:p>
            <a:r>
              <a:rPr lang="zh-TW" altLang="en-US" sz="4000" dirty="0" smtClean="0">
                <a:solidFill>
                  <a:schemeClr val="bg1"/>
                </a:solidFill>
              </a:rPr>
              <a:t>我 </a:t>
            </a:r>
            <a:r>
              <a:rPr lang="zh-TW" altLang="en-US" sz="4000" dirty="0" smtClean="0">
                <a:solidFill>
                  <a:schemeClr val="bg1"/>
                </a:solidFill>
              </a:rPr>
              <a:t>在 地 上 已 經 榮 耀 你 ， 你 所 託 付 我 的 事 ， 我 已 成 全 了 。</a:t>
            </a:r>
            <a:endParaRPr lang="en-US" sz="40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893647"/>
          </a:xfrm>
          <a:prstGeom prst="rect">
            <a:avLst/>
          </a:prstGeom>
          <a:noFill/>
        </p:spPr>
        <p:txBody>
          <a:bodyPr wrap="square" rtlCol="0">
            <a:spAutoFit/>
          </a:bodyPr>
          <a:lstStyle/>
          <a:p>
            <a:pPr algn="r"/>
            <a:r>
              <a:rPr lang="en-US" sz="3200" dirty="0" err="1" smtClean="0">
                <a:solidFill>
                  <a:schemeClr val="bg1"/>
                </a:solidFill>
              </a:rPr>
              <a:t>Lk</a:t>
            </a:r>
            <a:r>
              <a:rPr lang="en-US" sz="3200" dirty="0" smtClean="0">
                <a:solidFill>
                  <a:schemeClr val="bg1"/>
                </a:solidFill>
              </a:rPr>
              <a:t> 23:46</a:t>
            </a:r>
            <a:endParaRPr lang="en-US" sz="3200" dirty="0" smtClean="0">
              <a:solidFill>
                <a:schemeClr val="bg1"/>
              </a:solidFill>
            </a:endParaRPr>
          </a:p>
          <a:p>
            <a:r>
              <a:rPr lang="en-US" sz="4000" dirty="0" smtClean="0">
                <a:solidFill>
                  <a:schemeClr val="bg1"/>
                </a:solidFill>
              </a:rPr>
              <a:t>Jesus called out with a loud voice, “Father, into your hands I commit my spirit.”</a:t>
            </a:r>
            <a:r>
              <a:rPr lang="en-US" sz="4000" baseline="30000" dirty="0" smtClean="0">
                <a:solidFill>
                  <a:schemeClr val="bg1"/>
                </a:solidFill>
              </a:rPr>
              <a:t> </a:t>
            </a:r>
            <a:r>
              <a:rPr lang="en-US" sz="4000" dirty="0" smtClean="0">
                <a:solidFill>
                  <a:schemeClr val="bg1"/>
                </a:solidFill>
              </a:rPr>
              <a:t>When he had said this, he breathed his </a:t>
            </a:r>
            <a:r>
              <a:rPr lang="en-US" sz="4000" dirty="0" smtClean="0">
                <a:solidFill>
                  <a:schemeClr val="bg1"/>
                </a:solidFill>
              </a:rPr>
              <a:t>last.</a:t>
            </a:r>
          </a:p>
          <a:p>
            <a:endParaRPr lang="en-US" altLang="zh-TW" sz="4000" dirty="0" smtClean="0">
              <a:solidFill>
                <a:schemeClr val="bg1"/>
              </a:solidFill>
            </a:endParaRPr>
          </a:p>
          <a:p>
            <a:r>
              <a:rPr lang="zh-TW" altLang="en-US" sz="4000" dirty="0" smtClean="0">
                <a:solidFill>
                  <a:schemeClr val="bg1"/>
                </a:solidFill>
              </a:rPr>
              <a:t>耶 </a:t>
            </a:r>
            <a:r>
              <a:rPr lang="zh-TW" altLang="en-US" sz="4000" dirty="0" smtClean="0">
                <a:solidFill>
                  <a:schemeClr val="bg1"/>
                </a:solidFill>
              </a:rPr>
              <a:t>穌 大 聲 喊 著 說 ： 父 阿 ！ 我 將 我 的 靈 魂 交 在 你 手 裡 。 說 了 這 話 ， 氣 就 斷 了 。</a:t>
            </a:r>
            <a:endParaRPr lang="en-US" sz="40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893647"/>
          </a:xfrm>
          <a:prstGeom prst="rect">
            <a:avLst/>
          </a:prstGeom>
          <a:noFill/>
        </p:spPr>
        <p:txBody>
          <a:bodyPr wrap="square" rtlCol="0">
            <a:spAutoFit/>
          </a:bodyPr>
          <a:lstStyle/>
          <a:p>
            <a:pPr algn="r"/>
            <a:r>
              <a:rPr lang="en-US" sz="3200" dirty="0" smtClean="0">
                <a:solidFill>
                  <a:schemeClr val="bg1"/>
                </a:solidFill>
              </a:rPr>
              <a:t>Phil 2:8</a:t>
            </a:r>
            <a:endParaRPr lang="en-US" sz="3200" dirty="0" smtClean="0">
              <a:solidFill>
                <a:schemeClr val="bg1"/>
              </a:solidFill>
            </a:endParaRPr>
          </a:p>
          <a:p>
            <a:r>
              <a:rPr lang="en-US" sz="4000" dirty="0" smtClean="0">
                <a:solidFill>
                  <a:schemeClr val="bg1"/>
                </a:solidFill>
              </a:rPr>
              <a:t>And being found in appearance as a man, he humbled himself by becoming obedient to death — even death on a cross! </a:t>
            </a:r>
            <a:endParaRPr lang="en-US" sz="4000" dirty="0" smtClean="0">
              <a:solidFill>
                <a:schemeClr val="bg1"/>
              </a:solidFill>
            </a:endParaRPr>
          </a:p>
          <a:p>
            <a:endParaRPr lang="en-US" altLang="zh-TW" sz="4000" dirty="0" smtClean="0">
              <a:solidFill>
                <a:schemeClr val="bg1"/>
              </a:solidFill>
            </a:endParaRPr>
          </a:p>
          <a:p>
            <a:r>
              <a:rPr lang="zh-TW" altLang="en-US" sz="4000" dirty="0" smtClean="0">
                <a:solidFill>
                  <a:schemeClr val="bg1"/>
                </a:solidFill>
              </a:rPr>
              <a:t>既 </a:t>
            </a:r>
            <a:r>
              <a:rPr lang="zh-TW" altLang="en-US" sz="4000" dirty="0" smtClean="0">
                <a:solidFill>
                  <a:schemeClr val="bg1"/>
                </a:solidFill>
              </a:rPr>
              <a:t>有 人 的 樣 子 ， 就 自 己 卑 微 ， 存 心 順 服 ， 以 至 於 死 ， 且 死 在 十 字 架 上 。</a:t>
            </a:r>
            <a:endParaRPr lang="en-US" sz="40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6247864"/>
          </a:xfrm>
          <a:prstGeom prst="rect">
            <a:avLst/>
          </a:prstGeom>
          <a:noFill/>
        </p:spPr>
        <p:txBody>
          <a:bodyPr wrap="square" rtlCol="0">
            <a:spAutoFit/>
          </a:bodyPr>
          <a:lstStyle/>
          <a:p>
            <a:r>
              <a:rPr lang="en-US" sz="4000" i="1" dirty="0" smtClean="0">
                <a:solidFill>
                  <a:prstClr val="white"/>
                </a:solidFill>
              </a:rPr>
              <a:t>The Son’s request to the Father was that the Father’s name would be hallowed (or revered). Jesus therefore taught the disciples that the only thing that really mattered in all of life was that God the Father be glorified. That was His ultimate purpose as God’s Son, to glorify His Father in all He did. That should be our primary purpose as well.</a:t>
            </a:r>
            <a:endParaRPr lang="en-US" sz="4000" i="1" dirty="0" smtClean="0">
              <a:solidFill>
                <a:prstClr val="white"/>
              </a:solidFill>
            </a:endParaRPr>
          </a:p>
          <a:p>
            <a:pPr algn="r"/>
            <a:r>
              <a:rPr lang="en-US" sz="4000" dirty="0" smtClean="0">
                <a:solidFill>
                  <a:prstClr val="white"/>
                </a:solidFill>
              </a:rPr>
              <a:t>~Manny Mill, </a:t>
            </a:r>
            <a:r>
              <a:rPr lang="en-US" sz="4000" i="1" dirty="0" smtClean="0">
                <a:solidFill>
                  <a:prstClr val="white"/>
                </a:solidFill>
              </a:rPr>
              <a:t>Radical Prayer</a:t>
            </a:r>
            <a:endParaRPr lang="en-US" sz="4000" i="1" u="sng" dirty="0">
              <a:solidFill>
                <a:prstClr val="white"/>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prstClr val="white"/>
                </a:solidFill>
              </a:rPr>
              <a:t>Hallowing as Our</a:t>
            </a:r>
          </a:p>
          <a:p>
            <a:pPr algn="ctr"/>
            <a:r>
              <a:rPr lang="en-US" sz="7000" b="1" dirty="0" smtClean="0">
                <a:solidFill>
                  <a:prstClr val="white"/>
                </a:solidFill>
              </a:rPr>
              <a:t>Lived Reality</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Hallowing as Our Lived Reality:</a:t>
            </a:r>
            <a:endParaRPr lang="en-US" sz="4000" u="sng" dirty="0" smtClean="0">
              <a:solidFill>
                <a:schemeClr val="bg1"/>
              </a:solidFill>
            </a:endParaRPr>
          </a:p>
          <a:p>
            <a:r>
              <a:rPr lang="en-US" sz="4000" b="1" dirty="0" smtClean="0">
                <a:solidFill>
                  <a:schemeClr val="bg1"/>
                </a:solidFill>
              </a:rPr>
              <a:t>If and when we hallow the heavenly Father’s name, the desire for “Thy Kingdom come” to be our lived reality will </a:t>
            </a:r>
            <a:r>
              <a:rPr lang="en-US" sz="4000" b="1" dirty="0" smtClean="0">
                <a:solidFill>
                  <a:schemeClr val="bg1"/>
                </a:solidFill>
              </a:rPr>
              <a:t>follow.</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Hallowing as Our Lived Reality:</a:t>
            </a:r>
            <a:endParaRPr lang="en-US" sz="4000" u="sng" dirty="0" smtClean="0">
              <a:solidFill>
                <a:schemeClr val="bg1"/>
              </a:solidFill>
            </a:endParaRPr>
          </a:p>
          <a:p>
            <a:r>
              <a:rPr lang="en-US" sz="4000" b="1" dirty="0" smtClean="0">
                <a:solidFill>
                  <a:schemeClr val="tx1">
                    <a:lumMod val="50000"/>
                    <a:lumOff val="50000"/>
                  </a:schemeClr>
                </a:solidFill>
              </a:rPr>
              <a:t>If and when we hallow the heavenly Father’s name, the desire for “Thy Kingdom come” to be our lived reality will </a:t>
            </a:r>
            <a:r>
              <a:rPr lang="en-US" sz="4000" b="1" dirty="0" smtClean="0">
                <a:solidFill>
                  <a:schemeClr val="tx1">
                    <a:lumMod val="50000"/>
                    <a:lumOff val="50000"/>
                  </a:schemeClr>
                </a:solidFill>
              </a:rPr>
              <a:t>follow.</a:t>
            </a:r>
          </a:p>
          <a:p>
            <a:r>
              <a:rPr lang="en-US" sz="4000" b="1" dirty="0" smtClean="0">
                <a:solidFill>
                  <a:schemeClr val="bg1"/>
                </a:solidFill>
              </a:rPr>
              <a:t>Every day becomes an accumulation of many decisions to either hallow or hollow the name of our heavenly </a:t>
            </a:r>
            <a:r>
              <a:rPr lang="en-US" sz="4000" b="1" dirty="0" smtClean="0">
                <a:solidFill>
                  <a:schemeClr val="bg1"/>
                </a:solidFill>
              </a:rPr>
              <a:t>Father.</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785104"/>
          </a:xfrm>
          <a:prstGeom prst="rect">
            <a:avLst/>
          </a:prstGeom>
          <a:noFill/>
        </p:spPr>
        <p:txBody>
          <a:bodyPr wrap="square" rtlCol="0">
            <a:spAutoFit/>
          </a:bodyPr>
          <a:lstStyle/>
          <a:p>
            <a:pPr algn="ctr"/>
            <a:r>
              <a:rPr lang="en-US" altLang="zh-CN" sz="7000" b="1" dirty="0" smtClean="0">
                <a:solidFill>
                  <a:prstClr val="white"/>
                </a:solidFill>
              </a:rPr>
              <a:t>Mt </a:t>
            </a:r>
            <a:r>
              <a:rPr lang="en-US" altLang="zh-CN" sz="7000" b="1" dirty="0" smtClean="0">
                <a:solidFill>
                  <a:prstClr val="white"/>
                </a:solidFill>
              </a:rPr>
              <a:t>6</a:t>
            </a:r>
            <a:r>
              <a:rPr lang="en-US" altLang="zh-CN" sz="7000" b="1" dirty="0" smtClean="0">
                <a:solidFill>
                  <a:prstClr val="white"/>
                </a:solidFill>
              </a:rPr>
              <a:t>:9-10</a:t>
            </a:r>
            <a:endParaRPr lang="en-US" altLang="zh-CN" sz="7000" b="1" dirty="0" smtClean="0">
              <a:solidFill>
                <a:prstClr val="white"/>
              </a:solidFill>
            </a:endParaRPr>
          </a:p>
          <a:p>
            <a:pPr algn="ct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Hallowing as Our Lived Reality:</a:t>
            </a:r>
            <a:endParaRPr lang="en-US" sz="4000" u="sng" dirty="0" smtClean="0">
              <a:solidFill>
                <a:schemeClr val="bg1"/>
              </a:solidFill>
            </a:endParaRPr>
          </a:p>
          <a:p>
            <a:r>
              <a:rPr lang="en-US" sz="4000" b="1" dirty="0" smtClean="0">
                <a:solidFill>
                  <a:schemeClr val="bg1"/>
                </a:solidFill>
              </a:rPr>
              <a:t>A natural desire to want something far superior to fill the vacuum or to oust something </a:t>
            </a:r>
            <a:r>
              <a:rPr lang="en-US" sz="4000" b="1" dirty="0" smtClean="0">
                <a:solidFill>
                  <a:schemeClr val="bg1"/>
                </a:solidFill>
              </a:rPr>
              <a:t>inferior</a:t>
            </a:r>
            <a:br>
              <a:rPr lang="en-US" sz="4000" b="1" dirty="0" smtClean="0">
                <a:solidFill>
                  <a:schemeClr val="bg1"/>
                </a:solidFill>
              </a:rPr>
            </a:br>
            <a:r>
              <a:rPr lang="en-US" sz="4000" b="1" dirty="0" smtClean="0">
                <a:solidFill>
                  <a:schemeClr val="bg1"/>
                </a:solidFill>
                <a:sym typeface="Wingdings" pitchFamily="2" charset="2"/>
              </a:rPr>
              <a:t> </a:t>
            </a:r>
            <a:r>
              <a:rPr lang="en-US" sz="4000" dirty="0" smtClean="0">
                <a:solidFill>
                  <a:schemeClr val="bg1"/>
                </a:solidFill>
              </a:rPr>
              <a:t>When we believe that God’s kingdom is the best, when we believe that God’s will is most supreme, we will </a:t>
            </a:r>
            <a:r>
              <a:rPr lang="en-US" sz="4000" dirty="0" smtClean="0">
                <a:solidFill>
                  <a:schemeClr val="bg1"/>
                </a:solidFill>
              </a:rPr>
              <a:t>pray as Jesus taught us to.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pPr algn="r"/>
            <a:r>
              <a:rPr lang="en-US" sz="3200" dirty="0" smtClean="0">
                <a:solidFill>
                  <a:schemeClr val="bg1"/>
                </a:solidFill>
              </a:rPr>
              <a:t>1 </a:t>
            </a:r>
            <a:r>
              <a:rPr lang="en-US" sz="3200" dirty="0" err="1" smtClean="0">
                <a:solidFill>
                  <a:schemeClr val="bg1"/>
                </a:solidFill>
              </a:rPr>
              <a:t>Cor</a:t>
            </a:r>
            <a:r>
              <a:rPr lang="en-US" sz="3200" dirty="0" smtClean="0">
                <a:solidFill>
                  <a:schemeClr val="bg1"/>
                </a:solidFill>
              </a:rPr>
              <a:t> 10:31</a:t>
            </a:r>
            <a:endParaRPr lang="en-US" sz="3200" dirty="0" smtClean="0">
              <a:solidFill>
                <a:schemeClr val="bg1"/>
              </a:solidFill>
            </a:endParaRPr>
          </a:p>
          <a:p>
            <a:r>
              <a:rPr lang="en-US" sz="4000" dirty="0" smtClean="0">
                <a:solidFill>
                  <a:schemeClr val="bg1"/>
                </a:solidFill>
              </a:rPr>
              <a:t>So whether you eat or drink or whatever you do, do it all for the glory of </a:t>
            </a:r>
            <a:r>
              <a:rPr lang="en-US" sz="4000" dirty="0" smtClean="0">
                <a:solidFill>
                  <a:schemeClr val="bg1"/>
                </a:solidFill>
              </a:rPr>
              <a:t>God.</a:t>
            </a:r>
          </a:p>
          <a:p>
            <a:endParaRPr lang="en-US" altLang="zh-CN" sz="4000" dirty="0" smtClean="0">
              <a:solidFill>
                <a:schemeClr val="bg1"/>
              </a:solidFill>
            </a:endParaRPr>
          </a:p>
          <a:p>
            <a:r>
              <a:rPr lang="zh-CN" altLang="en-US" sz="4000" dirty="0" smtClean="0">
                <a:solidFill>
                  <a:schemeClr val="bg1"/>
                </a:solidFill>
              </a:rPr>
              <a:t>所 </a:t>
            </a:r>
            <a:r>
              <a:rPr lang="zh-CN" altLang="en-US" sz="4000" dirty="0" smtClean="0">
                <a:solidFill>
                  <a:schemeClr val="bg1"/>
                </a:solidFill>
              </a:rPr>
              <a:t>以 ， 你 們 或 吃 或 喝 ， 無 論 做 甚 麼 ， 都 要 為 榮 耀 神 而 行 。</a:t>
            </a:r>
            <a:endParaRPr lang="en-US" sz="4000"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smtClean="0">
                <a:solidFill>
                  <a:schemeClr val="bg1"/>
                </a:solidFill>
              </a:rPr>
              <a:t>Col 3:17</a:t>
            </a:r>
            <a:endParaRPr lang="en-US" sz="3200" dirty="0" smtClean="0">
              <a:solidFill>
                <a:schemeClr val="bg1"/>
              </a:solidFill>
            </a:endParaRPr>
          </a:p>
          <a:p>
            <a:r>
              <a:rPr lang="en-US" sz="4000" dirty="0" smtClean="0">
                <a:solidFill>
                  <a:schemeClr val="bg1"/>
                </a:solidFill>
              </a:rPr>
              <a:t>And whatever you do, whether in word or deed, do it all in the name of the Lord Jesus, giving thanks to God the Father through </a:t>
            </a:r>
            <a:r>
              <a:rPr lang="en-US" sz="4000" dirty="0" smtClean="0">
                <a:solidFill>
                  <a:schemeClr val="bg1"/>
                </a:solidFill>
              </a:rPr>
              <a:t>him.</a:t>
            </a:r>
          </a:p>
          <a:p>
            <a:endParaRPr lang="en-US" sz="4000" dirty="0" smtClean="0">
              <a:solidFill>
                <a:schemeClr val="bg1"/>
              </a:solidFill>
            </a:endParaRPr>
          </a:p>
          <a:p>
            <a:r>
              <a:rPr lang="zh-CN" altLang="en-US" sz="4000" dirty="0" smtClean="0">
                <a:solidFill>
                  <a:schemeClr val="bg1"/>
                </a:solidFill>
              </a:rPr>
              <a:t>無 </a:t>
            </a:r>
            <a:r>
              <a:rPr lang="zh-CN" altLang="en-US" sz="4000" dirty="0" smtClean="0">
                <a:solidFill>
                  <a:schemeClr val="bg1"/>
                </a:solidFill>
              </a:rPr>
              <a:t>論 做 甚 麼 ， 或 說 話 或 行 事 ， 都 要 奉 主 耶 穌 的 名 ， 藉 著 他 感 謝 父 神 。</a:t>
            </a:r>
            <a:endParaRPr lang="en-US" sz="4000"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smtClean="0">
                <a:solidFill>
                  <a:schemeClr val="bg1"/>
                </a:solidFill>
              </a:rPr>
              <a:t>Gal 2:20</a:t>
            </a:r>
            <a:endParaRPr lang="en-US" sz="3200" dirty="0" smtClean="0">
              <a:solidFill>
                <a:schemeClr val="bg1"/>
              </a:solidFill>
            </a:endParaRPr>
          </a:p>
          <a:p>
            <a:r>
              <a:rPr lang="en-US" sz="4000" dirty="0" smtClean="0">
                <a:solidFill>
                  <a:schemeClr val="bg1"/>
                </a:solidFill>
              </a:rPr>
              <a:t>I have been crucified with Christ and I no longer live, but Christ lives in me. The life I now live in the body, I live by faith in the Son of God, who loved me and gave himself for </a:t>
            </a:r>
            <a:r>
              <a:rPr lang="en-US" sz="4000" dirty="0" smtClean="0">
                <a:solidFill>
                  <a:schemeClr val="bg1"/>
                </a:solidFill>
              </a:rPr>
              <a:t>me.</a:t>
            </a:r>
          </a:p>
          <a:p>
            <a:r>
              <a:rPr lang="zh-CN" altLang="en-US" sz="4000" dirty="0" smtClean="0">
                <a:solidFill>
                  <a:schemeClr val="bg1"/>
                </a:solidFill>
              </a:rPr>
              <a:t>我 </a:t>
            </a:r>
            <a:r>
              <a:rPr lang="zh-CN" altLang="en-US" sz="4000" dirty="0" smtClean="0">
                <a:solidFill>
                  <a:schemeClr val="bg1"/>
                </a:solidFill>
              </a:rPr>
              <a:t>已 經 與 基 督 同 釘 十 字 架 ， 現 在 活 著 的 不 再 是 我 ， 乃 是 基 督 在 我 裡 面 活 著 ； 並 且 我 如 今 在 肉 身 活 著 ， 是 因 信 神 的 兒 子 而 活 ； 他 是 愛 我 ， 為 我 捨 己 。</a:t>
            </a:r>
            <a:endParaRPr lang="en-US" sz="40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Hallowing as Our Lived Reality:</a:t>
            </a:r>
            <a:endParaRPr lang="en-US" sz="4000" u="sng" dirty="0" smtClean="0">
              <a:solidFill>
                <a:schemeClr val="bg1"/>
              </a:solidFill>
            </a:endParaRPr>
          </a:p>
          <a:p>
            <a:r>
              <a:rPr lang="en-US" sz="4000" i="1" dirty="0" smtClean="0">
                <a:solidFill>
                  <a:schemeClr val="bg1"/>
                </a:solidFill>
              </a:rPr>
              <a:t>Will I/ we be hallowing or hollowing God’s name if I/ we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Hallowing as Our Lived Reality:</a:t>
            </a:r>
            <a:endParaRPr lang="en-US" sz="4000" u="sng" dirty="0" smtClean="0">
              <a:solidFill>
                <a:schemeClr val="bg1"/>
              </a:solidFill>
            </a:endParaRPr>
          </a:p>
          <a:p>
            <a:r>
              <a:rPr lang="en-US" sz="4000" i="1" dirty="0" smtClean="0">
                <a:solidFill>
                  <a:schemeClr val="bg1"/>
                </a:solidFill>
              </a:rPr>
              <a:t>How am I/ are we transformed from the inside out as we hallow the name of our heavenly Father</a:t>
            </a:r>
            <a:r>
              <a:rPr lang="en-US" sz="4000" i="1" dirty="0" smtClean="0">
                <a:solidFill>
                  <a:schemeClr val="bg1"/>
                </a:solidFill>
              </a:rPr>
              <a:t>?</a:t>
            </a:r>
          </a:p>
          <a:p>
            <a:endParaRPr lang="en-US" sz="4000" i="1" dirty="0" smtClean="0">
              <a:solidFill>
                <a:schemeClr val="bg1"/>
              </a:solidFill>
            </a:endParaRPr>
          </a:p>
          <a:p>
            <a:r>
              <a:rPr lang="en-US" sz="4000" i="1" dirty="0" smtClean="0">
                <a:solidFill>
                  <a:schemeClr val="tx1">
                    <a:lumMod val="50000"/>
                    <a:lumOff val="50000"/>
                  </a:schemeClr>
                </a:solidFill>
              </a:rPr>
              <a:t>Will </a:t>
            </a:r>
            <a:r>
              <a:rPr lang="en-US" sz="4000" i="1" dirty="0" smtClean="0">
                <a:solidFill>
                  <a:schemeClr val="tx1">
                    <a:lumMod val="50000"/>
                    <a:lumOff val="50000"/>
                  </a:schemeClr>
                </a:solidFill>
              </a:rPr>
              <a:t>I/ we be hallowing or hollowing God’s name if I/ we (…)?</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Hallowing as Our Lived Reality:</a:t>
            </a:r>
            <a:endParaRPr lang="en-US" sz="4000" u="sng" dirty="0" smtClean="0">
              <a:solidFill>
                <a:schemeClr val="bg1"/>
              </a:solidFill>
            </a:endParaRPr>
          </a:p>
          <a:p>
            <a:r>
              <a:rPr lang="en-US" sz="4000" dirty="0" smtClean="0">
                <a:solidFill>
                  <a:schemeClr val="bg1"/>
                </a:solidFill>
              </a:rPr>
              <a:t>May it be that we, in faithfulness to God, as followers of Christ, as the keepers of God’s truth, will make the Kingdom of God ever visible in and through our </a:t>
            </a:r>
            <a:r>
              <a:rPr lang="en-US" sz="4000" dirty="0" smtClean="0">
                <a:solidFill>
                  <a:schemeClr val="bg1"/>
                </a:solidFill>
              </a:rPr>
              <a:t>lives.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Hallowing as Our Lived Reality:</a:t>
            </a:r>
            <a:endParaRPr lang="en-US" sz="4000" u="sng" dirty="0" smtClean="0">
              <a:solidFill>
                <a:schemeClr val="bg1"/>
              </a:solidFill>
            </a:endParaRPr>
          </a:p>
          <a:p>
            <a:r>
              <a:rPr lang="en-US" sz="4000" dirty="0" smtClean="0">
                <a:solidFill>
                  <a:schemeClr val="tx1">
                    <a:lumMod val="50000"/>
                    <a:lumOff val="50000"/>
                  </a:schemeClr>
                </a:solidFill>
              </a:rPr>
              <a:t>May it be that we, in faithfulness to God, as followers of Christ, as the keepers of God’s truth, will make the Kingdom of God ever visible in and through our </a:t>
            </a:r>
            <a:r>
              <a:rPr lang="en-US" sz="4000" dirty="0" smtClean="0">
                <a:solidFill>
                  <a:schemeClr val="tx1">
                    <a:lumMod val="50000"/>
                    <a:lumOff val="50000"/>
                  </a:schemeClr>
                </a:solidFill>
              </a:rPr>
              <a:t>lives.</a:t>
            </a:r>
          </a:p>
          <a:p>
            <a:endParaRPr lang="en-US" sz="4000" dirty="0" smtClean="0">
              <a:solidFill>
                <a:schemeClr val="bg1"/>
              </a:solidFill>
            </a:endParaRPr>
          </a:p>
          <a:p>
            <a:r>
              <a:rPr lang="en-US" sz="4000" dirty="0" smtClean="0">
                <a:solidFill>
                  <a:schemeClr val="bg1"/>
                </a:solidFill>
              </a:rPr>
              <a:t>So that ultimately,</a:t>
            </a:r>
          </a:p>
          <a:p>
            <a:pPr algn="r"/>
            <a:r>
              <a:rPr lang="en-US" sz="4000" b="1" i="1" dirty="0" smtClean="0">
                <a:solidFill>
                  <a:schemeClr val="bg1"/>
                </a:solidFill>
              </a:rPr>
              <a:t>The </a:t>
            </a:r>
            <a:r>
              <a:rPr lang="en-US" sz="4000" b="1" i="1" dirty="0" smtClean="0">
                <a:solidFill>
                  <a:schemeClr val="bg1"/>
                </a:solidFill>
              </a:rPr>
              <a:t>name of God will be </a:t>
            </a:r>
            <a:r>
              <a:rPr lang="en-US" sz="4000" b="1" i="1" dirty="0" smtClean="0">
                <a:solidFill>
                  <a:schemeClr val="bg1"/>
                </a:solidFill>
              </a:rPr>
              <a:t>exalted!</a:t>
            </a:r>
            <a:endParaRPr lang="en-US" sz="4000" b="1" i="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smtClean="0">
                <a:solidFill>
                  <a:schemeClr val="bg1"/>
                </a:solidFill>
              </a:rPr>
              <a:t>Mt </a:t>
            </a:r>
            <a:r>
              <a:rPr lang="en-US" altLang="zh-CN" sz="3200" dirty="0" smtClean="0">
                <a:solidFill>
                  <a:schemeClr val="bg1"/>
                </a:solidFill>
              </a:rPr>
              <a:t>6</a:t>
            </a:r>
            <a:r>
              <a:rPr lang="en-US" sz="3200" dirty="0" smtClean="0">
                <a:solidFill>
                  <a:schemeClr val="bg1"/>
                </a:solidFill>
              </a:rPr>
              <a:t>:</a:t>
            </a:r>
            <a:r>
              <a:rPr lang="en-US" altLang="zh-CN" sz="3200" dirty="0" smtClean="0">
                <a:solidFill>
                  <a:schemeClr val="bg1"/>
                </a:solidFill>
              </a:rPr>
              <a:t>9-10</a:t>
            </a:r>
            <a:endParaRPr lang="en-US" sz="3200" dirty="0" smtClean="0">
              <a:solidFill>
                <a:schemeClr val="bg1"/>
              </a:solidFill>
            </a:endParaRPr>
          </a:p>
          <a:p>
            <a:r>
              <a:rPr lang="en-US" sz="4000" dirty="0" smtClean="0">
                <a:solidFill>
                  <a:schemeClr val="bg1"/>
                </a:solidFill>
              </a:rPr>
              <a:t>This</a:t>
            </a:r>
            <a:r>
              <a:rPr lang="en-US" sz="4000" dirty="0" smtClean="0">
                <a:solidFill>
                  <a:schemeClr val="bg1"/>
                </a:solidFill>
              </a:rPr>
              <a:t>, then, is how you should pray: “Our Father in heaven, hallowed be Your </a:t>
            </a:r>
            <a:r>
              <a:rPr lang="en-US" sz="4000" dirty="0" smtClean="0">
                <a:solidFill>
                  <a:schemeClr val="bg1"/>
                </a:solidFill>
              </a:rPr>
              <a:t>name, Your </a:t>
            </a:r>
            <a:r>
              <a:rPr lang="en-US" sz="4000" dirty="0" smtClean="0">
                <a:solidFill>
                  <a:schemeClr val="bg1"/>
                </a:solidFill>
              </a:rPr>
              <a:t>kingdom come, Your will be done, on earth as it is in heaven</a:t>
            </a:r>
            <a:r>
              <a:rPr lang="en-US" sz="4000" dirty="0" smtClean="0">
                <a:solidFill>
                  <a:schemeClr val="bg1"/>
                </a:solidFill>
              </a:rPr>
              <a:t>.”</a:t>
            </a:r>
          </a:p>
          <a:p>
            <a:endParaRPr lang="en-US" sz="4000" dirty="0" smtClean="0">
              <a:solidFill>
                <a:schemeClr val="bg1"/>
              </a:solidFill>
            </a:endParaRPr>
          </a:p>
          <a:p>
            <a:r>
              <a:rPr lang="zh-TW" altLang="en-US" sz="4000" dirty="0" smtClean="0">
                <a:solidFill>
                  <a:schemeClr val="bg1"/>
                </a:solidFill>
              </a:rPr>
              <a:t>所 </a:t>
            </a:r>
            <a:r>
              <a:rPr lang="zh-TW" altLang="en-US" sz="4000" dirty="0" smtClean="0">
                <a:solidFill>
                  <a:schemeClr val="bg1"/>
                </a:solidFill>
              </a:rPr>
              <a:t>以 ， 你 們 禱 告 要 這 樣 說 ： 我 們 在 天 上 的 父 ： 願 人 都 尊 你 的 名 為 聖 </a:t>
            </a:r>
            <a:r>
              <a:rPr lang="zh-TW" altLang="en-US" sz="4000" dirty="0" smtClean="0">
                <a:solidFill>
                  <a:schemeClr val="bg1"/>
                </a:solidFill>
              </a:rPr>
              <a:t>。願 </a:t>
            </a:r>
            <a:r>
              <a:rPr lang="zh-TW" altLang="en-US" sz="4000" dirty="0" smtClean="0">
                <a:solidFill>
                  <a:schemeClr val="bg1"/>
                </a:solidFill>
              </a:rPr>
              <a:t>你 的 國 降 臨 ； 願 你 的 旨 意 行 在 地 上 ， 如 同 行 在 天 上 。</a:t>
            </a:r>
            <a:endParaRPr lang="en-US" sz="4000" dirty="0" smtClean="0">
              <a:solidFill>
                <a:schemeClr val="bg1"/>
              </a:solidFill>
            </a:endParaRPr>
          </a:p>
          <a:p>
            <a:endParaRPr lang="en-US" sz="40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altLang="zh-CN" sz="4000" u="sng" dirty="0" smtClean="0">
                <a:solidFill>
                  <a:schemeClr val="bg1"/>
                </a:solidFill>
              </a:rPr>
              <a:t>God-centering</a:t>
            </a:r>
            <a:r>
              <a:rPr lang="en-US" sz="4000" u="sng" dirty="0" smtClean="0">
                <a:solidFill>
                  <a:schemeClr val="bg1"/>
                </a:solidFill>
              </a:rPr>
              <a:t> </a:t>
            </a:r>
            <a:r>
              <a:rPr lang="en-US" sz="4000" u="sng" dirty="0" smtClean="0">
                <a:solidFill>
                  <a:schemeClr val="bg1"/>
                </a:solidFill>
              </a:rPr>
              <a:t>instruction </a:t>
            </a:r>
            <a:r>
              <a:rPr lang="en-US" sz="4000" u="sng" dirty="0" smtClean="0">
                <a:solidFill>
                  <a:schemeClr val="bg1"/>
                </a:solidFill>
              </a:rPr>
              <a:t>of Mt </a:t>
            </a:r>
            <a:r>
              <a:rPr lang="en-US" sz="4000" u="sng" dirty="0" smtClean="0">
                <a:solidFill>
                  <a:schemeClr val="bg1"/>
                </a:solidFill>
              </a:rPr>
              <a:t>6</a:t>
            </a:r>
            <a:r>
              <a:rPr lang="en-US" sz="4000" u="sng" dirty="0" smtClean="0">
                <a:solidFill>
                  <a:schemeClr val="bg1"/>
                </a:solidFill>
              </a:rPr>
              <a:t>:9-10:</a:t>
            </a:r>
            <a:endParaRPr lang="en-US" sz="4000" u="sng" dirty="0" smtClean="0">
              <a:solidFill>
                <a:schemeClr val="bg1"/>
              </a:solidFill>
            </a:endParaRPr>
          </a:p>
          <a:p>
            <a:r>
              <a:rPr lang="en-US" sz="4000" b="1" dirty="0" smtClean="0">
                <a:solidFill>
                  <a:schemeClr val="bg1"/>
                </a:solidFill>
              </a:rPr>
              <a:t>We will desire “Thy Kingdom come” to be our lived reality if and when we hallow the heavenly Father’s </a:t>
            </a:r>
            <a:r>
              <a:rPr lang="en-US" sz="4000" b="1" dirty="0" smtClean="0">
                <a:solidFill>
                  <a:schemeClr val="bg1"/>
                </a:solidFill>
              </a:rPr>
              <a:t>name.</a:t>
            </a:r>
          </a:p>
          <a:p>
            <a:r>
              <a:rPr lang="zh-TW" altLang="en-US" sz="4000" b="1" dirty="0" smtClean="0">
                <a:solidFill>
                  <a:schemeClr val="bg1"/>
                </a:solidFill>
              </a:rPr>
              <a:t>我</a:t>
            </a:r>
            <a:r>
              <a:rPr lang="zh-TW" altLang="en-US" sz="4000" b="1" dirty="0" smtClean="0">
                <a:solidFill>
                  <a:schemeClr val="bg1"/>
                </a:solidFill>
              </a:rPr>
              <a:t>們若尊天父的名為聖在先，就</a:t>
            </a:r>
            <a:r>
              <a:rPr lang="zh-CN" altLang="en-US" sz="4000" b="1" dirty="0" smtClean="0">
                <a:solidFill>
                  <a:schemeClr val="bg1"/>
                </a:solidFill>
              </a:rPr>
              <a:t>必</a:t>
            </a:r>
            <a:r>
              <a:rPr lang="zh-TW" altLang="en-US" sz="4000" b="1" dirty="0" smtClean="0">
                <a:solidFill>
                  <a:schemeClr val="bg1"/>
                </a:solidFill>
              </a:rPr>
              <a:t>渴望“願袮的國降臨”成為我們所活出的現</a:t>
            </a:r>
            <a:r>
              <a:rPr lang="zh-TW" altLang="en-US" sz="4000" b="1" dirty="0" smtClean="0">
                <a:solidFill>
                  <a:schemeClr val="bg1"/>
                </a:solidFill>
              </a:rPr>
              <a:t>實</a:t>
            </a:r>
            <a:r>
              <a:rPr lang="zh-CN" altLang="en-US" sz="4000" b="1"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prstClr val="white"/>
                </a:solidFill>
              </a:rPr>
              <a:t>Hallowing is Our</a:t>
            </a:r>
          </a:p>
          <a:p>
            <a:pPr algn="ctr"/>
            <a:r>
              <a:rPr lang="en-US" sz="7000" b="1" dirty="0" smtClean="0">
                <a:solidFill>
                  <a:prstClr val="white"/>
                </a:solidFill>
              </a:rPr>
              <a:t>First Priority</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Hallowing is Our First Priority:</a:t>
            </a:r>
            <a:endParaRPr lang="en-US" sz="4000" u="sng" dirty="0" smtClean="0">
              <a:solidFill>
                <a:schemeClr val="bg1"/>
              </a:solidFill>
            </a:endParaRPr>
          </a:p>
          <a:p>
            <a:r>
              <a:rPr lang="en-US" sz="4000" b="1" dirty="0" smtClean="0">
                <a:solidFill>
                  <a:schemeClr val="bg1"/>
                </a:solidFill>
              </a:rPr>
              <a:t>God is first &amp; foremost one to be hallowed, not someone just to make requests </a:t>
            </a:r>
            <a:r>
              <a:rPr lang="en-US" sz="4000" b="1" dirty="0" smtClean="0">
                <a:solidFill>
                  <a:schemeClr val="bg1"/>
                </a:solidFill>
              </a:rPr>
              <a:t>to.</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Hallowing is Our First Priority:</a:t>
            </a:r>
            <a:endParaRPr lang="en-US" sz="4000" u="sng" dirty="0" smtClean="0">
              <a:solidFill>
                <a:schemeClr val="bg1"/>
              </a:solidFill>
            </a:endParaRPr>
          </a:p>
          <a:p>
            <a:r>
              <a:rPr lang="en-US" sz="4000" b="1" dirty="0" smtClean="0">
                <a:solidFill>
                  <a:schemeClr val="tx1">
                    <a:lumMod val="50000"/>
                    <a:lumOff val="50000"/>
                  </a:schemeClr>
                </a:solidFill>
              </a:rPr>
              <a:t>God is first &amp; foremost one to be hallowed, not someone just to make requests </a:t>
            </a:r>
            <a:r>
              <a:rPr lang="en-US" sz="4000" b="1" dirty="0" smtClean="0">
                <a:solidFill>
                  <a:schemeClr val="tx1">
                    <a:lumMod val="50000"/>
                    <a:lumOff val="50000"/>
                  </a:schemeClr>
                </a:solidFill>
              </a:rPr>
              <a:t>to.</a:t>
            </a:r>
          </a:p>
          <a:p>
            <a:r>
              <a:rPr lang="en-US" sz="4000" dirty="0" smtClean="0">
                <a:solidFill>
                  <a:schemeClr val="bg1"/>
                </a:solidFill>
              </a:rPr>
              <a:t>To not hallow God when we pray is to pray hollow prayers;</a:t>
            </a:r>
            <a:br>
              <a:rPr lang="en-US" sz="4000" dirty="0" smtClean="0">
                <a:solidFill>
                  <a:schemeClr val="bg1"/>
                </a:solidFill>
              </a:rPr>
            </a:br>
            <a:r>
              <a:rPr lang="en-US" sz="4000" dirty="0" smtClean="0">
                <a:solidFill>
                  <a:schemeClr val="bg1"/>
                </a:solidFill>
              </a:rPr>
              <a:t>to not hallow God’s name is to treat His name as </a:t>
            </a:r>
            <a:r>
              <a:rPr lang="en-US" sz="4000" dirty="0" smtClean="0">
                <a:solidFill>
                  <a:schemeClr val="bg1"/>
                </a:solidFill>
              </a:rPr>
              <a:t>hollow.</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4401205"/>
          </a:xfrm>
          <a:prstGeom prst="rect">
            <a:avLst/>
          </a:prstGeom>
          <a:noFill/>
        </p:spPr>
        <p:txBody>
          <a:bodyPr wrap="square" rtlCol="0">
            <a:spAutoFit/>
          </a:bodyPr>
          <a:lstStyle/>
          <a:p>
            <a:r>
              <a:rPr lang="en-US" sz="4000" i="1" dirty="0" smtClean="0">
                <a:solidFill>
                  <a:prstClr val="white"/>
                </a:solidFill>
              </a:rPr>
              <a:t>We hear the one specific response of the human heart that God requires of all human beings – the </a:t>
            </a:r>
            <a:r>
              <a:rPr lang="en-US" sz="4000" i="1" dirty="0" smtClean="0">
                <a:solidFill>
                  <a:prstClr val="white"/>
                </a:solidFill>
              </a:rPr>
              <a:t>hallowing</a:t>
            </a:r>
            <a:r>
              <a:rPr lang="en-US" altLang="zh-CN" sz="4000" i="1" dirty="0" smtClean="0">
                <a:solidFill>
                  <a:prstClr val="white"/>
                </a:solidFill>
              </a:rPr>
              <a:t>, </a:t>
            </a:r>
            <a:r>
              <a:rPr lang="en-US" sz="4000" i="1" dirty="0" smtClean="0">
                <a:solidFill>
                  <a:prstClr val="white"/>
                </a:solidFill>
              </a:rPr>
              <a:t>reverencing</a:t>
            </a:r>
            <a:r>
              <a:rPr lang="en-US" altLang="zh-CN" sz="4000" i="1" dirty="0" smtClean="0">
                <a:solidFill>
                  <a:prstClr val="white"/>
                </a:solidFill>
              </a:rPr>
              <a:t>, </a:t>
            </a:r>
            <a:r>
              <a:rPr lang="en-US" sz="4000" i="1" dirty="0" smtClean="0">
                <a:solidFill>
                  <a:prstClr val="white"/>
                </a:solidFill>
              </a:rPr>
              <a:t>honoring</a:t>
            </a:r>
            <a:r>
              <a:rPr lang="en-US" altLang="zh-CN" sz="4000" i="1" dirty="0" smtClean="0">
                <a:solidFill>
                  <a:prstClr val="white"/>
                </a:solidFill>
              </a:rPr>
              <a:t>, </a:t>
            </a:r>
            <a:r>
              <a:rPr lang="en-US" sz="4000" i="1" dirty="0" smtClean="0">
                <a:solidFill>
                  <a:prstClr val="white"/>
                </a:solidFill>
              </a:rPr>
              <a:t>esteeming</a:t>
            </a:r>
            <a:r>
              <a:rPr lang="en-US" altLang="zh-CN" sz="4000" i="1" dirty="0" smtClean="0">
                <a:solidFill>
                  <a:prstClr val="white"/>
                </a:solidFill>
              </a:rPr>
              <a:t>, </a:t>
            </a:r>
            <a:r>
              <a:rPr lang="en-US" sz="4000" i="1" dirty="0" smtClean="0">
                <a:solidFill>
                  <a:prstClr val="white"/>
                </a:solidFill>
              </a:rPr>
              <a:t>admiring</a:t>
            </a:r>
            <a:r>
              <a:rPr lang="en-US" altLang="zh-CN" sz="4000" i="1" dirty="0" smtClean="0">
                <a:solidFill>
                  <a:prstClr val="white"/>
                </a:solidFill>
              </a:rPr>
              <a:t>, </a:t>
            </a:r>
            <a:r>
              <a:rPr lang="en-US" sz="4000" i="1" dirty="0" smtClean="0">
                <a:solidFill>
                  <a:prstClr val="white"/>
                </a:solidFill>
              </a:rPr>
              <a:t>valuing</a:t>
            </a:r>
            <a:r>
              <a:rPr lang="en-US" altLang="zh-CN" sz="4000" i="1" dirty="0" smtClean="0">
                <a:solidFill>
                  <a:prstClr val="white"/>
                </a:solidFill>
              </a:rPr>
              <a:t>, </a:t>
            </a:r>
            <a:r>
              <a:rPr lang="en-US" sz="4000" i="1" dirty="0" smtClean="0">
                <a:solidFill>
                  <a:prstClr val="white"/>
                </a:solidFill>
              </a:rPr>
              <a:t>treasuring of </a:t>
            </a:r>
            <a:r>
              <a:rPr lang="en-US" sz="4000" i="1" dirty="0" smtClean="0">
                <a:solidFill>
                  <a:prstClr val="white"/>
                </a:solidFill>
              </a:rPr>
              <a:t>God’s name above all </a:t>
            </a:r>
            <a:r>
              <a:rPr lang="en-US" sz="4000" i="1" dirty="0" smtClean="0">
                <a:solidFill>
                  <a:prstClr val="white"/>
                </a:solidFill>
              </a:rPr>
              <a:t>things.</a:t>
            </a:r>
            <a:endParaRPr lang="en-US" sz="4000" i="1" dirty="0" smtClean="0">
              <a:solidFill>
                <a:prstClr val="white"/>
              </a:solidFill>
            </a:endParaRPr>
          </a:p>
          <a:p>
            <a:pPr algn="r"/>
            <a:endParaRPr lang="en-US" sz="4000" dirty="0" smtClean="0">
              <a:solidFill>
                <a:prstClr val="white"/>
              </a:solidFill>
            </a:endParaRPr>
          </a:p>
          <a:p>
            <a:pPr algn="r"/>
            <a:r>
              <a:rPr lang="en-US" sz="4000" dirty="0" smtClean="0">
                <a:solidFill>
                  <a:prstClr val="white"/>
                </a:solidFill>
              </a:rPr>
              <a:t>~pastor John Piper</a:t>
            </a:r>
            <a:endParaRPr lang="en-US" sz="4000" u="sng" dirty="0">
              <a:solidFill>
                <a:prstClr val="white"/>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Hallowing is Our First Priority:</a:t>
            </a:r>
            <a:endParaRPr lang="en-US" sz="4000" u="sng" dirty="0" smtClean="0">
              <a:solidFill>
                <a:schemeClr val="bg1"/>
              </a:solidFill>
            </a:endParaRPr>
          </a:p>
          <a:p>
            <a:r>
              <a:rPr lang="en-US" sz="4000" b="1" dirty="0" smtClean="0">
                <a:solidFill>
                  <a:schemeClr val="bg1"/>
                </a:solidFill>
              </a:rPr>
              <a:t>We hallow (regard as sacred) the name of our Father in heaven when we know our Father in </a:t>
            </a:r>
            <a:r>
              <a:rPr lang="en-US" sz="4000" b="1" dirty="0" smtClean="0">
                <a:solidFill>
                  <a:schemeClr val="bg1"/>
                </a:solidFill>
              </a:rPr>
              <a:t>heaven.</a:t>
            </a:r>
            <a:endParaRPr lang="en-US" sz="40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TotalTime>
  <Words>1205</Words>
  <Application>Microsoft Office PowerPoint</Application>
  <PresentationFormat>On-screen Show (4:3)</PresentationFormat>
  <Paragraphs>81</Paragraphs>
  <Slides>27</Slides>
  <Notes>0</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1_Office Theme</vt:lpstr>
      <vt:lpstr>2_Office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428</cp:revision>
  <dcterms:created xsi:type="dcterms:W3CDTF">2015-05-17T06:09:38Z</dcterms:created>
  <dcterms:modified xsi:type="dcterms:W3CDTF">2018-01-07T05:22:55Z</dcterms:modified>
</cp:coreProperties>
</file>