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6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0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7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1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2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8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B402-B54D-4559-AE7D-9098AF01421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AC0B-6C3A-409E-BDFA-30838DAB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3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holybible.com.cn/matthew/15-27.htm" TargetMode="External"/><Relationship Id="rId3" Type="http://schemas.openxmlformats.org/officeDocument/2006/relationships/hyperlink" Target="http://holybible.com.cn/matthew/15-22.htm" TargetMode="External"/><Relationship Id="rId7" Type="http://schemas.openxmlformats.org/officeDocument/2006/relationships/hyperlink" Target="http://holybible.com.cn/matthew/15-26.htm" TargetMode="External"/><Relationship Id="rId2" Type="http://schemas.openxmlformats.org/officeDocument/2006/relationships/hyperlink" Target="http://holybible.com.cn/matthew/15-2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olybible.com.cn/matthew/15-25.htm" TargetMode="External"/><Relationship Id="rId5" Type="http://schemas.openxmlformats.org/officeDocument/2006/relationships/hyperlink" Target="http://holybible.com.cn/matthew/15-24.htm" TargetMode="External"/><Relationship Id="rId4" Type="http://schemas.openxmlformats.org/officeDocument/2006/relationships/hyperlink" Target="http://holybible.com.cn/matthew/15-23.htm" TargetMode="External"/><Relationship Id="rId9" Type="http://schemas.openxmlformats.org/officeDocument/2006/relationships/hyperlink" Target="http://holybible.com.cn/matthew/15-28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lybible.com.cn/isaiah/43-2.htm" TargetMode="External"/><Relationship Id="rId2" Type="http://schemas.openxmlformats.org/officeDocument/2006/relationships/hyperlink" Target="http://holybible.com.cn/isaiah/43-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olybible.com.cn/isaiah/43-19.htm" TargetMode="External"/><Relationship Id="rId4" Type="http://schemas.openxmlformats.org/officeDocument/2006/relationships/hyperlink" Target="http://holybible.com.cn/isaiah/43-3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14832"/>
            <a:ext cx="9144000" cy="855907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挫折中增长的信心</a:t>
            </a:r>
            <a:br>
              <a:rPr lang="en-US" sz="4400" dirty="0">
                <a:effectLst/>
              </a:rPr>
            </a:br>
            <a:r>
              <a:rPr lang="zh-CN" altLang="en-US" sz="4400" dirty="0"/>
              <a:t>太</a:t>
            </a:r>
            <a:r>
              <a:rPr lang="en-US" sz="4400" dirty="0"/>
              <a:t>15:21-28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726" y="225547"/>
            <a:ext cx="9144000" cy="855907"/>
          </a:xfrm>
        </p:spPr>
        <p:txBody>
          <a:bodyPr>
            <a:noAutofit/>
          </a:bodyPr>
          <a:lstStyle/>
          <a:p>
            <a:br>
              <a:rPr lang="en-US" sz="4400" dirty="0">
                <a:effectLst/>
              </a:rPr>
            </a:br>
            <a:r>
              <a:rPr lang="zh-CN" altLang="en-US" sz="3600" dirty="0"/>
              <a:t>太</a:t>
            </a:r>
            <a:r>
              <a:rPr lang="en-US" sz="3600" dirty="0"/>
              <a:t>15:21-28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915" y="1310054"/>
            <a:ext cx="11403623" cy="540726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hlinkClick r:id="rId2"/>
              </a:rPr>
              <a:t>21 </a:t>
            </a:r>
            <a:r>
              <a:rPr lang="zh-CN" altLang="en-US" sz="3600" dirty="0"/>
              <a:t>耶稣离开那里，退到推罗、西顿的境内去。 </a:t>
            </a:r>
            <a:r>
              <a:rPr lang="en-US" altLang="zh-CN" sz="3600" dirty="0">
                <a:hlinkClick r:id="rId3"/>
              </a:rPr>
              <a:t>22 </a:t>
            </a:r>
            <a:r>
              <a:rPr lang="zh-CN" altLang="en-US" sz="3600" dirty="0"/>
              <a:t>有一个迦南妇人，从那地方出来，喊着说：“主啊，大卫的子孙，可怜我！我女儿被鬼附得甚苦。” </a:t>
            </a:r>
            <a:r>
              <a:rPr lang="en-US" altLang="zh-CN" sz="3600" dirty="0">
                <a:hlinkClick r:id="rId4"/>
              </a:rPr>
              <a:t>23 </a:t>
            </a:r>
            <a:r>
              <a:rPr lang="zh-CN" altLang="en-US" sz="3600" dirty="0"/>
              <a:t>耶稣却一言不答。门徒进前来求他，说：“这妇人在我们后头喊叫，请打发她走吧！” </a:t>
            </a:r>
            <a:r>
              <a:rPr lang="en-US" altLang="zh-CN" sz="3600" dirty="0">
                <a:hlinkClick r:id="rId5"/>
              </a:rPr>
              <a:t>24 </a:t>
            </a:r>
            <a:r>
              <a:rPr lang="zh-CN" altLang="en-US" sz="3600" dirty="0"/>
              <a:t>耶稣说：“我奉差遣，不过是到以色列家迷失的羊那里去。” </a:t>
            </a:r>
            <a:r>
              <a:rPr lang="en-US" altLang="zh-CN" sz="3600" dirty="0">
                <a:hlinkClick r:id="rId6"/>
              </a:rPr>
              <a:t>25 </a:t>
            </a:r>
            <a:r>
              <a:rPr lang="zh-CN" altLang="en-US" sz="3600" dirty="0"/>
              <a:t>那妇人来拜他，说：“主啊，帮助我！” </a:t>
            </a:r>
            <a:r>
              <a:rPr lang="en-US" altLang="zh-CN" sz="3600" dirty="0">
                <a:hlinkClick r:id="rId7"/>
              </a:rPr>
              <a:t>26 </a:t>
            </a:r>
            <a:r>
              <a:rPr lang="zh-CN" altLang="en-US" sz="3600" dirty="0"/>
              <a:t>他回答说：“不好拿儿女的饼丢给狗吃。” </a:t>
            </a:r>
            <a:r>
              <a:rPr lang="en-US" altLang="zh-CN" sz="3600" dirty="0">
                <a:hlinkClick r:id="rId8"/>
              </a:rPr>
              <a:t>27 </a:t>
            </a:r>
            <a:r>
              <a:rPr lang="zh-CN" altLang="en-US" sz="3600" dirty="0"/>
              <a:t>妇人说：“主啊，不错，但是狗也吃它主人桌子上掉下来的碎渣儿！” </a:t>
            </a:r>
            <a:r>
              <a:rPr lang="en-US" altLang="zh-CN" sz="3600" dirty="0">
                <a:hlinkClick r:id="rId9"/>
              </a:rPr>
              <a:t>28 </a:t>
            </a:r>
            <a:r>
              <a:rPr lang="zh-CN" altLang="en-US" sz="3600" dirty="0"/>
              <a:t>耶稣说：“妇人，你的信心是大的！照你所要的，给你成全了吧。”从那时候，她女儿就好了。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583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054" y="682747"/>
            <a:ext cx="9144000" cy="855907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挫折中增长的信心</a:t>
            </a:r>
            <a:br>
              <a:rPr lang="en-US" sz="4400" dirty="0">
                <a:effectLst/>
              </a:rPr>
            </a:br>
            <a:r>
              <a:rPr lang="zh-CN" altLang="en-US" sz="4400" dirty="0"/>
              <a:t>太</a:t>
            </a:r>
            <a:r>
              <a:rPr lang="en-US" sz="4400" dirty="0"/>
              <a:t>15:21-28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835" y="1965960"/>
            <a:ext cx="9144000" cy="1228456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zh-CN" altLang="en-US" sz="16000" dirty="0"/>
              <a:t>一。 挫折中初显的信心（</a:t>
            </a:r>
            <a:r>
              <a:rPr lang="en-US" sz="16000" dirty="0"/>
              <a:t>15:21-23</a:t>
            </a:r>
            <a:r>
              <a:rPr lang="zh-CN" altLang="en-US" sz="16000" dirty="0"/>
              <a:t>）</a:t>
            </a:r>
            <a:endParaRPr lang="en-US" altLang="zh-CN" sz="16000" dirty="0"/>
          </a:p>
          <a:p>
            <a:pPr lvl="0" algn="l"/>
            <a:endParaRPr lang="en-US" altLang="zh-CN" sz="16000" dirty="0"/>
          </a:p>
          <a:p>
            <a:pPr marL="1828800" lvl="1" indent="-1371600" algn="l">
              <a:buAutoNum type="arabicPeriod"/>
            </a:pPr>
            <a:r>
              <a:rPr lang="zh-CN" altLang="en-US" sz="13100" dirty="0"/>
              <a:t>内在压力显信心（</a:t>
            </a:r>
            <a:r>
              <a:rPr lang="en-US" sz="13100" dirty="0"/>
              <a:t>15:22</a:t>
            </a:r>
            <a:r>
              <a:rPr lang="zh-CN" altLang="en-US" sz="13100" dirty="0"/>
              <a:t>）</a:t>
            </a:r>
            <a:endParaRPr lang="en-US" altLang="zh-CN" sz="13100" dirty="0"/>
          </a:p>
          <a:p>
            <a:pPr marL="1371600" lvl="0" indent="-1371600" algn="l">
              <a:buAutoNum type="arabicPeriod"/>
            </a:pPr>
            <a:endParaRPr lang="en-US" sz="13500" dirty="0"/>
          </a:p>
          <a:p>
            <a:pPr lvl="0" algn="l"/>
            <a:r>
              <a:rPr lang="en-US" altLang="zh-CN" sz="13500" dirty="0"/>
              <a:t>     2. 		</a:t>
            </a:r>
            <a:r>
              <a:rPr lang="zh-CN" altLang="en-US" sz="13500" dirty="0"/>
              <a:t>外在压力显信心（</a:t>
            </a:r>
            <a:r>
              <a:rPr lang="en-US" sz="13500" dirty="0"/>
              <a:t>15:23</a:t>
            </a:r>
            <a:r>
              <a:rPr lang="zh-CN" altLang="en-US" sz="13500" dirty="0"/>
              <a:t>）</a:t>
            </a:r>
            <a:endParaRPr lang="en-US" sz="13500" dirty="0"/>
          </a:p>
          <a:p>
            <a:pPr lvl="0" algn="l"/>
            <a:endParaRPr lang="en-US" altLang="zh-CN" sz="16000" dirty="0"/>
          </a:p>
          <a:p>
            <a:pPr lvl="0" algn="l"/>
            <a:endParaRPr lang="en-US" sz="1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954" y="1386376"/>
            <a:ext cx="10371992" cy="4557223"/>
          </a:xfrm>
        </p:spPr>
        <p:txBody>
          <a:bodyPr>
            <a:noAutofit/>
          </a:bodyPr>
          <a:lstStyle/>
          <a:p>
            <a:pPr algn="l"/>
            <a:r>
              <a:rPr lang="en-US" sz="3200" baseline="30000" dirty="0"/>
              <a:t>3</a:t>
            </a:r>
            <a:r>
              <a:rPr lang="en-US" sz="3200" dirty="0"/>
              <a:t> </a:t>
            </a:r>
            <a:r>
              <a:rPr lang="zh-CN" altLang="en-US" sz="3200" dirty="0"/>
              <a:t>耶 稣 回 答 说 ： 你 们 为 甚 麽 因 着 你 们 的 遗 传 犯 神 的 诫 命 呢 ？。。。</a:t>
            </a:r>
            <a:r>
              <a:rPr lang="en-US" sz="3200" baseline="30000" dirty="0"/>
              <a:t>7</a:t>
            </a:r>
            <a:r>
              <a:rPr lang="en-US" sz="3200" dirty="0"/>
              <a:t> </a:t>
            </a:r>
            <a:r>
              <a:rPr lang="zh-CN" altLang="en-US" sz="3200" dirty="0"/>
              <a:t>假 冒 为 善 的 人 哪 ， 以 赛 亚 指 着 你 们 说 的 预 言 是 不 错 的 。 他 说 ： </a:t>
            </a:r>
            <a:r>
              <a:rPr lang="en-US" sz="3200" baseline="30000" dirty="0"/>
              <a:t>8</a:t>
            </a:r>
            <a:r>
              <a:rPr lang="en-US" sz="3200" dirty="0"/>
              <a:t> </a:t>
            </a:r>
            <a:r>
              <a:rPr lang="zh-CN" altLang="en-US" sz="3200" dirty="0"/>
              <a:t>这 百 姓 用 嘴 唇 尊 敬 我 ， 心 却 远 离 我 ； </a:t>
            </a:r>
            <a:r>
              <a:rPr lang="en-US" sz="3200" baseline="30000" dirty="0"/>
              <a:t>9</a:t>
            </a:r>
            <a:r>
              <a:rPr lang="en-US" sz="3200" dirty="0"/>
              <a:t> </a:t>
            </a:r>
            <a:r>
              <a:rPr lang="zh-CN" altLang="en-US" sz="3200" dirty="0"/>
              <a:t>他 们 将 人 的 吩 咐 当 作 道 理 教 导 人 ， 所 以 </a:t>
            </a:r>
            <a:r>
              <a:rPr lang="zh-CN" altLang="en-US" sz="3200" b="1" u="sng" dirty="0"/>
              <a:t>拜 我 也 是 枉 然</a:t>
            </a:r>
            <a:r>
              <a:rPr lang="zh-CN" altLang="en-US" sz="3200" dirty="0"/>
              <a:t> 。（太</a:t>
            </a:r>
            <a:r>
              <a:rPr lang="en-US" sz="3200" dirty="0"/>
              <a:t>15:3</a:t>
            </a:r>
            <a:r>
              <a:rPr lang="zh-CN" altLang="en-US" sz="3200" dirty="0"/>
              <a:t>，</a:t>
            </a:r>
            <a:r>
              <a:rPr lang="en-US" sz="3200" dirty="0"/>
              <a:t>7-9</a:t>
            </a:r>
            <a:r>
              <a:rPr lang="zh-CN" altLang="en-US" sz="3200" dirty="0"/>
              <a:t>）。</a:t>
            </a:r>
            <a:endParaRPr lang="en-US" altLang="zh-CN" sz="3200" dirty="0"/>
          </a:p>
          <a:p>
            <a:pPr algn="l"/>
            <a:endParaRPr lang="en-US" sz="3200" baseline="30000" dirty="0"/>
          </a:p>
          <a:p>
            <a:pPr algn="l"/>
            <a:r>
              <a:rPr lang="en-US" sz="3200" baseline="30000" dirty="0"/>
              <a:t>17</a:t>
            </a:r>
            <a:r>
              <a:rPr lang="en-US" sz="3200" dirty="0"/>
              <a:t> </a:t>
            </a:r>
            <a:r>
              <a:rPr lang="zh-CN" altLang="en-US" sz="3200" dirty="0"/>
              <a:t>岂 不 知 凡 入 口 的 ， 是 运 到 肚 子 里 ， 又 落 在 茅 厕 里 麽 ？ </a:t>
            </a:r>
            <a:r>
              <a:rPr lang="en-US" sz="3200" baseline="30000" dirty="0"/>
              <a:t>18</a:t>
            </a:r>
            <a:r>
              <a:rPr lang="en-US" sz="3200" dirty="0"/>
              <a:t> </a:t>
            </a:r>
            <a:r>
              <a:rPr lang="zh-CN" altLang="en-US" sz="3200" dirty="0"/>
              <a:t>惟 独 出 口 的 ， 是 从 心 里 发 出 来 的 ， 这 才 污 秽 人 。 。。至 於 不 洗 手 吃 饭 ， 那 却 不 污 秽 人。（太</a:t>
            </a:r>
            <a:r>
              <a:rPr lang="en-US" sz="3200" dirty="0"/>
              <a:t>15:3-9</a:t>
            </a:r>
            <a:r>
              <a:rPr lang="zh-CN" altLang="en-US" sz="3200" dirty="0"/>
              <a:t>，</a:t>
            </a:r>
            <a:r>
              <a:rPr lang="en-US" sz="3200" dirty="0"/>
              <a:t>17-18</a:t>
            </a:r>
            <a:r>
              <a:rPr lang="zh-CN" altLang="en-US" sz="3200" dirty="0"/>
              <a:t>）。</a:t>
            </a:r>
            <a:endParaRPr lang="en-US" sz="3200" dirty="0">
              <a:latin typeface="+mn-e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85546" y="632191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2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054" y="682747"/>
            <a:ext cx="9144000" cy="855907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挫折中增长的信心</a:t>
            </a:r>
            <a:br>
              <a:rPr lang="en-US" sz="4400" dirty="0">
                <a:effectLst/>
              </a:rPr>
            </a:br>
            <a:r>
              <a:rPr lang="zh-CN" altLang="en-US" sz="4400" dirty="0"/>
              <a:t>太</a:t>
            </a:r>
            <a:r>
              <a:rPr lang="en-US" sz="4400" dirty="0"/>
              <a:t>15:21-28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546" y="1825992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zh-CN" altLang="en-US" sz="16000" dirty="0"/>
              <a:t>一。 挫折中初显的信心（</a:t>
            </a:r>
            <a:r>
              <a:rPr lang="en-US" sz="16000" dirty="0"/>
              <a:t>15:21-23</a:t>
            </a:r>
            <a:r>
              <a:rPr lang="zh-CN" altLang="en-US" sz="16000" dirty="0"/>
              <a:t>）</a:t>
            </a:r>
            <a:endParaRPr lang="en-US" altLang="zh-CN" sz="16000" dirty="0"/>
          </a:p>
          <a:p>
            <a:pPr lvl="0" algn="l"/>
            <a:endParaRPr lang="en-US" altLang="zh-CN" sz="16000" dirty="0"/>
          </a:p>
          <a:p>
            <a:pPr algn="l"/>
            <a:r>
              <a:rPr lang="zh-CN" altLang="en-US" sz="16000" dirty="0"/>
              <a:t>二。 挫折中继续增长的信心（</a:t>
            </a:r>
            <a:r>
              <a:rPr lang="en-US" sz="16000" dirty="0"/>
              <a:t>15:24-27</a:t>
            </a:r>
            <a:r>
              <a:rPr lang="zh-CN" altLang="en-US" sz="16000" dirty="0"/>
              <a:t>）</a:t>
            </a:r>
            <a:endParaRPr lang="en-US" altLang="zh-CN" sz="16000" dirty="0"/>
          </a:p>
          <a:p>
            <a:pPr lvl="0" algn="l"/>
            <a:endParaRPr lang="en-US" altLang="zh-CN" sz="16000" dirty="0"/>
          </a:p>
          <a:p>
            <a:pPr marL="1371600" lvl="0" indent="-1371600" algn="l">
              <a:buAutoNum type="arabicPeriod"/>
            </a:pPr>
            <a:r>
              <a:rPr lang="zh-CN" altLang="en-US" sz="12800" dirty="0"/>
              <a:t>拒绝中不懈的信心（</a:t>
            </a:r>
            <a:r>
              <a:rPr lang="en-US" sz="12800" dirty="0"/>
              <a:t>15:24-25</a:t>
            </a:r>
            <a:r>
              <a:rPr lang="zh-CN" altLang="en-US" sz="12800" dirty="0"/>
              <a:t>）</a:t>
            </a:r>
            <a:endParaRPr lang="en-US" altLang="zh-CN" sz="12800" dirty="0"/>
          </a:p>
          <a:p>
            <a:pPr marL="1371600" lvl="0" indent="-1371600" algn="l">
              <a:buAutoNum type="arabicPeriod"/>
            </a:pPr>
            <a:endParaRPr lang="en-US" sz="13500" dirty="0"/>
          </a:p>
          <a:p>
            <a:pPr lvl="0" algn="l"/>
            <a:r>
              <a:rPr lang="en-US" altLang="zh-CN" sz="13500" dirty="0"/>
              <a:t>2. 	     </a:t>
            </a:r>
            <a:r>
              <a:rPr lang="zh-CN" altLang="en-US" sz="13500" dirty="0"/>
              <a:t>拒绝中增长的信心（</a:t>
            </a:r>
            <a:r>
              <a:rPr lang="en-US" sz="13500" dirty="0"/>
              <a:t>15:26-27</a:t>
            </a:r>
            <a:r>
              <a:rPr lang="zh-CN" altLang="en-US" sz="13500" dirty="0"/>
              <a:t>）</a:t>
            </a:r>
            <a:endParaRPr lang="en-US" sz="13500" dirty="0"/>
          </a:p>
          <a:p>
            <a:pPr lvl="0" algn="l"/>
            <a:endParaRPr lang="en-US" altLang="zh-CN" sz="16000" dirty="0"/>
          </a:p>
          <a:p>
            <a:pPr lvl="0" algn="l"/>
            <a:endParaRPr lang="en-US" sz="1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054" y="682747"/>
            <a:ext cx="9144000" cy="855907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挫折中增长的信心</a:t>
            </a:r>
            <a:br>
              <a:rPr lang="en-US" sz="4400" dirty="0">
                <a:effectLst/>
              </a:rPr>
            </a:br>
            <a:r>
              <a:rPr lang="zh-CN" altLang="en-US" sz="4400" dirty="0"/>
              <a:t>太</a:t>
            </a:r>
            <a:r>
              <a:rPr lang="en-US" sz="4400" dirty="0"/>
              <a:t>15:21-28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546" y="1825992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effectLst/>
            </a:endParaRPr>
          </a:p>
          <a:p>
            <a:pPr lvl="0" algn="l"/>
            <a:r>
              <a:rPr lang="zh-CN" altLang="en-US" sz="16000" dirty="0"/>
              <a:t>一。 挫折中初显的信心（</a:t>
            </a:r>
            <a:r>
              <a:rPr lang="en-US" sz="16000" dirty="0"/>
              <a:t>15:21-23</a:t>
            </a:r>
            <a:r>
              <a:rPr lang="zh-CN" altLang="en-US" sz="16000" dirty="0"/>
              <a:t>）</a:t>
            </a:r>
            <a:endParaRPr lang="en-US" altLang="zh-CN" sz="16000" dirty="0"/>
          </a:p>
          <a:p>
            <a:pPr lvl="0" algn="l"/>
            <a:endParaRPr lang="en-US" sz="16000" dirty="0"/>
          </a:p>
          <a:p>
            <a:pPr lvl="0" algn="l"/>
            <a:r>
              <a:rPr lang="zh-CN" altLang="en-US" sz="16000" dirty="0"/>
              <a:t>二。 挫折中继续增长的信心（</a:t>
            </a:r>
            <a:r>
              <a:rPr lang="en-US" sz="16000" dirty="0"/>
              <a:t>15:24-27</a:t>
            </a:r>
            <a:r>
              <a:rPr lang="zh-CN" altLang="en-US" sz="16000" dirty="0"/>
              <a:t>）</a:t>
            </a:r>
            <a:endParaRPr lang="en-US" altLang="zh-CN" sz="16000" dirty="0"/>
          </a:p>
          <a:p>
            <a:pPr lvl="0" algn="l"/>
            <a:endParaRPr lang="en-US" altLang="zh-CN" sz="16000" dirty="0"/>
          </a:p>
          <a:p>
            <a:pPr algn="l"/>
            <a:r>
              <a:rPr lang="zh-CN" altLang="en-US" sz="16000" dirty="0"/>
              <a:t>三。挫折中信心的价值（</a:t>
            </a:r>
            <a:r>
              <a:rPr lang="en-US" sz="16000" dirty="0"/>
              <a:t>15:28</a:t>
            </a:r>
            <a:r>
              <a:rPr lang="zh-CN" altLang="en-US" sz="16000" dirty="0"/>
              <a:t>）</a:t>
            </a:r>
            <a:endParaRPr lang="en-US" altLang="zh-CN" sz="16000" dirty="0"/>
          </a:p>
          <a:p>
            <a:pPr lvl="0" algn="l"/>
            <a:endParaRPr lang="en-US" altLang="zh-CN" sz="16000" dirty="0"/>
          </a:p>
          <a:p>
            <a:pPr algn="l"/>
            <a:r>
              <a:rPr lang="en-US" altLang="zh-CN" sz="12800" dirty="0"/>
              <a:t>	1</a:t>
            </a:r>
            <a:r>
              <a:rPr lang="zh-CN" altLang="en-US" sz="12800" dirty="0"/>
              <a:t>。</a:t>
            </a:r>
            <a:r>
              <a:rPr lang="en-US" altLang="zh-CN" sz="12800" dirty="0"/>
              <a:t>     </a:t>
            </a:r>
            <a:r>
              <a:rPr lang="zh-CN" altLang="en-US" sz="12800" dirty="0"/>
              <a:t>得到耶稣的称赞（</a:t>
            </a:r>
            <a:r>
              <a:rPr lang="en-US" sz="12800" dirty="0"/>
              <a:t>15:28</a:t>
            </a:r>
            <a:r>
              <a:rPr lang="zh-CN" altLang="en-US" sz="12800" dirty="0"/>
              <a:t>上）</a:t>
            </a:r>
            <a:endParaRPr lang="en-US" sz="12800" dirty="0"/>
          </a:p>
          <a:p>
            <a:pPr marL="1371600" lvl="0" indent="-1371600" algn="l">
              <a:buAutoNum type="arabicPeriod"/>
            </a:pPr>
            <a:endParaRPr lang="en-US" sz="12800" dirty="0"/>
          </a:p>
          <a:p>
            <a:pPr algn="l"/>
            <a:r>
              <a:rPr lang="en-US" altLang="zh-CN" sz="12800" dirty="0"/>
              <a:t>	2</a:t>
            </a:r>
            <a:r>
              <a:rPr lang="zh-CN" altLang="en-US" sz="12800" dirty="0"/>
              <a:t>。    </a:t>
            </a:r>
            <a:r>
              <a:rPr lang="en-US" altLang="zh-CN" sz="12800" dirty="0"/>
              <a:t> </a:t>
            </a:r>
            <a:r>
              <a:rPr lang="zh-CN" altLang="en-US" sz="12800" dirty="0"/>
              <a:t>呼求蒙神回应（</a:t>
            </a:r>
            <a:r>
              <a:rPr lang="en-US" sz="12800" dirty="0"/>
              <a:t>15:28</a:t>
            </a:r>
            <a:r>
              <a:rPr lang="zh-CN" altLang="en-US" sz="12800" dirty="0"/>
              <a:t>下）</a:t>
            </a:r>
            <a:endParaRPr lang="en-US" sz="12800" dirty="0"/>
          </a:p>
          <a:p>
            <a:pPr lvl="0" algn="l"/>
            <a:endParaRPr lang="en-US" altLang="zh-CN" sz="16000" dirty="0"/>
          </a:p>
          <a:p>
            <a:pPr lvl="0" algn="l"/>
            <a:endParaRPr lang="en-US" sz="1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3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546" y="1825991"/>
            <a:ext cx="10371992" cy="4557223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>
                <a:hlinkClick r:id="rId2"/>
              </a:rPr>
              <a:t>1 </a:t>
            </a:r>
            <a:r>
              <a:rPr lang="zh-CN" altLang="en-US" sz="3200" dirty="0"/>
              <a:t>雅各啊，创造你的耶和华，以色列啊，造成你的那位，现在如此说</a:t>
            </a:r>
            <a:r>
              <a:rPr lang="en-US" sz="3200" dirty="0"/>
              <a:t>:“</a:t>
            </a:r>
            <a:r>
              <a:rPr lang="zh-CN" altLang="en-US" sz="3200" dirty="0"/>
              <a:t>你不要害怕，因为我救赎了你；</a:t>
            </a:r>
            <a:r>
              <a:rPr lang="zh-CN" altLang="en-US" sz="3200" b="1" dirty="0"/>
              <a:t>我曾提你的名召你，你是属我的</a:t>
            </a:r>
            <a:r>
              <a:rPr lang="zh-CN" altLang="en-US" sz="3200" dirty="0"/>
              <a:t>。</a:t>
            </a:r>
            <a:r>
              <a:rPr lang="en-US" sz="3200" dirty="0"/>
              <a:t> </a:t>
            </a:r>
            <a:r>
              <a:rPr lang="en-US" sz="3200" u="sng" dirty="0">
                <a:hlinkClick r:id="rId3"/>
              </a:rPr>
              <a:t>2 </a:t>
            </a:r>
            <a:r>
              <a:rPr lang="zh-CN" altLang="en-US" sz="3200" dirty="0"/>
              <a:t>你从水中经过，我必与你同在；你趟过江河，水必不漫过你；你从火中行过，必不被烧，火焰也不着在你身上。</a:t>
            </a:r>
            <a:r>
              <a:rPr lang="en-US" sz="3200" dirty="0"/>
              <a:t> </a:t>
            </a:r>
            <a:r>
              <a:rPr lang="en-US" sz="3200" u="sng" dirty="0">
                <a:hlinkClick r:id="rId4"/>
              </a:rPr>
              <a:t>3 </a:t>
            </a:r>
            <a:r>
              <a:rPr lang="zh-CN" altLang="en-US" sz="3200" dirty="0"/>
              <a:t>因为</a:t>
            </a:r>
            <a:r>
              <a:rPr lang="zh-CN" altLang="en-US" sz="3200" b="1" dirty="0"/>
              <a:t>我是耶和华你的神</a:t>
            </a:r>
            <a:r>
              <a:rPr lang="zh-CN" altLang="en-US" sz="3200" dirty="0"/>
              <a:t>，是以色列的圣者，你的救主。（赛</a:t>
            </a:r>
            <a:r>
              <a:rPr lang="en-US" sz="3200" dirty="0"/>
              <a:t>43:1-3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algn="l"/>
            <a:endParaRPr lang="en-US" sz="3200" dirty="0"/>
          </a:p>
          <a:p>
            <a:pPr algn="l"/>
            <a:r>
              <a:rPr lang="en-US" sz="3200" u="sng" dirty="0">
                <a:hlinkClick r:id="rId5"/>
              </a:rPr>
              <a:t>19 </a:t>
            </a:r>
            <a:r>
              <a:rPr lang="en-US" sz="3200" dirty="0"/>
              <a:t>“</a:t>
            </a:r>
            <a:r>
              <a:rPr lang="zh-CN" altLang="en-US" sz="3200" dirty="0"/>
              <a:t>看哪，我要做一件新事，如今要发现，你们岂不知道吗？我必</a:t>
            </a:r>
            <a:r>
              <a:rPr lang="zh-CN" altLang="en-US" sz="3200" b="1" dirty="0"/>
              <a:t>在旷野开道路，在沙漠开江河</a:t>
            </a:r>
            <a:r>
              <a:rPr lang="zh-CN" altLang="en-US" sz="3200" dirty="0"/>
              <a:t>。（赛</a:t>
            </a:r>
            <a:r>
              <a:rPr lang="en-US" sz="3200" dirty="0"/>
              <a:t>43:19</a:t>
            </a:r>
            <a:r>
              <a:rPr lang="zh-CN" altLang="en-US" sz="3200" dirty="0"/>
              <a:t>）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9291"/>
          </a:xfrm>
        </p:spPr>
        <p:txBody>
          <a:bodyPr>
            <a:normAutofit/>
          </a:bodyPr>
          <a:lstStyle/>
          <a:p>
            <a:r>
              <a:rPr lang="zh-CN" altLang="en-US" sz="4400" dirty="0"/>
              <a:t>今天的信息：</a:t>
            </a:r>
            <a:br>
              <a:rPr lang="en-US" altLang="zh-CN" sz="96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462" y="2968992"/>
            <a:ext cx="9231923" cy="1655762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effectLst/>
            </a:endParaRPr>
          </a:p>
          <a:p>
            <a:pPr algn="l"/>
            <a:r>
              <a:rPr lang="zh-CN" altLang="en-US" sz="17600" dirty="0">
                <a:latin typeface="+mj-ea"/>
                <a:ea typeface="+mj-ea"/>
              </a:rPr>
              <a:t>挫折的磨练</a:t>
            </a:r>
            <a:r>
              <a:rPr lang="en-US" sz="17600" dirty="0">
                <a:latin typeface="+mj-ea"/>
                <a:ea typeface="+mj-ea"/>
              </a:rPr>
              <a:t>—</a:t>
            </a:r>
            <a:r>
              <a:rPr lang="en-US" altLang="zh-CN" sz="17600" dirty="0">
                <a:latin typeface="+mj-ea"/>
                <a:ea typeface="+mj-ea"/>
              </a:rPr>
              <a:t>》</a:t>
            </a:r>
            <a:r>
              <a:rPr lang="zh-CN" altLang="en-US" sz="17600" dirty="0">
                <a:latin typeface="+mj-ea"/>
                <a:ea typeface="+mj-ea"/>
              </a:rPr>
              <a:t>炼净、坚固信心</a:t>
            </a:r>
            <a:endParaRPr lang="en-US" altLang="zh-CN" sz="17600" dirty="0">
              <a:latin typeface="+mj-ea"/>
              <a:ea typeface="+mj-ea"/>
            </a:endParaRPr>
          </a:p>
          <a:p>
            <a:pPr algn="l"/>
            <a:endParaRPr lang="en-US" sz="17600" dirty="0">
              <a:latin typeface="+mj-ea"/>
              <a:ea typeface="+mj-ea"/>
            </a:endParaRPr>
          </a:p>
          <a:p>
            <a:pPr algn="l"/>
            <a:r>
              <a:rPr lang="en-US" sz="17600" dirty="0">
                <a:latin typeface="+mj-ea"/>
                <a:ea typeface="+mj-ea"/>
              </a:rPr>
              <a:t>—</a:t>
            </a:r>
            <a:r>
              <a:rPr lang="en-US" altLang="zh-CN" sz="17600" dirty="0">
                <a:latin typeface="+mj-ea"/>
                <a:ea typeface="+mj-ea"/>
              </a:rPr>
              <a:t>》</a:t>
            </a:r>
            <a:r>
              <a:rPr lang="zh-CN" altLang="en-US" sz="17600" dirty="0">
                <a:latin typeface="+mj-ea"/>
                <a:ea typeface="+mj-ea"/>
              </a:rPr>
              <a:t>活出丰盛</a:t>
            </a:r>
            <a:r>
              <a:rPr lang="en-US" sz="17600" dirty="0">
                <a:latin typeface="+mj-ea"/>
                <a:ea typeface="+mj-ea"/>
              </a:rPr>
              <a:t>—</a:t>
            </a:r>
            <a:r>
              <a:rPr lang="en-US" altLang="zh-CN" sz="17600" dirty="0">
                <a:latin typeface="+mj-ea"/>
                <a:ea typeface="+mj-ea"/>
              </a:rPr>
              <a:t>》</a:t>
            </a:r>
            <a:r>
              <a:rPr lang="zh-CN" altLang="en-US" sz="17600" dirty="0">
                <a:latin typeface="+mj-ea"/>
                <a:ea typeface="+mj-ea"/>
              </a:rPr>
              <a:t>更像基督</a:t>
            </a:r>
            <a:endParaRPr lang="en-US" sz="17600" dirty="0">
              <a:latin typeface="+mj-ea"/>
              <a:ea typeface="+mj-ea"/>
            </a:endParaRPr>
          </a:p>
          <a:p>
            <a:endParaRPr lang="en-US" sz="7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1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347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Calibri Light</vt:lpstr>
      <vt:lpstr>Office Theme</vt:lpstr>
      <vt:lpstr>挫折中增长的信心 太15:21-28</vt:lpstr>
      <vt:lpstr> 太15:21-28</vt:lpstr>
      <vt:lpstr>挫折中增长的信心 太15:21-28</vt:lpstr>
      <vt:lpstr>PowerPoint Presentation</vt:lpstr>
      <vt:lpstr>挫折中增长的信心 太15:21-28</vt:lpstr>
      <vt:lpstr>挫折中增长的信心 太15:21-28</vt:lpstr>
      <vt:lpstr>PowerPoint Presentation</vt:lpstr>
      <vt:lpstr>今天的信息：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挫折中增长的信心 太15:21-28</dc:title>
  <dc:creator>Yunhai Wu</dc:creator>
  <cp:lastModifiedBy>Yunhai Wu</cp:lastModifiedBy>
  <cp:revision>18</cp:revision>
  <dcterms:created xsi:type="dcterms:W3CDTF">2017-10-20T19:50:04Z</dcterms:created>
  <dcterms:modified xsi:type="dcterms:W3CDTF">2017-10-26T20:05:48Z</dcterms:modified>
</cp:coreProperties>
</file>