
<file path=[Content_Types].xml><?xml version="1.0" encoding="utf-8"?>
<Types xmlns="http://schemas.openxmlformats.org/package/2006/content-types">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58" r:id="rId2"/>
    <p:sldId id="290" r:id="rId3"/>
    <p:sldId id="285" r:id="rId4"/>
    <p:sldId id="261" r:id="rId5"/>
    <p:sldId id="262" r:id="rId6"/>
    <p:sldId id="292" r:id="rId7"/>
    <p:sldId id="265" r:id="rId8"/>
    <p:sldId id="267" r:id="rId9"/>
    <p:sldId id="269" r:id="rId10"/>
    <p:sldId id="271" r:id="rId11"/>
    <p:sldId id="272" r:id="rId12"/>
    <p:sldId id="273" r:id="rId13"/>
    <p:sldId id="275" r:id="rId14"/>
    <p:sldId id="277" r:id="rId15"/>
    <p:sldId id="279" r:id="rId16"/>
    <p:sldId id="284" r:id="rId17"/>
    <p:sldId id="28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44" autoAdjust="0"/>
    <p:restoredTop sz="94660"/>
  </p:normalViewPr>
  <p:slideViewPr>
    <p:cSldViewPr>
      <p:cViewPr>
        <p:scale>
          <a:sx n="75" d="100"/>
          <a:sy n="75" d="100"/>
        </p:scale>
        <p:origin x="-110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B49EDC-95AF-4470-A798-585264FD8482}" type="datetimeFigureOut">
              <a:rPr lang="en-US" smtClean="0"/>
              <a:t>8/6/2017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676EC4-8C3F-4488-84C3-80020EA684F9}" type="slidenum">
              <a:rPr lang="en-US" smtClean="0"/>
              <a:t>‹#›</a:t>
            </a:fld>
            <a:endParaRPr lang="en-US"/>
          </a:p>
        </p:txBody>
      </p:sp>
    </p:spTree>
    <p:extLst>
      <p:ext uri="{BB962C8B-B14F-4D97-AF65-F5344CB8AC3E}">
        <p14:creationId xmlns:p14="http://schemas.microsoft.com/office/powerpoint/2010/main" val="1589671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there is any question of the authority and accuracy of Scripture, this should dispel it</a:t>
            </a:r>
            <a:endParaRPr lang="en-US" dirty="0"/>
          </a:p>
        </p:txBody>
      </p:sp>
      <p:sp>
        <p:nvSpPr>
          <p:cNvPr id="4" name="Slide Number Placeholder 3"/>
          <p:cNvSpPr>
            <a:spLocks noGrp="1"/>
          </p:cNvSpPr>
          <p:nvPr>
            <p:ph type="sldNum" sz="quarter" idx="10"/>
          </p:nvPr>
        </p:nvSpPr>
        <p:spPr/>
        <p:txBody>
          <a:bodyPr/>
          <a:lstStyle/>
          <a:p>
            <a:fld id="{61676EC4-8C3F-4488-84C3-80020EA684F9}" type="slidenum">
              <a:rPr lang="en-US" smtClean="0"/>
              <a:t>1</a:t>
            </a:fld>
            <a:endParaRPr lang="en-US"/>
          </a:p>
        </p:txBody>
      </p:sp>
    </p:spTree>
    <p:extLst>
      <p:ext uri="{BB962C8B-B14F-4D97-AF65-F5344CB8AC3E}">
        <p14:creationId xmlns:p14="http://schemas.microsoft.com/office/powerpoint/2010/main" val="3845858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cannot hold to divine authority of the Gospel and the Foundation of Paul’s works if Genesis is not real history.</a:t>
            </a:r>
            <a:endParaRPr lang="en-US" dirty="0"/>
          </a:p>
        </p:txBody>
      </p:sp>
      <p:sp>
        <p:nvSpPr>
          <p:cNvPr id="4" name="Slide Number Placeholder 3"/>
          <p:cNvSpPr>
            <a:spLocks noGrp="1"/>
          </p:cNvSpPr>
          <p:nvPr>
            <p:ph type="sldNum" sz="quarter" idx="10"/>
          </p:nvPr>
        </p:nvSpPr>
        <p:spPr/>
        <p:txBody>
          <a:bodyPr/>
          <a:lstStyle/>
          <a:p>
            <a:fld id="{61676EC4-8C3F-4488-84C3-80020EA684F9}" type="slidenum">
              <a:rPr lang="en-US" smtClean="0"/>
              <a:t>16</a:t>
            </a:fld>
            <a:endParaRPr lang="en-US"/>
          </a:p>
        </p:txBody>
      </p:sp>
    </p:spTree>
    <p:extLst>
      <p:ext uri="{BB962C8B-B14F-4D97-AF65-F5344CB8AC3E}">
        <p14:creationId xmlns:p14="http://schemas.microsoft.com/office/powerpoint/2010/main" val="1278401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Bible will not contradict itself. 66 books written over a 1500 year period by 40 different authors, yet in perfect harmony with each other</a:t>
            </a:r>
            <a:endParaRPr lang="en-US" dirty="0"/>
          </a:p>
        </p:txBody>
      </p:sp>
      <p:sp>
        <p:nvSpPr>
          <p:cNvPr id="4" name="Slide Number Placeholder 3"/>
          <p:cNvSpPr>
            <a:spLocks noGrp="1"/>
          </p:cNvSpPr>
          <p:nvPr>
            <p:ph type="sldNum" sz="quarter" idx="10"/>
          </p:nvPr>
        </p:nvSpPr>
        <p:spPr/>
        <p:txBody>
          <a:bodyPr/>
          <a:lstStyle/>
          <a:p>
            <a:fld id="{61676EC4-8C3F-4488-84C3-80020EA684F9}" type="slidenum">
              <a:rPr lang="en-US" smtClean="0"/>
              <a:t>4</a:t>
            </a:fld>
            <a:endParaRPr lang="en-US"/>
          </a:p>
        </p:txBody>
      </p:sp>
    </p:spTree>
    <p:extLst>
      <p:ext uri="{BB962C8B-B14F-4D97-AF65-F5344CB8AC3E}">
        <p14:creationId xmlns:p14="http://schemas.microsoft.com/office/powerpoint/2010/main" val="3669854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Once you kick open the door to compromise, each subsequent generation opens it wider and wider.</a:t>
            </a:r>
          </a:p>
          <a:p>
            <a:endParaRPr lang="en-US" dirty="0"/>
          </a:p>
        </p:txBody>
      </p:sp>
      <p:sp>
        <p:nvSpPr>
          <p:cNvPr id="4" name="Slide Number Placeholder 3"/>
          <p:cNvSpPr>
            <a:spLocks noGrp="1"/>
          </p:cNvSpPr>
          <p:nvPr>
            <p:ph type="sldNum" sz="quarter" idx="10"/>
          </p:nvPr>
        </p:nvSpPr>
        <p:spPr/>
        <p:txBody>
          <a:bodyPr/>
          <a:lstStyle/>
          <a:p>
            <a:fld id="{61676EC4-8C3F-4488-84C3-80020EA684F9}" type="slidenum">
              <a:rPr lang="en-US" smtClean="0"/>
              <a:t>7</a:t>
            </a:fld>
            <a:endParaRPr lang="en-US"/>
          </a:p>
        </p:txBody>
      </p:sp>
    </p:spTree>
    <p:extLst>
      <p:ext uri="{BB962C8B-B14F-4D97-AF65-F5344CB8AC3E}">
        <p14:creationId xmlns:p14="http://schemas.microsoft.com/office/powerpoint/2010/main" val="1607302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should discover some trend in nature which leads matter to a higher and higher degree of complexity.</a:t>
            </a:r>
            <a:endParaRPr lang="en-US" dirty="0"/>
          </a:p>
        </p:txBody>
      </p:sp>
      <p:sp>
        <p:nvSpPr>
          <p:cNvPr id="4" name="Slide Number Placeholder 3"/>
          <p:cNvSpPr>
            <a:spLocks noGrp="1"/>
          </p:cNvSpPr>
          <p:nvPr>
            <p:ph type="sldNum" sz="quarter" idx="10"/>
          </p:nvPr>
        </p:nvSpPr>
        <p:spPr/>
        <p:txBody>
          <a:bodyPr/>
          <a:lstStyle/>
          <a:p>
            <a:pPr>
              <a:defRPr/>
            </a:pPr>
            <a:fld id="{1DFA746B-70E6-41DF-8FFD-7E8D3BC31BC1}" type="slidenum">
              <a:rPr lang="en-US" altLang="en-US" smtClean="0"/>
              <a:pPr>
                <a:defRPr/>
              </a:pPr>
              <a:t>9</a:t>
            </a:fld>
            <a:endParaRPr lang="en-US" altLang="en-US" dirty="0"/>
          </a:p>
        </p:txBody>
      </p:sp>
    </p:spTree>
    <p:extLst>
      <p:ext uri="{BB962C8B-B14F-4D97-AF65-F5344CB8AC3E}">
        <p14:creationId xmlns:p14="http://schemas.microsoft.com/office/powerpoint/2010/main" val="753915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13"/>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itchFamily="18" charset="0"/>
                <a:cs typeface="Arial" pitchFamily="34" charset="0"/>
              </a:defRPr>
            </a:lvl1pPr>
            <a:lvl2pPr marL="742950" indent="-285750" eaLnBrk="0" hangingPunct="0">
              <a:spcBef>
                <a:spcPct val="30000"/>
              </a:spcBef>
              <a:defRPr kumimoji="1" sz="1200">
                <a:solidFill>
                  <a:schemeClr val="tx1"/>
                </a:solidFill>
                <a:latin typeface="Times New Roman" pitchFamily="18" charset="0"/>
                <a:cs typeface="Arial" pitchFamily="34" charset="0"/>
              </a:defRPr>
            </a:lvl2pPr>
            <a:lvl3pPr marL="1143000" indent="-228600" eaLnBrk="0" hangingPunct="0">
              <a:spcBef>
                <a:spcPct val="30000"/>
              </a:spcBef>
              <a:defRPr kumimoji="1" sz="1200">
                <a:solidFill>
                  <a:schemeClr val="tx1"/>
                </a:solidFill>
                <a:latin typeface="Times New Roman" pitchFamily="18" charset="0"/>
                <a:cs typeface="Arial" pitchFamily="34" charset="0"/>
              </a:defRPr>
            </a:lvl3pPr>
            <a:lvl4pPr marL="1600200" indent="-228600" eaLnBrk="0" hangingPunct="0">
              <a:spcBef>
                <a:spcPct val="30000"/>
              </a:spcBef>
              <a:defRPr kumimoji="1" sz="1200">
                <a:solidFill>
                  <a:schemeClr val="tx1"/>
                </a:solidFill>
                <a:latin typeface="Times New Roman" pitchFamily="18" charset="0"/>
                <a:cs typeface="Arial" pitchFamily="34" charset="0"/>
              </a:defRPr>
            </a:lvl4pPr>
            <a:lvl5pPr marL="2057400" indent="-228600" eaLnBrk="0" hangingPunct="0">
              <a:spcBef>
                <a:spcPct val="30000"/>
              </a:spcBef>
              <a:defRPr kumimoji="1" sz="1200">
                <a:solidFill>
                  <a:schemeClr val="tx1"/>
                </a:solidFill>
                <a:latin typeface="Times New Roman" pitchFamily="18" charset="0"/>
                <a:cs typeface="Arial" pitchFamily="34" charset="0"/>
              </a:defRPr>
            </a:lvl5pPr>
            <a:lvl6pPr marL="2514600" indent="-228600" eaLnBrk="0" fontAlgn="base" hangingPunct="0">
              <a:spcBef>
                <a:spcPct val="30000"/>
              </a:spcBef>
              <a:spcAft>
                <a:spcPct val="0"/>
              </a:spcAft>
              <a:defRPr kumimoji="1" sz="1200">
                <a:solidFill>
                  <a:schemeClr val="tx1"/>
                </a:solidFill>
                <a:latin typeface="Times New Roman" pitchFamily="18" charset="0"/>
                <a:cs typeface="Arial" pitchFamily="34" charset="0"/>
              </a:defRPr>
            </a:lvl6pPr>
            <a:lvl7pPr marL="2971800" indent="-228600" eaLnBrk="0" fontAlgn="base" hangingPunct="0">
              <a:spcBef>
                <a:spcPct val="30000"/>
              </a:spcBef>
              <a:spcAft>
                <a:spcPct val="0"/>
              </a:spcAft>
              <a:defRPr kumimoji="1" sz="1200">
                <a:solidFill>
                  <a:schemeClr val="tx1"/>
                </a:solidFill>
                <a:latin typeface="Times New Roman" pitchFamily="18" charset="0"/>
                <a:cs typeface="Arial" pitchFamily="34" charset="0"/>
              </a:defRPr>
            </a:lvl7pPr>
            <a:lvl8pPr marL="3429000" indent="-228600" eaLnBrk="0" fontAlgn="base" hangingPunct="0">
              <a:spcBef>
                <a:spcPct val="30000"/>
              </a:spcBef>
              <a:spcAft>
                <a:spcPct val="0"/>
              </a:spcAft>
              <a:defRPr kumimoji="1" sz="1200">
                <a:solidFill>
                  <a:schemeClr val="tx1"/>
                </a:solidFill>
                <a:latin typeface="Times New Roman" pitchFamily="18" charset="0"/>
                <a:cs typeface="Arial" pitchFamily="34" charset="0"/>
              </a:defRPr>
            </a:lvl8pPr>
            <a:lvl9pPr marL="3886200" indent="-228600" eaLnBrk="0" fontAlgn="base" hangingPunct="0">
              <a:spcBef>
                <a:spcPct val="30000"/>
              </a:spcBef>
              <a:spcAft>
                <a:spcPct val="0"/>
              </a:spcAft>
              <a:defRPr kumimoji="1" sz="1200">
                <a:solidFill>
                  <a:schemeClr val="tx1"/>
                </a:solidFill>
                <a:latin typeface="Times New Roman" pitchFamily="18" charset="0"/>
                <a:cs typeface="Arial" pitchFamily="34" charset="0"/>
              </a:defRPr>
            </a:lvl9pPr>
          </a:lstStyle>
          <a:p>
            <a:pPr>
              <a:spcBef>
                <a:spcPct val="20000"/>
              </a:spcBef>
            </a:pPr>
            <a:fld id="{B25E31CA-DACB-44EE-8D03-FAE40CAF0A8E}" type="slidenum">
              <a:rPr kumimoji="0" lang="en-US" altLang="en-US" smtClean="0">
                <a:latin typeface="Tahoma" pitchFamily="34" charset="0"/>
              </a:rPr>
              <a:pPr>
                <a:spcBef>
                  <a:spcPct val="20000"/>
                </a:spcBef>
              </a:pPr>
              <a:t>10</a:t>
            </a:fld>
            <a:endParaRPr kumimoji="0" lang="en-US" altLang="en-US" dirty="0" smtClean="0">
              <a:latin typeface="Tahoma" pitchFamily="34" charset="0"/>
            </a:endParaRPr>
          </a:p>
        </p:txBody>
      </p:sp>
      <p:sp>
        <p:nvSpPr>
          <p:cNvPr id="471043" name="Rectangle 2"/>
          <p:cNvSpPr>
            <a:spLocks noGrp="1" noRot="1" noChangeAspect="1" noChangeArrowheads="1" noTextEdit="1"/>
          </p:cNvSpPr>
          <p:nvPr>
            <p:ph type="sldImg"/>
          </p:nvPr>
        </p:nvSpPr>
        <p:spPr>
          <a:ln/>
        </p:spPr>
      </p:sp>
      <p:sp>
        <p:nvSpPr>
          <p:cNvPr id="471044" name="Rectangle 3"/>
          <p:cNvSpPr>
            <a:spLocks noGrp="1" noChangeArrowheads="1"/>
          </p:cNvSpPr>
          <p:nvPr>
            <p:ph type="body" idx="1"/>
          </p:nvPr>
        </p:nvSpPr>
        <p:spPr>
          <a:noFill/>
        </p:spPr>
        <p:txBody>
          <a:bodyPr/>
          <a:lstStyle/>
          <a:p>
            <a:pPr eaLnBrk="1" hangingPunct="1"/>
            <a:r>
              <a:rPr lang="en-US" altLang="en-US" dirty="0" smtClean="0">
                <a:cs typeface="Arial" pitchFamily="34" charset="0"/>
              </a:rPr>
              <a:t>The second law of thermodynamics, which applies in every process, mandates that over time all systems, including living systems, deteriorate.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could the psalmist know that?</a:t>
            </a:r>
            <a:endParaRPr lang="en-US" dirty="0"/>
          </a:p>
        </p:txBody>
      </p:sp>
      <p:sp>
        <p:nvSpPr>
          <p:cNvPr id="4" name="Slide Number Placeholder 3"/>
          <p:cNvSpPr>
            <a:spLocks noGrp="1"/>
          </p:cNvSpPr>
          <p:nvPr>
            <p:ph type="sldNum" sz="quarter" idx="10"/>
          </p:nvPr>
        </p:nvSpPr>
        <p:spPr/>
        <p:txBody>
          <a:bodyPr/>
          <a:lstStyle/>
          <a:p>
            <a:fld id="{61676EC4-8C3F-4488-84C3-80020EA684F9}" type="slidenum">
              <a:rPr lang="en-US" smtClean="0"/>
              <a:t>11</a:t>
            </a:fld>
            <a:endParaRPr lang="en-US"/>
          </a:p>
        </p:txBody>
      </p:sp>
    </p:spTree>
    <p:extLst>
      <p:ext uri="{BB962C8B-B14F-4D97-AF65-F5344CB8AC3E}">
        <p14:creationId xmlns:p14="http://schemas.microsoft.com/office/powerpoint/2010/main" val="3210564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Gen.1:29-31, Gen.2:15-17,  1 Cor. 15:21,22</a:t>
            </a:r>
            <a:endParaRPr lang="en-US" sz="1200" b="1"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With Evolution  death plus time  has resulted in all the variety we see around us. </a:t>
            </a:r>
          </a:p>
          <a:p>
            <a:r>
              <a:rPr lang="en-US" sz="1200" b="0" i="0" kern="1200" dirty="0" smtClean="0">
                <a:solidFill>
                  <a:schemeClr val="tx1"/>
                </a:solidFill>
                <a:effectLst/>
                <a:latin typeface="+mn-lt"/>
                <a:ea typeface="+mn-ea"/>
                <a:cs typeface="+mn-cs"/>
              </a:rPr>
              <a:t> If you believe the Bible, this argument disproves evolution.</a:t>
            </a:r>
            <a:endParaRPr lang="en-US" b="0" dirty="0"/>
          </a:p>
        </p:txBody>
      </p:sp>
      <p:sp>
        <p:nvSpPr>
          <p:cNvPr id="4" name="Slide Number Placeholder 3"/>
          <p:cNvSpPr>
            <a:spLocks noGrp="1"/>
          </p:cNvSpPr>
          <p:nvPr>
            <p:ph type="sldNum" sz="quarter" idx="10"/>
          </p:nvPr>
        </p:nvSpPr>
        <p:spPr/>
        <p:txBody>
          <a:bodyPr/>
          <a:lstStyle/>
          <a:p>
            <a:fld id="{61676EC4-8C3F-4488-84C3-80020EA684F9}" type="slidenum">
              <a:rPr lang="en-US" smtClean="0"/>
              <a:t>12</a:t>
            </a:fld>
            <a:endParaRPr lang="en-US"/>
          </a:p>
        </p:txBody>
      </p:sp>
    </p:spTree>
    <p:extLst>
      <p:ext uri="{BB962C8B-B14F-4D97-AF65-F5344CB8AC3E}">
        <p14:creationId xmlns:p14="http://schemas.microsoft.com/office/powerpoint/2010/main" val="1994050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Slide Image Placeholder 1"/>
          <p:cNvSpPr>
            <a:spLocks noGrp="1" noRot="1" noChangeAspect="1" noTextEdit="1"/>
          </p:cNvSpPr>
          <p:nvPr>
            <p:ph type="sldImg"/>
          </p:nvPr>
        </p:nvSpPr>
        <p:spPr>
          <a:ln/>
        </p:spPr>
      </p:sp>
      <p:sp>
        <p:nvSpPr>
          <p:cNvPr id="470019" name="Notes Placeholder 2"/>
          <p:cNvSpPr>
            <a:spLocks noGrp="1"/>
          </p:cNvSpPr>
          <p:nvPr>
            <p:ph type="body" idx="1"/>
          </p:nvPr>
        </p:nvSpPr>
        <p:spPr>
          <a:noFill/>
        </p:spPr>
        <p:txBody>
          <a:bodyPr/>
          <a:lstStyle/>
          <a:p>
            <a:endParaRPr lang="en-US" altLang="en-US" dirty="0" smtClean="0">
              <a:cs typeface="Arial" pitchFamily="34" charset="0"/>
            </a:endParaRPr>
          </a:p>
        </p:txBody>
      </p:sp>
      <p:sp>
        <p:nvSpPr>
          <p:cNvPr id="470020" name="Slide Number Placeholder 3"/>
          <p:cNvSpPr>
            <a:spLocks noGrp="1"/>
          </p:cNvSpPr>
          <p:nvPr>
            <p:ph type="sldNum" sz="quarter" idx="5"/>
          </p:nvPr>
        </p:nvSpPr>
        <p:spPr>
          <a:noFill/>
        </p:spPr>
        <p:txBody>
          <a:bodyPr/>
          <a:lstStyle>
            <a:lvl1pPr eaLnBrk="0" hangingPunct="0">
              <a:spcBef>
                <a:spcPct val="30000"/>
              </a:spcBef>
              <a:defRPr kumimoji="1" sz="1200">
                <a:solidFill>
                  <a:schemeClr val="tx1"/>
                </a:solidFill>
                <a:latin typeface="Times New Roman" pitchFamily="18" charset="0"/>
                <a:cs typeface="Arial" pitchFamily="34" charset="0"/>
              </a:defRPr>
            </a:lvl1pPr>
            <a:lvl2pPr marL="742950" indent="-285750" eaLnBrk="0" hangingPunct="0">
              <a:spcBef>
                <a:spcPct val="30000"/>
              </a:spcBef>
              <a:defRPr kumimoji="1" sz="1200">
                <a:solidFill>
                  <a:schemeClr val="tx1"/>
                </a:solidFill>
                <a:latin typeface="Times New Roman" pitchFamily="18" charset="0"/>
                <a:cs typeface="Arial" pitchFamily="34" charset="0"/>
              </a:defRPr>
            </a:lvl2pPr>
            <a:lvl3pPr marL="1143000" indent="-228600" eaLnBrk="0" hangingPunct="0">
              <a:spcBef>
                <a:spcPct val="30000"/>
              </a:spcBef>
              <a:defRPr kumimoji="1" sz="1200">
                <a:solidFill>
                  <a:schemeClr val="tx1"/>
                </a:solidFill>
                <a:latin typeface="Times New Roman" pitchFamily="18" charset="0"/>
                <a:cs typeface="Arial" pitchFamily="34" charset="0"/>
              </a:defRPr>
            </a:lvl3pPr>
            <a:lvl4pPr marL="1600200" indent="-228600" eaLnBrk="0" hangingPunct="0">
              <a:spcBef>
                <a:spcPct val="30000"/>
              </a:spcBef>
              <a:defRPr kumimoji="1" sz="1200">
                <a:solidFill>
                  <a:schemeClr val="tx1"/>
                </a:solidFill>
                <a:latin typeface="Times New Roman" pitchFamily="18" charset="0"/>
                <a:cs typeface="Arial" pitchFamily="34" charset="0"/>
              </a:defRPr>
            </a:lvl4pPr>
            <a:lvl5pPr marL="2057400" indent="-228600" eaLnBrk="0" hangingPunct="0">
              <a:spcBef>
                <a:spcPct val="30000"/>
              </a:spcBef>
              <a:defRPr kumimoji="1" sz="1200">
                <a:solidFill>
                  <a:schemeClr val="tx1"/>
                </a:solidFill>
                <a:latin typeface="Times New Roman" pitchFamily="18" charset="0"/>
                <a:cs typeface="Arial" pitchFamily="34" charset="0"/>
              </a:defRPr>
            </a:lvl5pPr>
            <a:lvl6pPr marL="2514600" indent="-228600" eaLnBrk="0" fontAlgn="base" hangingPunct="0">
              <a:spcBef>
                <a:spcPct val="30000"/>
              </a:spcBef>
              <a:spcAft>
                <a:spcPct val="0"/>
              </a:spcAft>
              <a:defRPr kumimoji="1" sz="1200">
                <a:solidFill>
                  <a:schemeClr val="tx1"/>
                </a:solidFill>
                <a:latin typeface="Times New Roman" pitchFamily="18" charset="0"/>
                <a:cs typeface="Arial" pitchFamily="34" charset="0"/>
              </a:defRPr>
            </a:lvl6pPr>
            <a:lvl7pPr marL="2971800" indent="-228600" eaLnBrk="0" fontAlgn="base" hangingPunct="0">
              <a:spcBef>
                <a:spcPct val="30000"/>
              </a:spcBef>
              <a:spcAft>
                <a:spcPct val="0"/>
              </a:spcAft>
              <a:defRPr kumimoji="1" sz="1200">
                <a:solidFill>
                  <a:schemeClr val="tx1"/>
                </a:solidFill>
                <a:latin typeface="Times New Roman" pitchFamily="18" charset="0"/>
                <a:cs typeface="Arial" pitchFamily="34" charset="0"/>
              </a:defRPr>
            </a:lvl7pPr>
            <a:lvl8pPr marL="3429000" indent="-228600" eaLnBrk="0" fontAlgn="base" hangingPunct="0">
              <a:spcBef>
                <a:spcPct val="30000"/>
              </a:spcBef>
              <a:spcAft>
                <a:spcPct val="0"/>
              </a:spcAft>
              <a:defRPr kumimoji="1" sz="1200">
                <a:solidFill>
                  <a:schemeClr val="tx1"/>
                </a:solidFill>
                <a:latin typeface="Times New Roman" pitchFamily="18" charset="0"/>
                <a:cs typeface="Arial" pitchFamily="34" charset="0"/>
              </a:defRPr>
            </a:lvl8pPr>
            <a:lvl9pPr marL="3886200" indent="-228600" eaLnBrk="0" fontAlgn="base" hangingPunct="0">
              <a:spcBef>
                <a:spcPct val="30000"/>
              </a:spcBef>
              <a:spcAft>
                <a:spcPct val="0"/>
              </a:spcAft>
              <a:defRPr kumimoji="1" sz="1200">
                <a:solidFill>
                  <a:schemeClr val="tx1"/>
                </a:solidFill>
                <a:latin typeface="Times New Roman" pitchFamily="18" charset="0"/>
                <a:cs typeface="Arial" pitchFamily="34" charset="0"/>
              </a:defRPr>
            </a:lvl9pPr>
          </a:lstStyle>
          <a:p>
            <a:pPr>
              <a:spcBef>
                <a:spcPct val="20000"/>
              </a:spcBef>
            </a:pPr>
            <a:fld id="{EBC337AC-F348-4060-9830-BB95BFC0E913}" type="slidenum">
              <a:rPr kumimoji="0" lang="en-US" altLang="en-US" smtClean="0">
                <a:latin typeface="Tahoma" pitchFamily="34" charset="0"/>
              </a:rPr>
              <a:pPr>
                <a:spcBef>
                  <a:spcPct val="20000"/>
                </a:spcBef>
              </a:pPr>
              <a:t>13</a:t>
            </a:fld>
            <a:endParaRPr kumimoji="0" lang="en-US" altLang="en-US" dirty="0" smtClean="0">
              <a:latin typeface="Tahoma"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don’t have to take the word as written</a:t>
            </a:r>
            <a:endParaRPr lang="en-US" dirty="0"/>
          </a:p>
        </p:txBody>
      </p:sp>
      <p:sp>
        <p:nvSpPr>
          <p:cNvPr id="4" name="Slide Number Placeholder 3"/>
          <p:cNvSpPr>
            <a:spLocks noGrp="1"/>
          </p:cNvSpPr>
          <p:nvPr>
            <p:ph type="sldNum" sz="quarter" idx="10"/>
          </p:nvPr>
        </p:nvSpPr>
        <p:spPr/>
        <p:txBody>
          <a:bodyPr/>
          <a:lstStyle/>
          <a:p>
            <a:fld id="{61676EC4-8C3F-4488-84C3-80020EA684F9}" type="slidenum">
              <a:rPr lang="en-US" smtClean="0"/>
              <a:t>15</a:t>
            </a:fld>
            <a:endParaRPr lang="en-US"/>
          </a:p>
        </p:txBody>
      </p:sp>
    </p:spTree>
    <p:extLst>
      <p:ext uri="{BB962C8B-B14F-4D97-AF65-F5344CB8AC3E}">
        <p14:creationId xmlns:p14="http://schemas.microsoft.com/office/powerpoint/2010/main" val="3594326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F460DC-E3FE-40F3-ABE8-E01697CE6D8C}"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B5CA1-9626-4DD0-A347-B1DD4412FA5C}" type="slidenum">
              <a:rPr lang="en-US" smtClean="0"/>
              <a:t>‹#›</a:t>
            </a:fld>
            <a:endParaRPr lang="en-US"/>
          </a:p>
        </p:txBody>
      </p:sp>
    </p:spTree>
    <p:extLst>
      <p:ext uri="{BB962C8B-B14F-4D97-AF65-F5344CB8AC3E}">
        <p14:creationId xmlns:p14="http://schemas.microsoft.com/office/powerpoint/2010/main" val="871232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F460DC-E3FE-40F3-ABE8-E01697CE6D8C}"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B5CA1-9626-4DD0-A347-B1DD4412FA5C}" type="slidenum">
              <a:rPr lang="en-US" smtClean="0"/>
              <a:t>‹#›</a:t>
            </a:fld>
            <a:endParaRPr lang="en-US"/>
          </a:p>
        </p:txBody>
      </p:sp>
    </p:spTree>
    <p:extLst>
      <p:ext uri="{BB962C8B-B14F-4D97-AF65-F5344CB8AC3E}">
        <p14:creationId xmlns:p14="http://schemas.microsoft.com/office/powerpoint/2010/main" val="2403190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F460DC-E3FE-40F3-ABE8-E01697CE6D8C}"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B5CA1-9626-4DD0-A347-B1DD4412FA5C}" type="slidenum">
              <a:rPr lang="en-US" smtClean="0"/>
              <a:t>‹#›</a:t>
            </a:fld>
            <a:endParaRPr lang="en-US"/>
          </a:p>
        </p:txBody>
      </p:sp>
    </p:spTree>
    <p:extLst>
      <p:ext uri="{BB962C8B-B14F-4D97-AF65-F5344CB8AC3E}">
        <p14:creationId xmlns:p14="http://schemas.microsoft.com/office/powerpoint/2010/main" val="401127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F460DC-E3FE-40F3-ABE8-E01697CE6D8C}"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B5CA1-9626-4DD0-A347-B1DD4412FA5C}" type="slidenum">
              <a:rPr lang="en-US" smtClean="0"/>
              <a:t>‹#›</a:t>
            </a:fld>
            <a:endParaRPr lang="en-US"/>
          </a:p>
        </p:txBody>
      </p:sp>
    </p:spTree>
    <p:extLst>
      <p:ext uri="{BB962C8B-B14F-4D97-AF65-F5344CB8AC3E}">
        <p14:creationId xmlns:p14="http://schemas.microsoft.com/office/powerpoint/2010/main" val="4115636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F460DC-E3FE-40F3-ABE8-E01697CE6D8C}"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B5CA1-9626-4DD0-A347-B1DD4412FA5C}" type="slidenum">
              <a:rPr lang="en-US" smtClean="0"/>
              <a:t>‹#›</a:t>
            </a:fld>
            <a:endParaRPr lang="en-US"/>
          </a:p>
        </p:txBody>
      </p:sp>
    </p:spTree>
    <p:extLst>
      <p:ext uri="{BB962C8B-B14F-4D97-AF65-F5344CB8AC3E}">
        <p14:creationId xmlns:p14="http://schemas.microsoft.com/office/powerpoint/2010/main" val="3969071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F460DC-E3FE-40F3-ABE8-E01697CE6D8C}" type="datetimeFigureOut">
              <a:rPr lang="en-US" smtClean="0"/>
              <a:t>8/6/2017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B5CA1-9626-4DD0-A347-B1DD4412FA5C}" type="slidenum">
              <a:rPr lang="en-US" smtClean="0"/>
              <a:t>‹#›</a:t>
            </a:fld>
            <a:endParaRPr lang="en-US"/>
          </a:p>
        </p:txBody>
      </p:sp>
    </p:spTree>
    <p:extLst>
      <p:ext uri="{BB962C8B-B14F-4D97-AF65-F5344CB8AC3E}">
        <p14:creationId xmlns:p14="http://schemas.microsoft.com/office/powerpoint/2010/main" val="1652368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F460DC-E3FE-40F3-ABE8-E01697CE6D8C}" type="datetimeFigureOut">
              <a:rPr lang="en-US" smtClean="0"/>
              <a:t>8/6/2017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BB5CA1-9626-4DD0-A347-B1DD4412FA5C}" type="slidenum">
              <a:rPr lang="en-US" smtClean="0"/>
              <a:t>‹#›</a:t>
            </a:fld>
            <a:endParaRPr lang="en-US"/>
          </a:p>
        </p:txBody>
      </p:sp>
    </p:spTree>
    <p:extLst>
      <p:ext uri="{BB962C8B-B14F-4D97-AF65-F5344CB8AC3E}">
        <p14:creationId xmlns:p14="http://schemas.microsoft.com/office/powerpoint/2010/main" val="202477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F460DC-E3FE-40F3-ABE8-E01697CE6D8C}" type="datetimeFigureOut">
              <a:rPr lang="en-US" smtClean="0"/>
              <a:t>8/6/2017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BB5CA1-9626-4DD0-A347-B1DD4412FA5C}" type="slidenum">
              <a:rPr lang="en-US" smtClean="0"/>
              <a:t>‹#›</a:t>
            </a:fld>
            <a:endParaRPr lang="en-US"/>
          </a:p>
        </p:txBody>
      </p:sp>
    </p:spTree>
    <p:extLst>
      <p:ext uri="{BB962C8B-B14F-4D97-AF65-F5344CB8AC3E}">
        <p14:creationId xmlns:p14="http://schemas.microsoft.com/office/powerpoint/2010/main" val="3112357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460DC-E3FE-40F3-ABE8-E01697CE6D8C}" type="datetimeFigureOut">
              <a:rPr lang="en-US" smtClean="0"/>
              <a:t>8/6/2017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BB5CA1-9626-4DD0-A347-B1DD4412FA5C}" type="slidenum">
              <a:rPr lang="en-US" smtClean="0"/>
              <a:t>‹#›</a:t>
            </a:fld>
            <a:endParaRPr lang="en-US"/>
          </a:p>
        </p:txBody>
      </p:sp>
    </p:spTree>
    <p:extLst>
      <p:ext uri="{BB962C8B-B14F-4D97-AF65-F5344CB8AC3E}">
        <p14:creationId xmlns:p14="http://schemas.microsoft.com/office/powerpoint/2010/main" val="10998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F460DC-E3FE-40F3-ABE8-E01697CE6D8C}" type="datetimeFigureOut">
              <a:rPr lang="en-US" smtClean="0"/>
              <a:t>8/6/2017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B5CA1-9626-4DD0-A347-B1DD4412FA5C}" type="slidenum">
              <a:rPr lang="en-US" smtClean="0"/>
              <a:t>‹#›</a:t>
            </a:fld>
            <a:endParaRPr lang="en-US"/>
          </a:p>
        </p:txBody>
      </p:sp>
    </p:spTree>
    <p:extLst>
      <p:ext uri="{BB962C8B-B14F-4D97-AF65-F5344CB8AC3E}">
        <p14:creationId xmlns:p14="http://schemas.microsoft.com/office/powerpoint/2010/main" val="3554631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F460DC-E3FE-40F3-ABE8-E01697CE6D8C}" type="datetimeFigureOut">
              <a:rPr lang="en-US" smtClean="0"/>
              <a:t>8/6/2017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B5CA1-9626-4DD0-A347-B1DD4412FA5C}" type="slidenum">
              <a:rPr lang="en-US" smtClean="0"/>
              <a:t>‹#›</a:t>
            </a:fld>
            <a:endParaRPr lang="en-US"/>
          </a:p>
        </p:txBody>
      </p:sp>
    </p:spTree>
    <p:extLst>
      <p:ext uri="{BB962C8B-B14F-4D97-AF65-F5344CB8AC3E}">
        <p14:creationId xmlns:p14="http://schemas.microsoft.com/office/powerpoint/2010/main" val="2771733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F460DC-E3FE-40F3-ABE8-E01697CE6D8C}" type="datetimeFigureOut">
              <a:rPr lang="en-US" smtClean="0"/>
              <a:t>8/6/2017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BB5CA1-9626-4DD0-A347-B1DD4412FA5C}" type="slidenum">
              <a:rPr lang="en-US" smtClean="0"/>
              <a:t>‹#›</a:t>
            </a:fld>
            <a:endParaRPr lang="en-US"/>
          </a:p>
        </p:txBody>
      </p:sp>
    </p:spTree>
    <p:extLst>
      <p:ext uri="{BB962C8B-B14F-4D97-AF65-F5344CB8AC3E}">
        <p14:creationId xmlns:p14="http://schemas.microsoft.com/office/powerpoint/2010/main" val="274876983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oleObject" Target="../embeddings/Microsoft_Excel_97-2003_Worksheet2.xls"/><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JOHN 17:17b</a:t>
            </a:r>
            <a:endParaRPr lang="en-US" b="1" dirty="0"/>
          </a:p>
        </p:txBody>
      </p:sp>
      <p:sp>
        <p:nvSpPr>
          <p:cNvPr id="3" name="Content Placeholder 2"/>
          <p:cNvSpPr>
            <a:spLocks noGrp="1"/>
          </p:cNvSpPr>
          <p:nvPr>
            <p:ph idx="1"/>
          </p:nvPr>
        </p:nvSpPr>
        <p:spPr/>
        <p:txBody>
          <a:bodyPr>
            <a:normAutofit/>
          </a:bodyPr>
          <a:lstStyle/>
          <a:p>
            <a:pPr marL="0" indent="0" algn="ctr">
              <a:buNone/>
            </a:pPr>
            <a:endParaRPr lang="en-US" sz="3600" b="1" dirty="0" smtClean="0"/>
          </a:p>
          <a:p>
            <a:pPr marL="0" indent="0" algn="ctr">
              <a:buNone/>
            </a:pPr>
            <a:endParaRPr lang="en-US" sz="3600" b="1" dirty="0"/>
          </a:p>
          <a:p>
            <a:pPr marL="0" indent="0" algn="ctr">
              <a:buNone/>
            </a:pPr>
            <a:r>
              <a:rPr lang="en-US" sz="5400" b="1" dirty="0" smtClean="0"/>
              <a:t>Your Word is Truth</a:t>
            </a:r>
          </a:p>
          <a:p>
            <a:pPr marL="0" indent="0">
              <a:buNone/>
            </a:pPr>
            <a:endParaRPr lang="en-US" sz="3600" b="1" dirty="0"/>
          </a:p>
        </p:txBody>
      </p:sp>
    </p:spTree>
    <p:extLst>
      <p:ext uri="{BB962C8B-B14F-4D97-AF65-F5344CB8AC3E}">
        <p14:creationId xmlns:p14="http://schemas.microsoft.com/office/powerpoint/2010/main" val="355183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3970" name="Object 4"/>
          <p:cNvGraphicFramePr>
            <a:graphicFrameLocks noChangeAspect="1"/>
          </p:cNvGraphicFramePr>
          <p:nvPr/>
        </p:nvGraphicFramePr>
        <p:xfrm>
          <a:off x="0" y="762000"/>
          <a:ext cx="8915400" cy="5410200"/>
        </p:xfrm>
        <a:graphic>
          <a:graphicData uri="http://schemas.openxmlformats.org/presentationml/2006/ole">
            <mc:AlternateContent xmlns:mc="http://schemas.openxmlformats.org/markup-compatibility/2006">
              <mc:Choice xmlns:v="urn:schemas-microsoft-com:vml" Requires="v">
                <p:oleObj spid="_x0000_s2072" name="Chart" r:id="rId5" imgW="8791651" imgH="4372051" progId="Excel.Chart.8">
                  <p:embed/>
                </p:oleObj>
              </mc:Choice>
              <mc:Fallback>
                <p:oleObj name="Chart" r:id="rId5" imgW="8791651" imgH="4372051" progId="Excel.Char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762000"/>
                        <a:ext cx="89154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704486494"/>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Bible Predicts 2</a:t>
            </a:r>
            <a:r>
              <a:rPr lang="en-US" b="1" baseline="30000" dirty="0" smtClean="0"/>
              <a:t>nd</a:t>
            </a:r>
            <a:r>
              <a:rPr lang="en-US" b="1" dirty="0" smtClean="0"/>
              <a:t>. Law</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sz="3600" b="1" dirty="0" smtClean="0"/>
              <a:t>	Psalm 102:25-26:</a:t>
            </a:r>
          </a:p>
          <a:p>
            <a:r>
              <a:rPr lang="en-US" sz="3600" b="1" dirty="0"/>
              <a:t>	</a:t>
            </a:r>
            <a:r>
              <a:rPr lang="en-US" sz="3600" b="1" dirty="0" smtClean="0"/>
              <a:t>In the beginning you laid the foundations of the earth, and the heavens are the work of your hands. They will perish, but you remain, they will all wear out like a garment. Like clothing you will change them and they will be discarded. </a:t>
            </a:r>
            <a:endParaRPr lang="en-US" sz="3600" b="1" dirty="0"/>
          </a:p>
        </p:txBody>
      </p:sp>
    </p:spTree>
    <p:extLst>
      <p:ext uri="{BB962C8B-B14F-4D97-AF65-F5344CB8AC3E}">
        <p14:creationId xmlns:p14="http://schemas.microsoft.com/office/powerpoint/2010/main" val="426204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Proof From Logic</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sz="3600" b="1" dirty="0" smtClean="0"/>
              <a:t>Deductive Argument:</a:t>
            </a:r>
          </a:p>
          <a:p>
            <a:r>
              <a:rPr lang="en-US" sz="3600" b="1" dirty="0" smtClean="0"/>
              <a:t> Human sin brought death into the                world (according to the Bible) </a:t>
            </a:r>
          </a:p>
          <a:p>
            <a:r>
              <a:rPr lang="en-US" sz="3600" b="1" dirty="0" smtClean="0"/>
              <a:t>The theory of evolution requires millions of years of death before humans were alive.</a:t>
            </a:r>
          </a:p>
          <a:p>
            <a:r>
              <a:rPr lang="en-US" sz="3600" b="1" dirty="0" smtClean="0"/>
              <a:t>Therefore, the theory of evolution and the Bible cannot both be true.</a:t>
            </a:r>
          </a:p>
          <a:p>
            <a:pPr marL="0" indent="0">
              <a:buNone/>
            </a:pPr>
            <a:endParaRPr lang="en-US" sz="3600" b="1" dirty="0"/>
          </a:p>
        </p:txBody>
      </p:sp>
    </p:spTree>
    <p:extLst>
      <p:ext uri="{BB962C8B-B14F-4D97-AF65-F5344CB8AC3E}">
        <p14:creationId xmlns:p14="http://schemas.microsoft.com/office/powerpoint/2010/main" val="3727120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t>Compromise</a:t>
            </a:r>
            <a:endParaRPr lang="en-US" b="1" dirty="0"/>
          </a:p>
        </p:txBody>
      </p:sp>
      <p:sp>
        <p:nvSpPr>
          <p:cNvPr id="74755" name="Content Placeholder 2"/>
          <p:cNvSpPr>
            <a:spLocks noGrp="1"/>
          </p:cNvSpPr>
          <p:nvPr>
            <p:ph idx="1"/>
          </p:nvPr>
        </p:nvSpPr>
        <p:spPr/>
        <p:txBody>
          <a:bodyPr>
            <a:normAutofit/>
          </a:bodyPr>
          <a:lstStyle/>
          <a:p>
            <a:pPr>
              <a:buFont typeface="Arial" pitchFamily="34" charset="0"/>
              <a:buChar char="•"/>
            </a:pPr>
            <a:r>
              <a:rPr lang="en-US" altLang="en-US" sz="3600" b="1" dirty="0" smtClean="0"/>
              <a:t>Starting in the late 1700’s, in the name of science, some men started to claim that the Bible is wrong about  the age of  the Earth. Instead of theologians questioning the bases for these claims, most started looking for ways to place those theoretical timescales into the Bible.</a:t>
            </a:r>
          </a:p>
        </p:txBody>
      </p:sp>
    </p:spTree>
    <p:extLst>
      <p:ext uri="{BB962C8B-B14F-4D97-AF65-F5344CB8AC3E}">
        <p14:creationId xmlns:p14="http://schemas.microsoft.com/office/powerpoint/2010/main" val="120363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t>Compromised Positions</a:t>
            </a:r>
            <a:endParaRPr lang="en-US" b="1" dirty="0"/>
          </a:p>
        </p:txBody>
      </p:sp>
      <p:sp>
        <p:nvSpPr>
          <p:cNvPr id="75779" name="Content Placeholder 2"/>
          <p:cNvSpPr>
            <a:spLocks noGrp="1"/>
          </p:cNvSpPr>
          <p:nvPr>
            <p:ph idx="1"/>
          </p:nvPr>
        </p:nvSpPr>
        <p:spPr>
          <a:xfrm>
            <a:off x="76200" y="1600200"/>
            <a:ext cx="8915400" cy="5105400"/>
          </a:xfrm>
        </p:spPr>
        <p:txBody>
          <a:bodyPr>
            <a:normAutofit fontScale="92500"/>
          </a:bodyPr>
          <a:lstStyle/>
          <a:p>
            <a:pPr>
              <a:buFont typeface="Arial" pitchFamily="34" charset="0"/>
              <a:buChar char="•"/>
            </a:pPr>
            <a:r>
              <a:rPr lang="en-US" altLang="en-US" sz="3500" b="1" dirty="0" smtClean="0"/>
              <a:t>Theistic Evolution. This is the view that God used evolution to "create" the world by directing the process. It considers the Genesis account to be nothing more than a metaphor. This  is held by the most liberal of theologians.</a:t>
            </a:r>
          </a:p>
          <a:p>
            <a:pPr>
              <a:buFont typeface="Arial" pitchFamily="34" charset="0"/>
              <a:buChar char="•"/>
            </a:pPr>
            <a:r>
              <a:rPr lang="en-US" altLang="en-US" sz="3500" b="1" dirty="0" smtClean="0"/>
              <a:t>Progressive Creation.  In this view God actually creates things, but He supposedly did it in steps that mimicked evolution but leaving definite gaps. The days of creation are viewed as metaphorically representing this process. </a:t>
            </a:r>
          </a:p>
          <a:p>
            <a:pPr>
              <a:buFont typeface="Arial" pitchFamily="34" charset="0"/>
              <a:buChar char="•"/>
            </a:pPr>
            <a:endParaRPr lang="en-US" altLang="en-US" sz="2400" dirty="0" smtClean="0"/>
          </a:p>
          <a:p>
            <a:endParaRPr lang="en-US" altLang="en-US" dirty="0" smtClean="0"/>
          </a:p>
        </p:txBody>
      </p:sp>
    </p:spTree>
    <p:extLst>
      <p:ext uri="{BB962C8B-B14F-4D97-AF65-F5344CB8AC3E}">
        <p14:creationId xmlns:p14="http://schemas.microsoft.com/office/powerpoint/2010/main" val="2203272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t>Compromised Positions</a:t>
            </a:r>
            <a:endParaRPr lang="en-US" b="1" dirty="0"/>
          </a:p>
        </p:txBody>
      </p:sp>
      <p:sp>
        <p:nvSpPr>
          <p:cNvPr id="76803" name="Content Placeholder 2"/>
          <p:cNvSpPr>
            <a:spLocks noGrp="1"/>
          </p:cNvSpPr>
          <p:nvPr>
            <p:ph idx="1"/>
          </p:nvPr>
        </p:nvSpPr>
        <p:spPr>
          <a:xfrm>
            <a:off x="76200" y="1600200"/>
            <a:ext cx="8991600" cy="5105400"/>
          </a:xfrm>
        </p:spPr>
        <p:txBody>
          <a:bodyPr>
            <a:normAutofit/>
          </a:bodyPr>
          <a:lstStyle/>
          <a:p>
            <a:pPr>
              <a:buFont typeface="Arial" pitchFamily="34" charset="0"/>
              <a:buChar char="•"/>
            </a:pPr>
            <a:endParaRPr lang="en-US" altLang="en-US" b="1" dirty="0" smtClean="0"/>
          </a:p>
          <a:p>
            <a:pPr>
              <a:buFont typeface="Arial" pitchFamily="34" charset="0"/>
              <a:buChar char="•"/>
            </a:pPr>
            <a:r>
              <a:rPr lang="en-US" altLang="en-US" sz="3600" b="1" dirty="0" smtClean="0"/>
              <a:t>The Day Age Theory. This view claims that the days of creation represent vast periods of time rather than real Earth days. It is basically a simplified version of progressive creation</a:t>
            </a:r>
            <a:r>
              <a:rPr lang="en-US" altLang="en-US" b="1" dirty="0" smtClean="0"/>
              <a:t>.</a:t>
            </a:r>
          </a:p>
          <a:p>
            <a:pPr marL="0" indent="0">
              <a:buNone/>
            </a:pPr>
            <a:endParaRPr lang="en-US" altLang="en-US" dirty="0" smtClean="0"/>
          </a:p>
        </p:txBody>
      </p:sp>
    </p:spTree>
    <p:extLst>
      <p:ext uri="{BB962C8B-B14F-4D97-AF65-F5344CB8AC3E}">
        <p14:creationId xmlns:p14="http://schemas.microsoft.com/office/powerpoint/2010/main" val="38999298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Thomas Huxley</a:t>
            </a:r>
            <a:endParaRPr lang="en-US" b="1" dirty="0"/>
          </a:p>
        </p:txBody>
      </p:sp>
      <p:sp>
        <p:nvSpPr>
          <p:cNvPr id="3" name="Content Placeholder 2"/>
          <p:cNvSpPr>
            <a:spLocks noGrp="1"/>
          </p:cNvSpPr>
          <p:nvPr>
            <p:ph idx="1"/>
          </p:nvPr>
        </p:nvSpPr>
        <p:spPr>
          <a:xfrm>
            <a:off x="152400" y="1752600"/>
            <a:ext cx="8686800" cy="4800600"/>
          </a:xfrm>
        </p:spPr>
        <p:txBody>
          <a:bodyPr>
            <a:normAutofit/>
          </a:bodyPr>
          <a:lstStyle/>
          <a:p>
            <a:r>
              <a:rPr lang="en-US" sz="3600" b="1" dirty="0"/>
              <a:t>‘If divine authority is not here claimed for the twenty-fourth verse of the second chapter of Genesis, what is the value of language? And again, I ask, if one may play fast and loose with the story of the Fall as a “type” or “allegory,” what becomes of the foundation of Pauline theology</a:t>
            </a:r>
            <a:r>
              <a:rPr lang="en-US" sz="3600" b="1" dirty="0" smtClean="0"/>
              <a:t>?’</a:t>
            </a:r>
            <a:endParaRPr lang="en-US" sz="3600" b="1" dirty="0"/>
          </a:p>
        </p:txBody>
      </p:sp>
    </p:spTree>
    <p:extLst>
      <p:ext uri="{BB962C8B-B14F-4D97-AF65-F5344CB8AC3E}">
        <p14:creationId xmlns:p14="http://schemas.microsoft.com/office/powerpoint/2010/main" val="35537975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Thomas Huxley</a:t>
            </a:r>
            <a:endParaRPr lang="en-US" b="1" dirty="0"/>
          </a:p>
        </p:txBody>
      </p:sp>
      <p:sp>
        <p:nvSpPr>
          <p:cNvPr id="3" name="Content Placeholder 2"/>
          <p:cNvSpPr>
            <a:spLocks noGrp="1"/>
          </p:cNvSpPr>
          <p:nvPr>
            <p:ph idx="1"/>
          </p:nvPr>
        </p:nvSpPr>
        <p:spPr/>
        <p:txBody>
          <a:bodyPr>
            <a:normAutofit/>
          </a:bodyPr>
          <a:lstStyle/>
          <a:p>
            <a:endParaRPr lang="en-US" sz="3600" b="1" dirty="0" smtClean="0"/>
          </a:p>
          <a:p>
            <a:r>
              <a:rPr lang="en-US" sz="3600" b="1" dirty="0" smtClean="0"/>
              <a:t>‘</a:t>
            </a:r>
            <a:r>
              <a:rPr lang="en-US" sz="3600" b="1" dirty="0"/>
              <a:t>I am fairly at a loss to comprehend how any one, for a moment, can doubt that Christian theology must stand or fall with the historical trustworthiness of the Jewish Scriptures. </a:t>
            </a:r>
          </a:p>
        </p:txBody>
      </p:sp>
    </p:spTree>
    <p:extLst>
      <p:ext uri="{BB962C8B-B14F-4D97-AF65-F5344CB8AC3E}">
        <p14:creationId xmlns:p14="http://schemas.microsoft.com/office/powerpoint/2010/main" val="1032712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Isaiah 45:18-19</a:t>
            </a:r>
            <a:endParaRPr lang="en-US" b="1" dirty="0"/>
          </a:p>
        </p:txBody>
      </p:sp>
      <p:sp>
        <p:nvSpPr>
          <p:cNvPr id="3" name="Content Placeholder 2"/>
          <p:cNvSpPr>
            <a:spLocks noGrp="1"/>
          </p:cNvSpPr>
          <p:nvPr>
            <p:ph idx="1"/>
          </p:nvPr>
        </p:nvSpPr>
        <p:spPr>
          <a:xfrm>
            <a:off x="76200" y="1600200"/>
            <a:ext cx="8991600" cy="5181600"/>
          </a:xfrm>
        </p:spPr>
        <p:txBody>
          <a:bodyPr>
            <a:normAutofit fontScale="85000" lnSpcReduction="20000"/>
          </a:bodyPr>
          <a:lstStyle/>
          <a:p>
            <a:r>
              <a:rPr lang="en-US" sz="3600" b="1" dirty="0" smtClean="0"/>
              <a:t>For this is what the LORD says—he who created the heavens, he is God.</a:t>
            </a:r>
          </a:p>
          <a:p>
            <a:pPr marL="0" indent="0">
              <a:buNone/>
            </a:pPr>
            <a:r>
              <a:rPr lang="en-US" sz="3600" b="1" dirty="0"/>
              <a:t> </a:t>
            </a:r>
            <a:r>
              <a:rPr lang="en-US" sz="3600" b="1" dirty="0" smtClean="0"/>
              <a:t>  he who fashioned and made the earth,</a:t>
            </a:r>
          </a:p>
          <a:p>
            <a:pPr marL="0" indent="0">
              <a:buNone/>
            </a:pPr>
            <a:r>
              <a:rPr lang="en-US" sz="3600" b="1" dirty="0"/>
              <a:t> </a:t>
            </a:r>
            <a:r>
              <a:rPr lang="en-US" sz="3600" b="1" dirty="0" smtClean="0"/>
              <a:t>  he founded it; </a:t>
            </a:r>
          </a:p>
          <a:p>
            <a:pPr marL="0" indent="0">
              <a:buNone/>
            </a:pPr>
            <a:r>
              <a:rPr lang="en-US" sz="3600" b="1" dirty="0"/>
              <a:t> </a:t>
            </a:r>
            <a:r>
              <a:rPr lang="en-US" sz="3600" b="1" dirty="0" smtClean="0"/>
              <a:t>  he did not create it to be empty but</a:t>
            </a:r>
          </a:p>
          <a:p>
            <a:pPr marL="0" indent="0">
              <a:buNone/>
            </a:pPr>
            <a:r>
              <a:rPr lang="en-US" sz="3600" b="1" dirty="0"/>
              <a:t> </a:t>
            </a:r>
            <a:r>
              <a:rPr lang="en-US" sz="3600" b="1" dirty="0" smtClean="0"/>
              <a:t>  formed it to be inhabited—he says:</a:t>
            </a:r>
          </a:p>
          <a:p>
            <a:pPr marL="0" indent="0">
              <a:buNone/>
            </a:pPr>
            <a:r>
              <a:rPr lang="en-US" sz="3600" b="1" dirty="0"/>
              <a:t> </a:t>
            </a:r>
            <a:r>
              <a:rPr lang="en-US" sz="3600" b="1" dirty="0" smtClean="0"/>
              <a:t>  I am the LORD and there is no other. I </a:t>
            </a:r>
          </a:p>
          <a:p>
            <a:pPr marL="0" indent="0">
              <a:buNone/>
            </a:pPr>
            <a:r>
              <a:rPr lang="en-US" sz="3600" b="1" dirty="0"/>
              <a:t> </a:t>
            </a:r>
            <a:r>
              <a:rPr lang="en-US" sz="3600" b="1" dirty="0" smtClean="0"/>
              <a:t>  have not spoken in secret from somewhere</a:t>
            </a:r>
          </a:p>
          <a:p>
            <a:pPr marL="0" indent="0">
              <a:buNone/>
            </a:pPr>
            <a:r>
              <a:rPr lang="en-US" sz="3600" b="1" dirty="0"/>
              <a:t> </a:t>
            </a:r>
            <a:r>
              <a:rPr lang="en-US" sz="3600" b="1" dirty="0" smtClean="0"/>
              <a:t>  in a land of darkness; I have not said to Jacob’s</a:t>
            </a:r>
          </a:p>
          <a:p>
            <a:pPr marL="0" indent="0">
              <a:buNone/>
            </a:pPr>
            <a:r>
              <a:rPr lang="en-US" sz="3600" b="1" dirty="0"/>
              <a:t> </a:t>
            </a:r>
            <a:r>
              <a:rPr lang="en-US" sz="3600" b="1" dirty="0" smtClean="0"/>
              <a:t>  descendants, Seek me in vain. I the LORD,</a:t>
            </a:r>
          </a:p>
          <a:p>
            <a:pPr marL="0" indent="0">
              <a:buNone/>
            </a:pPr>
            <a:r>
              <a:rPr lang="en-US" sz="3600" b="1" dirty="0"/>
              <a:t> </a:t>
            </a:r>
            <a:r>
              <a:rPr lang="en-US" sz="3600" b="1" dirty="0" smtClean="0"/>
              <a:t>  speak the truth; I declare what is right.  </a:t>
            </a:r>
            <a:endParaRPr lang="en-US" sz="3600" b="1" dirty="0"/>
          </a:p>
        </p:txBody>
      </p:sp>
    </p:spTree>
    <p:extLst>
      <p:ext uri="{BB962C8B-B14F-4D97-AF65-F5344CB8AC3E}">
        <p14:creationId xmlns:p14="http://schemas.microsoft.com/office/powerpoint/2010/main" val="3639368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Jeremiah 29:11…Philippians 4:13</a:t>
            </a:r>
            <a:endParaRPr lang="en-US" b="1" dirty="0"/>
          </a:p>
        </p:txBody>
      </p:sp>
      <p:sp>
        <p:nvSpPr>
          <p:cNvPr id="3" name="Content Placeholder 2"/>
          <p:cNvSpPr>
            <a:spLocks noGrp="1"/>
          </p:cNvSpPr>
          <p:nvPr>
            <p:ph idx="1"/>
          </p:nvPr>
        </p:nvSpPr>
        <p:spPr/>
        <p:txBody>
          <a:bodyPr>
            <a:normAutofit/>
          </a:bodyPr>
          <a:lstStyle/>
          <a:p>
            <a:r>
              <a:rPr lang="en-US" sz="3600" b="1" dirty="0" smtClean="0"/>
              <a:t>For I know the plans I have for you, declares the LORD, plans to prosper you and not to harm you, plans to give you hope and a future.</a:t>
            </a:r>
          </a:p>
          <a:p>
            <a:r>
              <a:rPr lang="en-US" sz="3600" b="1" dirty="0" smtClean="0"/>
              <a:t>I can do everything through him who gives me strength.</a:t>
            </a:r>
            <a:endParaRPr lang="en-US" sz="3600" b="1" dirty="0"/>
          </a:p>
        </p:txBody>
      </p:sp>
    </p:spTree>
    <p:extLst>
      <p:ext uri="{BB962C8B-B14F-4D97-AF65-F5344CB8AC3E}">
        <p14:creationId xmlns:p14="http://schemas.microsoft.com/office/powerpoint/2010/main" val="815890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PROVERBS 30:5</a:t>
            </a:r>
            <a:endParaRPr lang="en-US" dirty="0"/>
          </a:p>
        </p:txBody>
      </p:sp>
      <p:sp>
        <p:nvSpPr>
          <p:cNvPr id="3" name="Content Placeholder 2"/>
          <p:cNvSpPr>
            <a:spLocks noGrp="1"/>
          </p:cNvSpPr>
          <p:nvPr>
            <p:ph idx="1"/>
          </p:nvPr>
        </p:nvSpPr>
        <p:spPr/>
        <p:txBody>
          <a:bodyPr>
            <a:normAutofit/>
          </a:bodyPr>
          <a:lstStyle/>
          <a:p>
            <a:r>
              <a:rPr lang="en-US" sz="3600" b="1" dirty="0"/>
              <a:t>Every word of God is flawless;</a:t>
            </a:r>
          </a:p>
          <a:p>
            <a:pPr marL="0" indent="0">
              <a:buNone/>
            </a:pPr>
            <a:r>
              <a:rPr lang="en-US" sz="3600" b="1" dirty="0"/>
              <a:t>	he is a shield to those who take      		refuge in him.</a:t>
            </a:r>
          </a:p>
          <a:p>
            <a:pPr marL="0" indent="0">
              <a:buNone/>
            </a:pPr>
            <a:r>
              <a:rPr lang="en-US" sz="3600" b="1" dirty="0"/>
              <a:t>   Do not add to his words,</a:t>
            </a:r>
          </a:p>
          <a:p>
            <a:pPr marL="0" indent="0">
              <a:buNone/>
            </a:pPr>
            <a:r>
              <a:rPr lang="en-US" sz="3600" b="1" dirty="0"/>
              <a:t>      or he will rebuke you and prove you</a:t>
            </a:r>
          </a:p>
          <a:p>
            <a:pPr marL="0" indent="0">
              <a:buNone/>
            </a:pPr>
            <a:r>
              <a:rPr lang="en-US" sz="3600" b="1" dirty="0"/>
              <a:t>	         a liar. </a:t>
            </a:r>
          </a:p>
          <a:p>
            <a:endParaRPr lang="en-US" dirty="0"/>
          </a:p>
        </p:txBody>
      </p:sp>
    </p:spTree>
    <p:extLst>
      <p:ext uri="{BB962C8B-B14F-4D97-AF65-F5344CB8AC3E}">
        <p14:creationId xmlns:p14="http://schemas.microsoft.com/office/powerpoint/2010/main" val="398315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QUESTION OF ORIGINS</a:t>
            </a:r>
            <a:endParaRPr lang="en-US" b="1" dirty="0"/>
          </a:p>
        </p:txBody>
      </p:sp>
      <p:sp>
        <p:nvSpPr>
          <p:cNvPr id="3" name="Content Placeholder 2"/>
          <p:cNvSpPr>
            <a:spLocks noGrp="1"/>
          </p:cNvSpPr>
          <p:nvPr>
            <p:ph idx="1"/>
          </p:nvPr>
        </p:nvSpPr>
        <p:spPr/>
        <p:txBody>
          <a:bodyPr>
            <a:normAutofit/>
          </a:bodyPr>
          <a:lstStyle/>
          <a:p>
            <a:r>
              <a:rPr lang="en-US" sz="3600" b="1" dirty="0" smtClean="0"/>
              <a:t>Billions of years through a chance random process…..Or</a:t>
            </a:r>
          </a:p>
          <a:p>
            <a:endParaRPr lang="en-US" sz="3600" b="1" dirty="0"/>
          </a:p>
          <a:p>
            <a:r>
              <a:rPr lang="en-US" sz="3600" b="1" dirty="0" smtClean="0"/>
              <a:t>Thousands of years by Divine Fiat….Or</a:t>
            </a:r>
          </a:p>
          <a:p>
            <a:endParaRPr lang="en-US" sz="3600" b="1" dirty="0"/>
          </a:p>
          <a:p>
            <a:r>
              <a:rPr lang="en-US" sz="3600" b="1" dirty="0" smtClean="0"/>
              <a:t>Somewhere In-between</a:t>
            </a:r>
            <a:endParaRPr lang="en-US" sz="3600" b="1" dirty="0"/>
          </a:p>
        </p:txBody>
      </p:sp>
    </p:spTree>
    <p:extLst>
      <p:ext uri="{BB962C8B-B14F-4D97-AF65-F5344CB8AC3E}">
        <p14:creationId xmlns:p14="http://schemas.microsoft.com/office/powerpoint/2010/main" val="3647442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RECORDED MIRACLES</a:t>
            </a:r>
            <a:endParaRPr lang="en-US" b="1" dirty="0"/>
          </a:p>
        </p:txBody>
      </p:sp>
      <p:sp>
        <p:nvSpPr>
          <p:cNvPr id="3" name="Content Placeholder 2"/>
          <p:cNvSpPr>
            <a:spLocks noGrp="1"/>
          </p:cNvSpPr>
          <p:nvPr>
            <p:ph idx="1"/>
          </p:nvPr>
        </p:nvSpPr>
        <p:spPr>
          <a:xfrm>
            <a:off x="228600" y="1447800"/>
            <a:ext cx="8763000" cy="5181600"/>
          </a:xfrm>
        </p:spPr>
        <p:txBody>
          <a:bodyPr>
            <a:noAutofit/>
          </a:bodyPr>
          <a:lstStyle/>
          <a:p>
            <a:r>
              <a:rPr lang="en-US" sz="3600" b="1" dirty="0" smtClean="0"/>
              <a:t>Miracles in Exodus: Chapters 7-16</a:t>
            </a:r>
          </a:p>
          <a:p>
            <a:r>
              <a:rPr lang="en-US" sz="3600" b="1" dirty="0" smtClean="0"/>
              <a:t>Walls of Jericho: Joshua 6</a:t>
            </a:r>
          </a:p>
          <a:p>
            <a:r>
              <a:rPr lang="en-US" sz="3600" b="1" dirty="0" smtClean="0"/>
              <a:t>Sacrifice Consumed at Mt Carmel: 1 Ki. 18</a:t>
            </a:r>
          </a:p>
          <a:p>
            <a:r>
              <a:rPr lang="en-US" sz="3600" b="1" dirty="0" smtClean="0"/>
              <a:t>Sun goes backward: 2 Ki. 20</a:t>
            </a:r>
          </a:p>
          <a:p>
            <a:r>
              <a:rPr lang="en-US" sz="3600" b="1" dirty="0" smtClean="0"/>
              <a:t>Preserved through the fire: Daniel 3</a:t>
            </a:r>
          </a:p>
          <a:p>
            <a:r>
              <a:rPr lang="en-US" sz="3600" b="1" dirty="0" smtClean="0"/>
              <a:t>Lions Den: Daniel 6</a:t>
            </a:r>
          </a:p>
          <a:p>
            <a:r>
              <a:rPr lang="en-US" sz="3600" b="1" dirty="0" smtClean="0"/>
              <a:t>Water into wine: John 2</a:t>
            </a:r>
          </a:p>
          <a:p>
            <a:r>
              <a:rPr lang="en-US" sz="3600" b="1" dirty="0" smtClean="0"/>
              <a:t>Stilling the Storm: Mark 4 </a:t>
            </a:r>
          </a:p>
          <a:p>
            <a:endParaRPr lang="en-US" sz="3600" b="1" dirty="0"/>
          </a:p>
        </p:txBody>
      </p:sp>
    </p:spTree>
    <p:extLst>
      <p:ext uri="{BB962C8B-B14F-4D97-AF65-F5344CB8AC3E}">
        <p14:creationId xmlns:p14="http://schemas.microsoft.com/office/powerpoint/2010/main" val="2927627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a:bodyPr>
          <a:lstStyle/>
          <a:p>
            <a:pPr>
              <a:defRPr/>
            </a:pPr>
            <a:r>
              <a:rPr lang="en-US" sz="4000" b="1" dirty="0" smtClean="0"/>
              <a:t>Who Cares About The Age Of The Earth </a:t>
            </a:r>
            <a:r>
              <a:rPr lang="en-US" sz="4000" dirty="0" smtClean="0"/>
              <a:t>                                     </a:t>
            </a:r>
            <a:endParaRPr lang="en-US" sz="4000" dirty="0"/>
          </a:p>
        </p:txBody>
      </p:sp>
      <p:sp>
        <p:nvSpPr>
          <p:cNvPr id="49155" name="Content Placeholder 2"/>
          <p:cNvSpPr>
            <a:spLocks noGrp="1"/>
          </p:cNvSpPr>
          <p:nvPr>
            <p:ph idx="1"/>
          </p:nvPr>
        </p:nvSpPr>
        <p:spPr>
          <a:xfrm>
            <a:off x="152400" y="1295400"/>
            <a:ext cx="8534400" cy="5410200"/>
          </a:xfrm>
        </p:spPr>
        <p:txBody>
          <a:bodyPr>
            <a:normAutofit fontScale="92500" lnSpcReduction="10000"/>
          </a:bodyPr>
          <a:lstStyle/>
          <a:p>
            <a:pPr>
              <a:buFont typeface="Arial" pitchFamily="34" charset="0"/>
              <a:buChar char="•"/>
              <a:defRPr/>
            </a:pPr>
            <a:r>
              <a:rPr lang="en-US" altLang="en-US" dirty="0" smtClean="0"/>
              <a:t> </a:t>
            </a:r>
            <a:r>
              <a:rPr lang="en-US" altLang="en-US" b="1" dirty="0" smtClean="0"/>
              <a:t>The credibility of the book of Genesis is at stake.</a:t>
            </a:r>
          </a:p>
          <a:p>
            <a:pPr>
              <a:buFont typeface="Arial" pitchFamily="34" charset="0"/>
              <a:buChar char="•"/>
              <a:defRPr/>
            </a:pPr>
            <a:r>
              <a:rPr lang="en-US" altLang="en-US" b="1" dirty="0" smtClean="0"/>
              <a:t>The credibility of Jesus is at stake. Jesus cited Genesis 25 times.</a:t>
            </a:r>
          </a:p>
          <a:p>
            <a:pPr>
              <a:buFont typeface="Arial" pitchFamily="34" charset="0"/>
              <a:buChar char="•"/>
              <a:defRPr/>
            </a:pPr>
            <a:r>
              <a:rPr lang="en-US" altLang="en-US" b="1" dirty="0" smtClean="0"/>
              <a:t>Can the average person read and understand or do we need help?</a:t>
            </a:r>
          </a:p>
          <a:p>
            <a:pPr>
              <a:buFont typeface="Arial" pitchFamily="34" charset="0"/>
              <a:buChar char="•"/>
              <a:defRPr/>
            </a:pPr>
            <a:r>
              <a:rPr lang="en-US" altLang="en-US" b="1" dirty="0" smtClean="0"/>
              <a:t>If Genesis one does not convey creation in six literal, consecutive, 24 hour days, how could God have written it differently to convey this?</a:t>
            </a:r>
          </a:p>
          <a:p>
            <a:pPr>
              <a:buFont typeface="Arial" pitchFamily="34" charset="0"/>
              <a:buChar char="•"/>
              <a:defRPr/>
            </a:pPr>
            <a:r>
              <a:rPr lang="en-US" altLang="en-US" b="1" dirty="0" smtClean="0"/>
              <a:t>Nearly every book in the Bible refers to Genesis. </a:t>
            </a:r>
          </a:p>
          <a:p>
            <a:pPr>
              <a:buFont typeface="Arial" pitchFamily="34" charset="0"/>
              <a:buChar char="•"/>
              <a:defRPr/>
            </a:pPr>
            <a:r>
              <a:rPr lang="en-US" altLang="en-US" b="1" dirty="0" smtClean="0"/>
              <a:t>Evolutionists care!!! Without billions of years, the “house of cards” that is evolution, collapses.              </a:t>
            </a:r>
          </a:p>
          <a:p>
            <a:pPr marL="136525" indent="0">
              <a:buFont typeface="Wingdings 2" pitchFamily="18" charset="2"/>
              <a:buNone/>
              <a:defRPr/>
            </a:pPr>
            <a:endParaRPr lang="en-US" altLang="en-US" dirty="0" smtClean="0"/>
          </a:p>
        </p:txBody>
      </p:sp>
    </p:spTree>
    <p:extLst>
      <p:ext uri="{BB962C8B-B14F-4D97-AF65-F5344CB8AC3E}">
        <p14:creationId xmlns:p14="http://schemas.microsoft.com/office/powerpoint/2010/main" val="1895598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pPr eaLnBrk="1" fontAlgn="auto" hangingPunct="1">
              <a:spcAft>
                <a:spcPts val="0"/>
              </a:spcAft>
              <a:defRPr/>
            </a:pPr>
            <a:r>
              <a:rPr lang="en-US" b="1" dirty="0" smtClean="0"/>
              <a:t>If Evolution is True….</a:t>
            </a:r>
          </a:p>
        </p:txBody>
      </p:sp>
      <p:sp>
        <p:nvSpPr>
          <p:cNvPr id="40963" name="Content Placeholder 2"/>
          <p:cNvSpPr>
            <a:spLocks noGrp="1"/>
          </p:cNvSpPr>
          <p:nvPr>
            <p:ph idx="1"/>
          </p:nvPr>
        </p:nvSpPr>
        <p:spPr/>
        <p:txBody>
          <a:bodyPr>
            <a:normAutofit/>
          </a:bodyPr>
          <a:lstStyle/>
          <a:p>
            <a:pPr eaLnBrk="1" hangingPunct="1">
              <a:buFont typeface="Arial" pitchFamily="34" charset="0"/>
              <a:buChar char="•"/>
            </a:pPr>
            <a:r>
              <a:rPr lang="en-US" altLang="en-US" dirty="0" smtClean="0"/>
              <a:t> </a:t>
            </a:r>
            <a:r>
              <a:rPr lang="en-US" altLang="en-US" sz="3600" b="1" dirty="0" smtClean="0"/>
              <a:t>We would expect to discover a universal trend in science which leads to more complexity in nature</a:t>
            </a:r>
          </a:p>
          <a:p>
            <a:pPr eaLnBrk="1" hangingPunct="1">
              <a:buFont typeface="Arial" pitchFamily="34" charset="0"/>
              <a:buChar char="•"/>
            </a:pPr>
            <a:r>
              <a:rPr lang="en-US" altLang="en-US" sz="3600" b="1" dirty="0" smtClean="0"/>
              <a:t>Instead we discover the universal second law of science</a:t>
            </a:r>
          </a:p>
        </p:txBody>
      </p:sp>
    </p:spTree>
    <p:extLst>
      <p:ext uri="{BB962C8B-B14F-4D97-AF65-F5344CB8AC3E}">
        <p14:creationId xmlns:p14="http://schemas.microsoft.com/office/powerpoint/2010/main" val="376211348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946" name="Object 1"/>
          <p:cNvGraphicFramePr>
            <a:graphicFrameLocks noChangeAspect="1"/>
          </p:cNvGraphicFramePr>
          <p:nvPr/>
        </p:nvGraphicFramePr>
        <p:xfrm>
          <a:off x="-30163" y="990600"/>
          <a:ext cx="9144001" cy="5638800"/>
        </p:xfrm>
        <a:graphic>
          <a:graphicData uri="http://schemas.openxmlformats.org/presentationml/2006/ole">
            <mc:AlternateContent xmlns:mc="http://schemas.openxmlformats.org/markup-compatibility/2006">
              <mc:Choice xmlns:v="urn:schemas-microsoft-com:vml" Requires="v">
                <p:oleObj spid="_x0000_s1048" name="Chart" r:id="rId5" imgW="8353349" imgH="4238549" progId="Excel.Chart.8">
                  <p:embed/>
                </p:oleObj>
              </mc:Choice>
              <mc:Fallback>
                <p:oleObj name="Chart" r:id="rId5" imgW="8353349" imgH="4238549" progId="Excel.Char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163" y="990600"/>
                        <a:ext cx="9144001"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02025909"/>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1013</TotalTime>
  <Words>757</Words>
  <Application>Microsoft Office PowerPoint</Application>
  <PresentationFormat>On-screen Show (4:3)</PresentationFormat>
  <Paragraphs>92</Paragraphs>
  <Slides>17</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Chart</vt:lpstr>
      <vt:lpstr>JOHN 17:17b</vt:lpstr>
      <vt:lpstr>Isaiah 45:18-19</vt:lpstr>
      <vt:lpstr>Jeremiah 29:11…Philippians 4:13</vt:lpstr>
      <vt:lpstr>PROVERBS 30:5</vt:lpstr>
      <vt:lpstr>A QUESTION OF ORIGINS</vt:lpstr>
      <vt:lpstr>RECORDED MIRACLES</vt:lpstr>
      <vt:lpstr>Who Cares About The Age Of The Earth                                      </vt:lpstr>
      <vt:lpstr>If Evolution is True….</vt:lpstr>
      <vt:lpstr>PowerPoint Presentation</vt:lpstr>
      <vt:lpstr>PowerPoint Presentation</vt:lpstr>
      <vt:lpstr>Bible Predicts 2nd. Law</vt:lpstr>
      <vt:lpstr>Proof From Logic</vt:lpstr>
      <vt:lpstr>Compromise</vt:lpstr>
      <vt:lpstr>Compromised Positions</vt:lpstr>
      <vt:lpstr>Compromised Positions</vt:lpstr>
      <vt:lpstr>Thomas Huxley</vt:lpstr>
      <vt:lpstr>Thomas Huxley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Heart To Mom</dc:title>
  <dc:creator>RickFu</dc:creator>
  <cp:lastModifiedBy>RickFu</cp:lastModifiedBy>
  <cp:revision>54</cp:revision>
  <dcterms:created xsi:type="dcterms:W3CDTF">2017-07-27T20:51:23Z</dcterms:created>
  <dcterms:modified xsi:type="dcterms:W3CDTF">2017-08-06T12:01:31Z</dcterms:modified>
</cp:coreProperties>
</file>