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71" r:id="rId4"/>
    <p:sldId id="265" r:id="rId5"/>
    <p:sldId id="266" r:id="rId6"/>
    <p:sldId id="264" r:id="rId7"/>
    <p:sldId id="274" r:id="rId8"/>
    <p:sldId id="259" r:id="rId9"/>
    <p:sldId id="260" r:id="rId10"/>
    <p:sldId id="261" r:id="rId11"/>
    <p:sldId id="262" r:id="rId12"/>
    <p:sldId id="273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6" autoAdjust="0"/>
    <p:restoredTop sz="60444" autoAdjust="0"/>
  </p:normalViewPr>
  <p:slideViewPr>
    <p:cSldViewPr snapToGrid="0">
      <p:cViewPr varScale="1">
        <p:scale>
          <a:sx n="61" d="100"/>
          <a:sy n="61" d="100"/>
        </p:scale>
        <p:origin x="26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57A35-B9D7-40BB-8039-7519F0FB4123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F15FC-4A8A-4C06-BFDB-B70D160F8F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98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zh-CN" altLang="en-US" sz="2800" dirty="0"/>
              <a:t>基督徒受逼迫不是偶然的：</a:t>
            </a:r>
            <a:endParaRPr lang="en-US" altLang="zh-CN" sz="2800" dirty="0"/>
          </a:p>
          <a:p>
            <a:pPr lvl="1"/>
            <a:r>
              <a:rPr lang="zh-CN" altLang="en-US" sz="2800" dirty="0"/>
              <a:t>“在世上你们有苦难。</a:t>
            </a:r>
            <a:r>
              <a:rPr lang="en-US" altLang="zh-CN" sz="2800" dirty="0"/>
              <a:t>【</a:t>
            </a:r>
            <a:r>
              <a:rPr lang="zh-CN" altLang="en-US" sz="2800" dirty="0"/>
              <a:t>约</a:t>
            </a:r>
            <a:r>
              <a:rPr lang="en-US" altLang="zh-CN" sz="2800" dirty="0"/>
              <a:t>16</a:t>
            </a:r>
            <a:r>
              <a:rPr lang="zh-CN" altLang="en-US" sz="2800" dirty="0"/>
              <a:t>：</a:t>
            </a:r>
            <a:r>
              <a:rPr lang="en-US" altLang="zh-CN" sz="2800" dirty="0"/>
              <a:t>33】</a:t>
            </a:r>
            <a:r>
              <a:rPr lang="zh-CN" altLang="en-US" sz="2800" dirty="0"/>
              <a:t>”</a:t>
            </a:r>
            <a:endParaRPr lang="en-US" altLang="zh-CN" sz="2800" dirty="0"/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dirty="0"/>
              <a:t>苦难必然会发生：信主的目的不是要逃避苦难：神不是让人因有好处而相信祂，而是让人因为认识祂而相信祂</a:t>
            </a:r>
            <a:r>
              <a:rPr lang="en-US" altLang="zh-CN" sz="2800" dirty="0"/>
              <a:t>《</a:t>
            </a:r>
            <a:r>
              <a:rPr lang="zh-CN" altLang="en-US" sz="2800" dirty="0"/>
              <a:t>成功神学的误导</a:t>
            </a:r>
            <a:r>
              <a:rPr lang="en-US" altLang="zh-CN" sz="2800" dirty="0"/>
              <a:t>》</a:t>
            </a:r>
          </a:p>
          <a:p>
            <a:pPr lvl="2"/>
            <a:r>
              <a:rPr lang="zh-CN" altLang="en-US" sz="2800" dirty="0"/>
              <a:t>苦难要经历信心：遭受苦难，有时是出于神的管教，有时出于神的试炼；信主之后有苦难是必然的， 因为要学习操练信心</a:t>
            </a:r>
            <a:endParaRPr lang="en-US" altLang="zh-CN" sz="2800" dirty="0"/>
          </a:p>
          <a:p>
            <a:pPr lvl="2"/>
            <a:r>
              <a:rPr lang="zh-CN" altLang="en-US" sz="2800" dirty="0"/>
              <a:t>苦难必然被战胜：胜过苦难不是以如何逃避为标准，而是以如何顺服为标准：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我父阿，倘若可行，求你叫这杯离开我。然而不要照我的意思，只要照你的意思。（太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39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endParaRPr lang="en-US" altLang="zh-CN" sz="2800" dirty="0"/>
          </a:p>
          <a:p>
            <a:pPr lvl="1"/>
            <a:r>
              <a:rPr lang="zh-CN" altLang="en-US" sz="2800" dirty="0"/>
              <a:t>苦难和试炼让人成长</a:t>
            </a:r>
            <a:endParaRPr lang="en-US" altLang="zh-CN" sz="2800" dirty="0"/>
          </a:p>
          <a:p>
            <a:pPr lvl="1"/>
            <a:r>
              <a:rPr lang="zh-CN" altLang="en-US" sz="2800" dirty="0"/>
              <a:t>不信的人遇到苦难只能抱怨、泄气、后悔、痛苦，结局是地狱的审判；信的人有喜乐和平安。</a:t>
            </a:r>
            <a:endParaRPr lang="en-US" altLang="zh-C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F15FC-4A8A-4C06-BFDB-B70D160F8F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43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3600" dirty="0"/>
              <a:t>“落在”表示被动</a:t>
            </a:r>
            <a:endParaRPr lang="en-US" altLang="zh-CN" sz="3600" dirty="0"/>
          </a:p>
          <a:p>
            <a:pPr lvl="1"/>
            <a:r>
              <a:rPr lang="zh-CN" altLang="en-US" sz="3200" dirty="0"/>
              <a:t>主没有让我们主动去找试炼：灵巧像蛇</a:t>
            </a:r>
            <a:endParaRPr lang="en-US" altLang="zh-CN" sz="3200" dirty="0"/>
          </a:p>
          <a:p>
            <a:pPr lvl="1"/>
            <a:r>
              <a:rPr lang="zh-CN" altLang="en-US" sz="3200" dirty="0"/>
              <a:t>而当试炼来临到的时候：驯良如鸽 </a:t>
            </a:r>
            <a:r>
              <a:rPr lang="en-US" altLang="zh-CN" sz="3200" dirty="0"/>
              <a:t>《</a:t>
            </a:r>
            <a:r>
              <a:rPr lang="zh-CN" altLang="en-US" sz="3200" dirty="0"/>
              <a:t>主耶稣面对苦杯</a:t>
            </a:r>
            <a:r>
              <a:rPr lang="en-US" altLang="zh-CN" sz="3200" dirty="0"/>
              <a:t>》</a:t>
            </a:r>
          </a:p>
          <a:p>
            <a:pPr lvl="1"/>
            <a:r>
              <a:rPr lang="zh-CN" altLang="en-US" sz="3200" dirty="0"/>
              <a:t>让我们在基督里长大成熟，有对的眼光</a:t>
            </a:r>
            <a:endParaRPr lang="en-US" altLang="zh-CN" sz="3600" dirty="0"/>
          </a:p>
          <a:p>
            <a:r>
              <a:rPr lang="zh-CN" altLang="en-US" sz="3600" dirty="0"/>
              <a:t>生命长大成熟所必须经过的</a:t>
            </a:r>
            <a:r>
              <a:rPr lang="en-US" altLang="zh-CN" sz="3600" dirty="0"/>
              <a:t>	--</a:t>
            </a:r>
            <a:r>
              <a:rPr lang="zh-CN" altLang="en-US" sz="3600" dirty="0"/>
              <a:t>操练生活的循环， </a:t>
            </a:r>
            <a:r>
              <a:rPr lang="en-US" altLang="zh-CN" sz="3600" dirty="0"/>
              <a:t>《</a:t>
            </a:r>
            <a:r>
              <a:rPr lang="zh-CN" altLang="en-US" sz="3600" dirty="0"/>
              <a:t>孩子从小生病和对孩子的管教</a:t>
            </a:r>
            <a:r>
              <a:rPr lang="en-US" altLang="zh-CN" sz="3600" dirty="0"/>
              <a:t>》</a:t>
            </a:r>
          </a:p>
          <a:p>
            <a:pPr lvl="1"/>
            <a:r>
              <a:rPr lang="zh-CN" altLang="en-US" sz="2800" dirty="0"/>
              <a:t>当我们没有苦难经历，我们没有祷告的意愿。</a:t>
            </a:r>
            <a:r>
              <a:rPr lang="en-US" altLang="zh-CN" sz="2800" dirty="0"/>
              <a:t>《</a:t>
            </a:r>
            <a:r>
              <a:rPr lang="zh-CN" altLang="en-US" sz="2800" dirty="0"/>
              <a:t>平淡生活中的基督徒</a:t>
            </a:r>
            <a:r>
              <a:rPr lang="en-US" altLang="zh-CN" sz="2800" dirty="0"/>
              <a:t>》</a:t>
            </a:r>
          </a:p>
          <a:p>
            <a:pPr lvl="1"/>
            <a:r>
              <a:rPr lang="zh-CN" altLang="en-US" sz="2800" dirty="0"/>
              <a:t>当我们面对苦难来临，我们会记得祷告；经过了会感谢神。</a:t>
            </a:r>
            <a:r>
              <a:rPr lang="en-US" altLang="zh-CN" sz="2800" dirty="0"/>
              <a:t>《</a:t>
            </a:r>
            <a:r>
              <a:rPr lang="zh-CN" altLang="en-US" sz="2800" dirty="0"/>
              <a:t>祷告中的感谢</a:t>
            </a:r>
            <a:r>
              <a:rPr lang="en-US" altLang="zh-CN" sz="2800" dirty="0"/>
              <a:t>》</a:t>
            </a:r>
            <a:r>
              <a:rPr lang="zh-CN" altLang="en-US" sz="2800" dirty="0"/>
              <a:t>（背诵祷告不是生活中的亲生经历）</a:t>
            </a:r>
            <a:endParaRPr lang="en-US" altLang="zh-CN" sz="2800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dirty="0"/>
              <a:t>当我们经过苦难之后，我们常常很快忘记，回到过去的光景。</a:t>
            </a:r>
            <a:r>
              <a:rPr lang="en-US" altLang="zh-CN" sz="2800" dirty="0"/>
              <a:t>《</a:t>
            </a:r>
            <a:r>
              <a:rPr lang="zh-CN" altLang="en-US" sz="2800" dirty="0"/>
              <a:t>士师记中的以色列人</a:t>
            </a:r>
            <a:r>
              <a:rPr lang="en-US" altLang="zh-CN" sz="2800" dirty="0"/>
              <a:t>》</a:t>
            </a:r>
          </a:p>
          <a:p>
            <a:pPr lvl="1"/>
            <a:r>
              <a:rPr lang="zh-CN" altLang="en-US" sz="2800" dirty="0"/>
              <a:t>百般的试炼，是为了让我们越经过试炼，越被神练净，带来持久的满足和永恒的价值，承受生命中诸般的风浪。</a:t>
            </a:r>
            <a:endParaRPr lang="en-US" altLang="zh-CN" sz="2800" dirty="0"/>
          </a:p>
          <a:p>
            <a:r>
              <a:rPr lang="zh-CN" altLang="en-US" sz="3600" dirty="0"/>
              <a:t>为做错而遭受苦难，或为义遭受苦难，我们都能够理解；而对我们不懂为什么会发生的苦难，我们不能理解</a:t>
            </a:r>
            <a:endParaRPr lang="en-US" altLang="zh-CN" sz="3600" dirty="0"/>
          </a:p>
          <a:p>
            <a:pPr lvl="1"/>
            <a:r>
              <a:rPr lang="zh-CN" altLang="en-US" sz="2800" dirty="0"/>
              <a:t>若是对着不爱主的人，他们落在苦难中，我们不会同情， 自己也不会抱怨；但爱主的人受苦难，我们会很难过。</a:t>
            </a:r>
            <a:endParaRPr lang="en-US" altLang="zh-CN" sz="2800" dirty="0"/>
          </a:p>
          <a:p>
            <a:pPr lvl="1"/>
            <a:r>
              <a:rPr lang="zh-CN" altLang="en-US" sz="2800" dirty="0"/>
              <a:t>如果我们不懂，我们只能带到主面前要答案 </a:t>
            </a:r>
            <a:r>
              <a:rPr lang="en-US" altLang="zh-CN" sz="2800" dirty="0"/>
              <a:t>《</a:t>
            </a:r>
            <a:r>
              <a:rPr lang="zh-CN" altLang="en-US" sz="2800" dirty="0"/>
              <a:t>单亲姊妹的儿子去宣教的路上飞机失事</a:t>
            </a:r>
            <a:r>
              <a:rPr lang="en-US" altLang="zh-CN" sz="2800" dirty="0"/>
              <a:t>》</a:t>
            </a:r>
          </a:p>
          <a:p>
            <a:r>
              <a:rPr lang="zh-CN" altLang="en-US" sz="3600" dirty="0"/>
              <a:t>试炼来自多方面，各式各样</a:t>
            </a:r>
            <a:endParaRPr lang="en-US" altLang="zh-CN" sz="3600" dirty="0"/>
          </a:p>
          <a:p>
            <a:pPr lvl="1"/>
            <a:r>
              <a:rPr lang="zh-CN" altLang="en-US" sz="2800" dirty="0"/>
              <a:t>家庭：配偶、子女、父母、兄弟姐妹</a:t>
            </a:r>
            <a:endParaRPr lang="en-US" altLang="zh-CN" sz="2800" dirty="0"/>
          </a:p>
          <a:p>
            <a:pPr lvl="1"/>
            <a:r>
              <a:rPr lang="zh-CN" altLang="en-US" sz="2800" dirty="0"/>
              <a:t>学业、工作、生活、健康、</a:t>
            </a:r>
            <a:endParaRPr lang="en-US" altLang="zh-CN" sz="2800" dirty="0"/>
          </a:p>
          <a:p>
            <a:pPr lvl="1"/>
            <a:r>
              <a:rPr lang="zh-CN" altLang="en-US" sz="2800" dirty="0"/>
              <a:t>甚至教会事奉</a:t>
            </a:r>
            <a:endParaRPr lang="en-US" altLang="zh-C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F15FC-4A8A-4C06-BFDB-B70D160F8F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54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3600" dirty="0"/>
              <a:t>大喜乐（</a:t>
            </a:r>
            <a:r>
              <a:rPr lang="en-US" altLang="zh-CN" sz="3600" dirty="0"/>
              <a:t>Pure Joy</a:t>
            </a:r>
            <a:r>
              <a:rPr lang="zh-CN" altLang="en-US" sz="3600" dirty="0"/>
              <a:t>）是一个命令：为义受逼迫的人是有福的（要大喜乐）</a:t>
            </a:r>
            <a:endParaRPr lang="en-US" altLang="zh-CN" sz="3600" dirty="0"/>
          </a:p>
          <a:p>
            <a:pPr lvl="1"/>
            <a:r>
              <a:rPr lang="zh-CN" altLang="en-US" sz="3200" dirty="0"/>
              <a:t>因为有属天的眼光，喜乐中没有惧怕</a:t>
            </a:r>
            <a:endParaRPr lang="en-US" altLang="zh-CN" sz="3200" dirty="0"/>
          </a:p>
          <a:p>
            <a:pPr lvl="1"/>
            <a:r>
              <a:rPr lang="zh-CN" altLang="en-US" sz="3200" dirty="0"/>
              <a:t>相信神所给的是最好的，相信神的美意</a:t>
            </a:r>
            <a:endParaRPr lang="en-US" altLang="zh-CN" sz="3200" dirty="0"/>
          </a:p>
          <a:p>
            <a:pPr lvl="1"/>
            <a:r>
              <a:rPr lang="zh-CN" altLang="en-US" sz="3200" dirty="0"/>
              <a:t>喜乐中有盼望</a:t>
            </a:r>
            <a:endParaRPr lang="en-US" altLang="zh-CN" sz="3200" dirty="0"/>
          </a:p>
          <a:p>
            <a:r>
              <a:rPr lang="zh-CN" altLang="en-US" sz="3600" dirty="0"/>
              <a:t>以为”的原意是“算为”，因为经过了比较后得出的结论</a:t>
            </a:r>
            <a:endParaRPr lang="en-US" altLang="zh-CN" sz="3600" dirty="0"/>
          </a:p>
          <a:p>
            <a:pPr lvl="1"/>
            <a:r>
              <a:rPr lang="zh-CN" altLang="en-US" sz="3200" dirty="0"/>
              <a:t>仔细考察算一算后，然后得出结论：大喜乐： </a:t>
            </a:r>
            <a:endParaRPr lang="en-US" altLang="zh-CN" sz="3200" dirty="0"/>
          </a:p>
          <a:p>
            <a:pPr lvl="1"/>
            <a:r>
              <a:rPr lang="zh-CN" altLang="en-US" sz="3200" dirty="0"/>
              <a:t>计算的标准：“藤校”？学历？工资？地位？</a:t>
            </a:r>
            <a:endParaRPr lang="en-US" altLang="zh-CN" sz="3200" dirty="0"/>
          </a:p>
          <a:p>
            <a:pPr lvl="1"/>
            <a:r>
              <a:rPr lang="zh-CN" altLang="en-US" sz="3200" dirty="0"/>
              <a:t>神所看重的为标准：贵重的器皿</a:t>
            </a:r>
            <a:endParaRPr lang="en-US" altLang="zh-CN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F15FC-4A8A-4C06-BFDB-B70D160F8FA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2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3600" dirty="0"/>
              <a:t>信心被试炼的意思是什么？</a:t>
            </a:r>
            <a:endParaRPr lang="en-US" altLang="zh-CN" sz="3600" dirty="0"/>
          </a:p>
          <a:p>
            <a:pPr lvl="1"/>
            <a:r>
              <a:rPr lang="zh-CN" altLang="en-US" sz="3200" dirty="0"/>
              <a:t>主在上十字架前，门徒的四散</a:t>
            </a:r>
            <a:endParaRPr lang="en-US" altLang="zh-CN" sz="3200" dirty="0"/>
          </a:p>
          <a:p>
            <a:r>
              <a:rPr lang="zh-CN" altLang="en-US" sz="3600" dirty="0"/>
              <a:t>为什么信心一定要经过试炼？</a:t>
            </a:r>
            <a:endParaRPr lang="en-US" altLang="zh-CN" sz="3600" dirty="0"/>
          </a:p>
          <a:p>
            <a:pPr lvl="1"/>
            <a:r>
              <a:rPr lang="zh-CN" altLang="en-US" sz="3200" dirty="0"/>
              <a:t>失败是成功之母，摔跤是成长的功课</a:t>
            </a:r>
            <a:endParaRPr lang="en-US" altLang="zh-CN" sz="3200" dirty="0"/>
          </a:p>
          <a:p>
            <a:pPr lvl="1"/>
            <a:r>
              <a:rPr lang="zh-CN" altLang="en-US" sz="3200" dirty="0"/>
              <a:t>经过试炼才让我们知道是不是真正信主爱主： 主复活后在提比利亚海边三次问彼得“你爱我吗？”， 前两次，彼得都不加思索，第三次他想起曾经发豪言，但之后如主所预言的，他三次不认主，他才真正看到他的里面是不是真的爱主。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F15FC-4A8A-4C06-BFDB-B70D160F8F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88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3600" dirty="0"/>
              <a:t>两种忍耐：消极的等待 </a:t>
            </a:r>
            <a:r>
              <a:rPr lang="en-US" altLang="zh-CN" sz="3600" dirty="0" err="1"/>
              <a:t>v.s</a:t>
            </a:r>
            <a:r>
              <a:rPr lang="en-US" altLang="zh-CN" sz="3600" dirty="0"/>
              <a:t>. </a:t>
            </a:r>
            <a:r>
              <a:rPr lang="zh-CN" altLang="en-US" sz="3600" dirty="0"/>
              <a:t>积极的坚持</a:t>
            </a:r>
            <a:endParaRPr lang="en-US" altLang="zh-CN" sz="3600" dirty="0"/>
          </a:p>
          <a:p>
            <a:r>
              <a:rPr lang="zh-CN" altLang="en-US" sz="3600" dirty="0"/>
              <a:t>在试炼中若跌倒，则生出消极的无奈</a:t>
            </a:r>
            <a:endParaRPr lang="en-US" altLang="zh-CN" sz="3600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dirty="0"/>
              <a:t>若苦苦靠自己的毅力</a:t>
            </a:r>
            <a:r>
              <a:rPr lang="en-US" altLang="zh-CN" sz="3200" dirty="0"/>
              <a:t>《</a:t>
            </a:r>
            <a:r>
              <a:rPr lang="zh-CN" altLang="en-US" sz="3200" dirty="0"/>
              <a:t>小时候打针</a:t>
            </a:r>
            <a:r>
              <a:rPr lang="en-US" altLang="zh-CN" sz="3200" dirty="0"/>
              <a:t>》</a:t>
            </a:r>
            <a:r>
              <a:rPr lang="zh-CN" altLang="en-US" sz="3200" dirty="0"/>
              <a:t>，强忍着似乎有可以让苦难过去，但里面没有安慰和生命的成长，就像我们第二种安慰（坚强一点，你这点小苦难算不得什么，我经过的大风大浪比这厉害得多呢</a:t>
            </a:r>
            <a:r>
              <a:rPr lang="en-US" altLang="zh-CN" sz="3200" dirty="0"/>
              <a:t>! </a:t>
            </a:r>
            <a:r>
              <a:rPr lang="zh-CN" altLang="en-US" sz="3200" dirty="0"/>
              <a:t>神叫万事互相效力，让爱神的人得益处！）。</a:t>
            </a:r>
            <a:endParaRPr lang="en-US" altLang="zh-CN" sz="3200" dirty="0"/>
          </a:p>
          <a:p>
            <a:r>
              <a:rPr lang="zh-CN" altLang="en-US" sz="3600" dirty="0"/>
              <a:t>在试炼中被坚固，则生出积极的忍耐</a:t>
            </a:r>
            <a:endParaRPr lang="en-US" altLang="zh-CN" sz="3600" dirty="0"/>
          </a:p>
          <a:p>
            <a:pPr lvl="1"/>
            <a:r>
              <a:rPr lang="zh-CN" altLang="en-US" sz="3200" dirty="0"/>
              <a:t>跑步：坚持到底的动力</a:t>
            </a:r>
            <a:r>
              <a:rPr lang="en-US" altLang="zh-CN" sz="3200" dirty="0"/>
              <a:t>《</a:t>
            </a:r>
            <a:r>
              <a:rPr lang="zh-CN" altLang="en-US" sz="3200" dirty="0"/>
              <a:t>上学时跑步的例子</a:t>
            </a:r>
            <a:r>
              <a:rPr lang="en-US" altLang="zh-CN" sz="3200" dirty="0"/>
              <a:t>》</a:t>
            </a:r>
          </a:p>
          <a:p>
            <a:pPr lvl="1"/>
            <a:r>
              <a:rPr lang="zh-CN" altLang="en-US" sz="3200" dirty="0"/>
              <a:t>“就是在患难中，也是欢欢喜喜的。因为知道患难生忍耐。 忍耐生老练。老练生盼望。 盼望不至于羞耻</a:t>
            </a:r>
            <a:r>
              <a:rPr lang="en-US" altLang="zh-CN" sz="3200" dirty="0"/>
              <a:t>【</a:t>
            </a:r>
            <a:r>
              <a:rPr lang="zh-CN" altLang="en-US" sz="3200" dirty="0"/>
              <a:t>罗</a:t>
            </a:r>
            <a:r>
              <a:rPr lang="en-US" altLang="zh-CN" sz="3200" dirty="0"/>
              <a:t>5</a:t>
            </a:r>
            <a:r>
              <a:rPr lang="zh-CN" altLang="en-US" sz="3200" dirty="0"/>
              <a:t>：</a:t>
            </a:r>
            <a:r>
              <a:rPr lang="en-US" altLang="zh-CN" sz="3200" dirty="0"/>
              <a:t>3</a:t>
            </a:r>
            <a:r>
              <a:rPr lang="zh-CN" altLang="en-US" sz="3200" dirty="0"/>
              <a:t>～</a:t>
            </a:r>
            <a:r>
              <a:rPr lang="en-US" altLang="zh-CN" sz="3200" dirty="0"/>
              <a:t>5】</a:t>
            </a:r>
            <a:r>
              <a:rPr lang="zh-CN" altLang="en-US" sz="3200" dirty="0"/>
              <a:t>”</a:t>
            </a:r>
            <a:endParaRPr lang="en-US" altLang="zh-CN" sz="3200" dirty="0"/>
          </a:p>
          <a:p>
            <a:pPr lvl="1"/>
            <a:r>
              <a:rPr lang="zh-CN" altLang="en-US" sz="3200" dirty="0"/>
              <a:t>练就一个品格： 顺服， 承认凡是出于耶和华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F15FC-4A8A-4C06-BFDB-B70D160F8FA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36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3600" dirty="0"/>
              <a:t>“但”表明神要在我们软弱的时候出手</a:t>
            </a:r>
            <a:endParaRPr lang="en-US" altLang="zh-CN" sz="3600" dirty="0"/>
          </a:p>
          <a:p>
            <a:pPr lvl="1"/>
            <a:r>
              <a:rPr lang="zh-CN" altLang="en-US" sz="3200" dirty="0"/>
              <a:t>“但”是个转折，没有“但”， 忍耐看不到结果</a:t>
            </a:r>
            <a:endParaRPr lang="en-US" altLang="zh-CN" sz="3200" dirty="0"/>
          </a:p>
          <a:p>
            <a:pPr lvl="1"/>
            <a:r>
              <a:rPr lang="zh-CN" altLang="en-US" sz="3200" dirty="0"/>
              <a:t>神并没有让我们停留在忍耐中</a:t>
            </a:r>
            <a:endParaRPr lang="en-US" altLang="zh-CN" sz="3200" dirty="0"/>
          </a:p>
          <a:p>
            <a:r>
              <a:rPr lang="zh-CN" altLang="en-US" sz="3600" dirty="0"/>
              <a:t>忍耐成功不因我们的耐力，乃是神的计划</a:t>
            </a:r>
            <a:endParaRPr lang="en-US" altLang="zh-CN" sz="3600" dirty="0"/>
          </a:p>
          <a:p>
            <a:pPr lvl="1"/>
            <a:r>
              <a:rPr lang="zh-CN" altLang="en-US" sz="3200" dirty="0"/>
              <a:t>忍耐何时成功：</a:t>
            </a:r>
            <a:r>
              <a:rPr lang="en-US" altLang="zh-CN" sz="3200" dirty="0"/>
              <a:t>《</a:t>
            </a:r>
            <a:r>
              <a:rPr lang="zh-CN" altLang="en-US" sz="3200" dirty="0"/>
              <a:t>看到教会姊妹在苦难中忧愁</a:t>
            </a:r>
            <a:r>
              <a:rPr lang="en-US" altLang="zh-CN" sz="3200" dirty="0"/>
              <a:t>》</a:t>
            </a:r>
          </a:p>
          <a:p>
            <a:pPr lvl="1"/>
            <a:r>
              <a:rPr lang="zh-CN" altLang="en-US" sz="3200" dirty="0"/>
              <a:t>如何定义成功：</a:t>
            </a:r>
            <a:r>
              <a:rPr lang="en-US" altLang="zh-CN" sz="3200" dirty="0"/>
              <a:t>《</a:t>
            </a:r>
            <a:r>
              <a:rPr lang="zh-CN" altLang="en-US" sz="3200" dirty="0"/>
              <a:t>虽然苦难没有离开，但姊妹走出痛苦</a:t>
            </a:r>
            <a:r>
              <a:rPr lang="en-US" altLang="zh-CN" sz="3200" dirty="0"/>
              <a:t>》</a:t>
            </a:r>
          </a:p>
          <a:p>
            <a:r>
              <a:rPr lang="zh-CN" altLang="en-US" sz="3600" dirty="0"/>
              <a:t>苦难来临不要逃避，苦难使神的工作完成</a:t>
            </a:r>
            <a:endParaRPr lang="en-US" altLang="zh-CN" sz="3600" dirty="0"/>
          </a:p>
          <a:p>
            <a:pPr lvl="1"/>
            <a:r>
              <a:rPr lang="zh-CN" altLang="en-US" sz="3200" dirty="0"/>
              <a:t>逃避，只能让我们所受的苦白白过去</a:t>
            </a:r>
            <a:endParaRPr lang="en-US" altLang="zh-CN" sz="3200" dirty="0"/>
          </a:p>
          <a:p>
            <a:pPr lvl="1"/>
            <a:r>
              <a:rPr lang="zh-CN" altLang="en-US" sz="3200" dirty="0"/>
              <a:t>完备：让坚韧完成它所要完成的工作</a:t>
            </a:r>
            <a:endParaRPr lang="en-US" altLang="zh-CN" sz="3200" dirty="0"/>
          </a:p>
          <a:p>
            <a:pPr lvl="1"/>
            <a:r>
              <a:rPr lang="zh-CN" altLang="en-US" sz="3200" dirty="0"/>
              <a:t>我们愿不愿意顺服和降伏在神大能的手下</a:t>
            </a:r>
            <a:endParaRPr lang="en-US" altLang="zh-CN" sz="3200" dirty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dirty="0"/>
              <a:t>就像我们前面的第三种安慰：我深深理解你的苦衷，我为你祷告，愿主挪去你的苦难！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F15FC-4A8A-4C06-BFDB-B70D160F8FA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75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3600" dirty="0"/>
              <a:t>成全完备”</a:t>
            </a:r>
            <a:r>
              <a:rPr lang="en-US" altLang="zh-CN" sz="3600" dirty="0"/>
              <a:t>—Complete Perfect</a:t>
            </a:r>
          </a:p>
          <a:p>
            <a:pPr lvl="1"/>
            <a:r>
              <a:rPr lang="zh-CN" altLang="en-US" sz="3200" dirty="0"/>
              <a:t>有想要</a:t>
            </a:r>
            <a:r>
              <a:rPr lang="en-US" altLang="zh-CN" sz="3200" dirty="0"/>
              <a:t>Complete Perfect</a:t>
            </a:r>
            <a:r>
              <a:rPr lang="zh-CN" altLang="en-US" sz="3200" dirty="0"/>
              <a:t>的羡慕和欲望</a:t>
            </a:r>
            <a:endParaRPr lang="en-US" altLang="zh-CN" sz="3200" dirty="0"/>
          </a:p>
          <a:p>
            <a:pPr lvl="1"/>
            <a:r>
              <a:rPr lang="zh-CN" altLang="en-US" sz="3200" dirty="0"/>
              <a:t>如果没有达到，就忍耐，</a:t>
            </a:r>
            <a:endParaRPr lang="en-US" altLang="zh-CN" sz="3200" dirty="0"/>
          </a:p>
          <a:p>
            <a:pPr lvl="1"/>
            <a:r>
              <a:rPr lang="zh-CN" altLang="en-US" sz="3200" dirty="0"/>
              <a:t>我们以为我们在地上的成功，就是给主耶稣最大的面子， 其实主耶稣并不在乎你所作的工作是否成功，而是在乎你是否被祂磨炼祂合用的器皿</a:t>
            </a:r>
            <a:endParaRPr lang="en-US" altLang="zh-CN" sz="3200" dirty="0"/>
          </a:p>
          <a:p>
            <a:r>
              <a:rPr lang="zh-CN" altLang="en-US" sz="3600" dirty="0"/>
              <a:t>我们不完备因我们的信心不足</a:t>
            </a:r>
            <a:endParaRPr lang="en-US" altLang="zh-CN" sz="3600" dirty="0"/>
          </a:p>
          <a:p>
            <a:pPr lvl="1"/>
            <a:r>
              <a:rPr lang="zh-CN" altLang="en-US" sz="3200" dirty="0"/>
              <a:t>主的信心是我们的标准，达不到就是不完备</a:t>
            </a:r>
            <a:endParaRPr lang="en-US" altLang="zh-CN" sz="3200" dirty="0"/>
          </a:p>
          <a:p>
            <a:pPr lvl="1"/>
            <a:r>
              <a:rPr lang="zh-CN" altLang="en-US" sz="3200" dirty="0"/>
              <a:t>一块好的钢材，需要出去里面一切的渣滓，这些渣滓就是我们的不信和小信。</a:t>
            </a:r>
            <a:endParaRPr lang="en-US" altLang="zh-CN" sz="3200" dirty="0"/>
          </a:p>
          <a:p>
            <a:r>
              <a:rPr lang="zh-CN" altLang="en-US" sz="3600" dirty="0"/>
              <a:t>当信心经过了试炼和忍耐，就被神满足</a:t>
            </a:r>
            <a:endParaRPr lang="en-US" altLang="zh-CN" sz="3600" dirty="0"/>
          </a:p>
          <a:p>
            <a:pPr lvl="1"/>
            <a:r>
              <a:rPr lang="zh-CN" altLang="en-US" sz="3200" dirty="0"/>
              <a:t>在试炼是坚固信心的方法</a:t>
            </a:r>
            <a:endParaRPr lang="en-US" altLang="zh-CN" sz="3200" dirty="0"/>
          </a:p>
          <a:p>
            <a:pPr lvl="1"/>
            <a:r>
              <a:rPr lang="zh-CN" altLang="en-US" sz="3200" dirty="0"/>
              <a:t>忍受试炼是信心成长的路径</a:t>
            </a:r>
            <a:endParaRPr lang="en-US" altLang="zh-CN" sz="3200" dirty="0"/>
          </a:p>
          <a:p>
            <a:pPr lvl="1"/>
            <a:r>
              <a:rPr lang="zh-CN" altLang="en-US" sz="3200" dirty="0"/>
              <a:t>忍耐成功是满足信心的结果</a:t>
            </a:r>
            <a:endParaRPr lang="en-US" sz="3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唯有从我们里面发出的赞美和感谢才能使我们得着真正的安慰（</a:t>
            </a:r>
            <a:r>
              <a:rPr lang="zh-CN" altLang="en-US" sz="1200" dirty="0"/>
              <a:t>哈利路亚，赞美主！恭喜你！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F15FC-4A8A-4C06-BFDB-B70D160F8FA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64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新婚伊始，丈夫汉立被邀请去牧养在秀梧镇的一个小教会。在小丹尼两岁多时，被意外查出得了急性淋巴腺患白血球过多症，而且只剩下几个月的存活期。因为这个家庭深重困难的阴影，放下那些旁枝末节的分歧，大家的生命转化为在基督里的合一。丹尼去世后，芬德夫妇搬到克拉玛市牧会，汉立的福音布道吸引了当地非常多的年轻人，事工前景一片光明，而芬德也分别生下次子里昂和长女罗娜，算是多少抚慰了之前丧失长子的哀恸。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确信上帝已经医治了我，但是，我不确定这是永久性的医治，医生曾告诉我，现在是这疾病的缓和期，但是，无论上帝对我的一生有什么计划，我都祈求上帝帮助我接受，我愿上帝在我的生命中能成就使祂得最大荣耀的事。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这个男人带着庄严而笃定的声音回答。环球布道回家后的第七天，汉立安息主怀，年仅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33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岁。而丈夫一走，她不再是施太太，不再有一个属灵男性的遮盖，就觉得自我价值彻底失去了。不久，她开始邀请一些女性到家中来做客，并给她们传讲福音。这些微不足道的服侍，拓展了这位自认为很软弱的单亲妈妈的生命。孩子们去世的第二天早上，她似乎听见他们正在对自己说：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妈妈，你也分享我们的喜乐好不好？爸爸在这，哥哥丹尼也在，我们正在庆祝，你和我们一起庆祝好不好？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于是，她有了一个深深的感动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把追思礼拜改成庆祝会，成为耶稣基督的复活已经胜过死亡权势的荣耀见证。她回答到：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《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圣经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》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从来没有说因为我们是上帝的儿女，就得以免去人生所要面对的种种严厉现实。约伯记中记载：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人生在世必遭患难，如同火星飞腾。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"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你们落在百般的试炼中，都要以为大喜乐；因为知道你们的信心经过试验，就生忍耐。但忍耐也当成功，使你们成全、完备、毫无缺欠。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F15FC-4A8A-4C06-BFDB-B70D160F8FA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306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F15FC-4A8A-4C06-BFDB-B70D160F8FA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88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22B-A143-4E90-B03C-32E2F15481F7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E679D-06AA-4100-9DA1-02AC4AB8D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23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22B-A143-4E90-B03C-32E2F15481F7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E679D-06AA-4100-9DA1-02AC4AB8D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84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22B-A143-4E90-B03C-32E2F15481F7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E679D-06AA-4100-9DA1-02AC4AB8D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0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22B-A143-4E90-B03C-32E2F15481F7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E679D-06AA-4100-9DA1-02AC4AB8D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8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22B-A143-4E90-B03C-32E2F15481F7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E679D-06AA-4100-9DA1-02AC4AB8D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66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22B-A143-4E90-B03C-32E2F15481F7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E679D-06AA-4100-9DA1-02AC4AB8D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3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22B-A143-4E90-B03C-32E2F15481F7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E679D-06AA-4100-9DA1-02AC4AB8D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7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22B-A143-4E90-B03C-32E2F15481F7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E679D-06AA-4100-9DA1-02AC4AB8D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01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22B-A143-4E90-B03C-32E2F15481F7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E679D-06AA-4100-9DA1-02AC4AB8D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4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22B-A143-4E90-B03C-32E2F15481F7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E679D-06AA-4100-9DA1-02AC4AB8D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2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22B-A143-4E90-B03C-32E2F15481F7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E679D-06AA-4100-9DA1-02AC4AB8D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7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FE22B-A143-4E90-B03C-32E2F15481F7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E679D-06AA-4100-9DA1-02AC4AB8D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36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在百般试炼中以为大喜乐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雅各书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2</a:t>
            </a:r>
            <a:r>
              <a:rPr lang="zh-CN" altLang="en-US" dirty="0"/>
              <a:t>～</a:t>
            </a:r>
            <a:r>
              <a:rPr lang="en-US" altLang="zh-CN" dirty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427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26" y="167699"/>
            <a:ext cx="8759537" cy="757587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但忍耐也当成功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45931"/>
            <a:ext cx="8717973" cy="5787378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“但”表明神要在我们软弱的时候出手</a:t>
            </a:r>
            <a:endParaRPr lang="en-US" altLang="zh-CN" sz="3600" dirty="0"/>
          </a:p>
          <a:p>
            <a:pPr lvl="1"/>
            <a:r>
              <a:rPr lang="zh-CN" altLang="en-US" sz="3200" dirty="0"/>
              <a:t>“但”是个转折，没有“但”， 忍耐看不到结果</a:t>
            </a:r>
            <a:endParaRPr lang="en-US" altLang="zh-CN" sz="3200" dirty="0"/>
          </a:p>
          <a:p>
            <a:r>
              <a:rPr lang="zh-CN" altLang="en-US" sz="3600" dirty="0"/>
              <a:t>忍耐成功不因我们的耐力，乃是神的计划</a:t>
            </a:r>
            <a:endParaRPr lang="en-US" altLang="zh-CN" sz="3600" dirty="0"/>
          </a:p>
          <a:p>
            <a:pPr lvl="1"/>
            <a:r>
              <a:rPr lang="zh-CN" altLang="en-US" sz="3200" dirty="0"/>
              <a:t>忍耐何时成功</a:t>
            </a:r>
            <a:endParaRPr lang="en-US" altLang="zh-CN" sz="3200" dirty="0"/>
          </a:p>
          <a:p>
            <a:pPr lvl="1"/>
            <a:r>
              <a:rPr lang="zh-CN" altLang="en-US" sz="3200" dirty="0"/>
              <a:t>如何定义成功</a:t>
            </a:r>
            <a:endParaRPr lang="en-US" altLang="zh-CN" sz="3200" dirty="0"/>
          </a:p>
          <a:p>
            <a:r>
              <a:rPr lang="zh-CN" altLang="en-US" sz="3600" dirty="0"/>
              <a:t>苦难来临不要逃避，苦难使神的工作完成</a:t>
            </a:r>
            <a:endParaRPr lang="en-US" altLang="zh-CN" sz="3600" dirty="0"/>
          </a:p>
          <a:p>
            <a:pPr lvl="1"/>
            <a:r>
              <a:rPr lang="zh-CN" altLang="en-US" sz="3200" dirty="0"/>
              <a:t>第三种安慰：我深深理解你的苦衷，我为你祷告，愿主挪去你的苦难！</a:t>
            </a:r>
            <a:endParaRPr lang="en-US" altLang="zh-CN" sz="3200" dirty="0"/>
          </a:p>
          <a:p>
            <a:pPr lvl="1"/>
            <a:r>
              <a:rPr lang="zh-CN" altLang="en-US" sz="3200" dirty="0"/>
              <a:t>逃避，只能让我们所受的苦白白过去</a:t>
            </a:r>
            <a:endParaRPr lang="en-US" altLang="zh-CN" sz="3200" dirty="0"/>
          </a:p>
          <a:p>
            <a:pPr lvl="1"/>
            <a:r>
              <a:rPr lang="zh-CN" altLang="en-US" sz="3200" dirty="0"/>
              <a:t>如果没有</a:t>
            </a:r>
            <a:r>
              <a:rPr lang="zh-CN" altLang="en-US" sz="3200"/>
              <a:t>达到神的目的，我们就当忍</a:t>
            </a:r>
            <a:r>
              <a:rPr lang="zh-CN" altLang="en-US" sz="3200" dirty="0"/>
              <a:t>耐，让坚韧完成它所要完成的工作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8210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18" y="198871"/>
            <a:ext cx="8759538" cy="780094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使你们成全完备，毫无缺欠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989" y="976745"/>
            <a:ext cx="8747355" cy="5459566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“成全完备”</a:t>
            </a:r>
            <a:r>
              <a:rPr lang="en-US" altLang="zh-CN" sz="3600" dirty="0"/>
              <a:t>—Complete Perfect</a:t>
            </a:r>
          </a:p>
          <a:p>
            <a:pPr lvl="1"/>
            <a:r>
              <a:rPr lang="zh-CN" altLang="en-US" sz="3200" dirty="0"/>
              <a:t>有想要</a:t>
            </a:r>
            <a:r>
              <a:rPr lang="en-US" altLang="zh-CN" sz="3200" dirty="0"/>
              <a:t>Complete Perfect</a:t>
            </a:r>
            <a:r>
              <a:rPr lang="zh-CN" altLang="en-US" sz="3200" dirty="0"/>
              <a:t>的羡慕和欲望</a:t>
            </a:r>
            <a:endParaRPr lang="en-US" altLang="zh-CN" sz="3200" dirty="0"/>
          </a:p>
          <a:p>
            <a:pPr lvl="1"/>
            <a:r>
              <a:rPr lang="en-US" altLang="zh-CN" sz="3200" dirty="0"/>
              <a:t>Complete Perfect</a:t>
            </a:r>
            <a:r>
              <a:rPr lang="zh-CN" altLang="en-US" sz="3200" dirty="0"/>
              <a:t>不是指我们所完成神的事奉</a:t>
            </a:r>
            <a:endParaRPr lang="en-US" altLang="zh-CN" sz="3200" dirty="0"/>
          </a:p>
          <a:p>
            <a:r>
              <a:rPr lang="zh-CN" altLang="en-US" sz="3600" dirty="0"/>
              <a:t>我们不完备因我们的信心不足</a:t>
            </a:r>
            <a:endParaRPr lang="en-US" altLang="zh-CN" sz="3600" dirty="0"/>
          </a:p>
          <a:p>
            <a:pPr lvl="1"/>
            <a:r>
              <a:rPr lang="zh-CN" altLang="en-US" sz="3200" dirty="0"/>
              <a:t>主的信心是我们的标准，达不到就是不完备</a:t>
            </a:r>
            <a:endParaRPr lang="en-US" altLang="zh-CN" sz="3200" dirty="0"/>
          </a:p>
          <a:p>
            <a:pPr lvl="1"/>
            <a:r>
              <a:rPr lang="zh-CN" altLang="en-US" sz="3200" dirty="0"/>
              <a:t>苦难和试炼不一定过去我们才能完备</a:t>
            </a:r>
            <a:endParaRPr lang="en-US" altLang="zh-CN" sz="3200" dirty="0"/>
          </a:p>
          <a:p>
            <a:pPr lvl="1"/>
            <a:r>
              <a:rPr lang="zh-CN" altLang="en-US" sz="3200" dirty="0"/>
              <a:t>在试炼中除去我们里面的不信和小信</a:t>
            </a:r>
            <a:endParaRPr lang="en-US" altLang="zh-CN" sz="3200" dirty="0"/>
          </a:p>
          <a:p>
            <a:r>
              <a:rPr lang="zh-CN" altLang="en-US" sz="3600" dirty="0"/>
              <a:t>当信心经过了试炼和忍耐，就被神满足</a:t>
            </a:r>
            <a:endParaRPr lang="en-US" altLang="zh-CN" sz="3600" dirty="0"/>
          </a:p>
          <a:p>
            <a:pPr lvl="1"/>
            <a:r>
              <a:rPr lang="zh-CN" altLang="en-US" sz="3200" dirty="0"/>
              <a:t>第四种安慰：哈利路亚，赞美主！恭喜你！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133618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3" b="2885"/>
          <a:stretch/>
        </p:blipFill>
        <p:spPr>
          <a:xfrm>
            <a:off x="605813" y="1557439"/>
            <a:ext cx="3454475" cy="42726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293193"/>
          </a:xfrm>
        </p:spPr>
        <p:txBody>
          <a:bodyPr>
            <a:normAutofit/>
          </a:bodyPr>
          <a:lstStyle/>
          <a:p>
            <a:r>
              <a:rPr lang="en-US" altLang="zh-CN" b="1" dirty="0"/>
              <a:t>《</a:t>
            </a:r>
            <a:r>
              <a:rPr lang="zh-CN" altLang="en-US" b="1" dirty="0"/>
              <a:t>三过幽谷</a:t>
            </a:r>
            <a:r>
              <a:rPr lang="en-US" altLang="zh-CN" b="1" dirty="0"/>
              <a:t>》</a:t>
            </a:r>
            <a:br>
              <a:rPr lang="en-US" altLang="zh-CN" dirty="0"/>
            </a:br>
            <a:r>
              <a:rPr lang="en-US" altLang="zh-CN" sz="3200" dirty="0"/>
              <a:t>--</a:t>
            </a:r>
            <a:r>
              <a:rPr lang="zh-CN" altLang="en-US" sz="3200" dirty="0"/>
              <a:t>芬德姊妹的见证</a:t>
            </a:r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076322" y="1573376"/>
            <a:ext cx="4711484" cy="4351338"/>
          </a:xfrm>
        </p:spPr>
        <p:txBody>
          <a:bodyPr>
            <a:normAutofit/>
          </a:bodyPr>
          <a:lstStyle/>
          <a:p>
            <a:r>
              <a:rPr lang="en-US" dirty="0"/>
              <a:t>12</a:t>
            </a:r>
            <a:r>
              <a:rPr lang="zh-CN" altLang="en-US" dirty="0"/>
              <a:t>岁接受主</a:t>
            </a:r>
            <a:endParaRPr lang="en-US" altLang="zh-CN" dirty="0"/>
          </a:p>
          <a:p>
            <a:r>
              <a:rPr lang="zh-CN" altLang="en-US" dirty="0"/>
              <a:t>大学毕业与丈夫汉立一起服事一间教会</a:t>
            </a:r>
            <a:endParaRPr lang="en-US" altLang="zh-CN" dirty="0"/>
          </a:p>
          <a:p>
            <a:r>
              <a:rPr lang="zh-CN" altLang="en-US" dirty="0"/>
              <a:t>大儿子丹尼两岁患淋巴腺白血球过多症</a:t>
            </a:r>
            <a:endParaRPr lang="en-US" altLang="zh-CN" dirty="0"/>
          </a:p>
          <a:p>
            <a:r>
              <a:rPr lang="zh-CN" altLang="en-US" dirty="0"/>
              <a:t>丈夫</a:t>
            </a:r>
            <a:r>
              <a:rPr lang="en-US" altLang="zh-CN" dirty="0"/>
              <a:t>26</a:t>
            </a:r>
            <a:r>
              <a:rPr lang="zh-CN" altLang="en-US" dirty="0"/>
              <a:t>岁患吉金氏症</a:t>
            </a:r>
            <a:r>
              <a:rPr lang="en-US" altLang="zh-CN" dirty="0"/>
              <a:t>33</a:t>
            </a:r>
            <a:r>
              <a:rPr lang="zh-CN" altLang="en-US" dirty="0"/>
              <a:t>岁被主接走</a:t>
            </a:r>
            <a:endParaRPr lang="en-US" altLang="zh-CN" dirty="0"/>
          </a:p>
          <a:p>
            <a:r>
              <a:rPr lang="zh-CN" altLang="en-US" dirty="0"/>
              <a:t>二儿子里昂（</a:t>
            </a:r>
            <a:r>
              <a:rPr lang="en-US" altLang="zh-CN" dirty="0"/>
              <a:t>17</a:t>
            </a:r>
            <a:r>
              <a:rPr lang="zh-CN" altLang="en-US" dirty="0"/>
              <a:t>岁）和女儿罗娜（</a:t>
            </a:r>
            <a:r>
              <a:rPr lang="en-US" altLang="zh-CN" dirty="0"/>
              <a:t>15</a:t>
            </a:r>
            <a:r>
              <a:rPr lang="zh-CN" altLang="en-US" dirty="0"/>
              <a:t>岁）车祸中遇难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8016" y="5862622"/>
            <a:ext cx="86237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/>
              <a:t>你们落在百般的试炼中，都要以为大喜乐；因为知道你们的信心经过试验，就生忍耐。但忍耐也当成功，使你们成全、完备、毫无缺欠。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2593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90" y="365126"/>
            <a:ext cx="8707583" cy="793719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在百般试炼中以为大喜乐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164" y="1367073"/>
            <a:ext cx="8593281" cy="4809890"/>
          </a:xfrm>
        </p:spPr>
        <p:txBody>
          <a:bodyPr/>
          <a:lstStyle/>
          <a:p>
            <a:r>
              <a:rPr lang="zh-CN" altLang="en-US" sz="3600" dirty="0"/>
              <a:t>借着百般的试炼让属灵的生命成长</a:t>
            </a:r>
            <a:endParaRPr lang="en-US" altLang="zh-CN" sz="3600" dirty="0"/>
          </a:p>
          <a:p>
            <a:r>
              <a:rPr lang="zh-CN" altLang="en-US" sz="3600" dirty="0"/>
              <a:t>因着信心我们的忍耐可以产生坚韧</a:t>
            </a:r>
            <a:endParaRPr lang="en-US" altLang="zh-CN" sz="3600" dirty="0"/>
          </a:p>
          <a:p>
            <a:r>
              <a:rPr lang="zh-CN" altLang="en-US" sz="3600" dirty="0"/>
              <a:t>神做成之后得以成全完备毫无缺欠</a:t>
            </a:r>
            <a:endParaRPr lang="en-US" altLang="zh-CN" sz="3600" dirty="0"/>
          </a:p>
          <a:p>
            <a:r>
              <a:rPr lang="zh-CN" altLang="en-US" sz="3600" dirty="0"/>
              <a:t>试炼可能来自自己也可能来自肢体</a:t>
            </a:r>
            <a:endParaRPr lang="en-US" altLang="zh-CN" sz="3600" dirty="0"/>
          </a:p>
          <a:p>
            <a:r>
              <a:rPr lang="zh-CN" altLang="en-US" sz="3600" dirty="0"/>
              <a:t>认识到神的旨意后我们以为大喜乐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1126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0274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经文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5345"/>
            <a:ext cx="7886700" cy="4971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dirty="0"/>
              <a:t>2. </a:t>
            </a:r>
            <a:r>
              <a:rPr lang="zh-CN" altLang="en-US" sz="3600" dirty="0"/>
              <a:t>我的弟兄们，你们落在百般试炼中，都要以为大喜乐。</a:t>
            </a:r>
            <a:r>
              <a:rPr lang="en-US" altLang="zh-CN" sz="3600" dirty="0"/>
              <a:t>3. </a:t>
            </a:r>
            <a:r>
              <a:rPr lang="zh-CN" altLang="en-US" sz="3600" dirty="0"/>
              <a:t>因为知道你们的信心经过试验就生忍耐。</a:t>
            </a:r>
            <a:r>
              <a:rPr lang="en-US" altLang="zh-CN" sz="3600" dirty="0"/>
              <a:t>4. </a:t>
            </a:r>
            <a:r>
              <a:rPr lang="zh-CN" altLang="en-US" sz="3600" dirty="0"/>
              <a:t>但忍耐也当成功，使你们成全完备，毫无缺欠。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27403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043" y="172279"/>
            <a:ext cx="8574158" cy="64670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dirty="0"/>
              <a:t>当你遇到苦难或试炼的时候，你希望弟兄姐妹用什么样的话来安慰你？</a:t>
            </a:r>
          </a:p>
          <a:p>
            <a:pPr marL="514350" indent="-514350">
              <a:buAutoNum type="alphaLcPeriod"/>
            </a:pPr>
            <a:r>
              <a:rPr lang="zh-CN" altLang="en-US" sz="3600" dirty="0"/>
              <a:t>要祷告省察，不要再犯罪了！</a:t>
            </a:r>
          </a:p>
          <a:p>
            <a:pPr marL="514350" indent="-514350">
              <a:buAutoNum type="alphaLcPeriod"/>
            </a:pPr>
            <a:r>
              <a:rPr lang="zh-CN" altLang="en-US" sz="3600" dirty="0"/>
              <a:t>坚强一点，你这点小苦难算不得什么，我经过的大风大浪比这厉害得多呢</a:t>
            </a:r>
            <a:r>
              <a:rPr lang="en-US" altLang="zh-CN" sz="3600" dirty="0"/>
              <a:t>! </a:t>
            </a:r>
            <a:r>
              <a:rPr lang="zh-CN" altLang="en-US" sz="3600" dirty="0"/>
              <a:t>神叫万事互相效力，让爱神的人得益处！</a:t>
            </a:r>
            <a:endParaRPr lang="en-US" altLang="zh-CN" sz="3600" dirty="0"/>
          </a:p>
          <a:p>
            <a:pPr marL="514350" indent="-514350">
              <a:buAutoNum type="alphaLcPeriod"/>
            </a:pPr>
            <a:r>
              <a:rPr lang="zh-CN" altLang="en-US" sz="3600" dirty="0"/>
              <a:t>我深深理解你的苦衷，我为你祷告，愿主挪去你的苦难！</a:t>
            </a:r>
          </a:p>
          <a:p>
            <a:pPr marL="514350" indent="-514350">
              <a:buAutoNum type="alphaLcPeriod"/>
            </a:pPr>
            <a:r>
              <a:rPr lang="zh-CN" altLang="en-US" sz="3600" dirty="0"/>
              <a:t>哈利路亚，赞美主！恭喜你！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6547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88901"/>
            <a:ext cx="8848726" cy="749299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受逼迫的基督徒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74" y="857250"/>
            <a:ext cx="8837839" cy="5819775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基督徒受逼迫不是偶然的：</a:t>
            </a:r>
            <a:endParaRPr lang="en-US" altLang="zh-CN" sz="3600" dirty="0"/>
          </a:p>
          <a:p>
            <a:pPr lvl="1"/>
            <a:r>
              <a:rPr lang="zh-CN" altLang="en-US" sz="3200" dirty="0"/>
              <a:t>成功神学的误导</a:t>
            </a:r>
            <a:endParaRPr lang="en-US" altLang="zh-CN" sz="3200" dirty="0"/>
          </a:p>
          <a:p>
            <a:pPr lvl="1"/>
            <a:r>
              <a:rPr lang="zh-CN" altLang="en-US" sz="3200" dirty="0"/>
              <a:t>“在世上你们有苦难。</a:t>
            </a:r>
            <a:r>
              <a:rPr lang="en-US" altLang="zh-CN" sz="3200" dirty="0"/>
              <a:t>【</a:t>
            </a:r>
            <a:r>
              <a:rPr lang="zh-CN" altLang="en-US" sz="3200" dirty="0"/>
              <a:t>约</a:t>
            </a:r>
            <a:r>
              <a:rPr lang="en-US" altLang="zh-CN" sz="3200" dirty="0"/>
              <a:t>16</a:t>
            </a:r>
            <a:r>
              <a:rPr lang="zh-CN" altLang="en-US" sz="3200" dirty="0"/>
              <a:t>：</a:t>
            </a:r>
            <a:r>
              <a:rPr lang="en-US" altLang="zh-CN" sz="3200" dirty="0"/>
              <a:t>33】</a:t>
            </a:r>
            <a:r>
              <a:rPr lang="zh-CN" altLang="en-US" sz="3200" dirty="0"/>
              <a:t>”</a:t>
            </a:r>
            <a:endParaRPr lang="en-US" altLang="zh-CN" sz="3200" dirty="0"/>
          </a:p>
          <a:p>
            <a:pPr lvl="1"/>
            <a:r>
              <a:rPr lang="zh-CN" altLang="en-US" sz="3200" dirty="0"/>
              <a:t>神不是让人因有好处而相信祂</a:t>
            </a:r>
            <a:endParaRPr lang="en-US" altLang="zh-CN" sz="3200" dirty="0"/>
          </a:p>
          <a:p>
            <a:pPr lvl="1"/>
            <a:r>
              <a:rPr lang="zh-CN" altLang="en-US" sz="3200" dirty="0"/>
              <a:t>不信和小信的人遇到苦难只能恐惧、抱怨、泄气、后悔、痛苦，有信心的人有喜乐和平安。因为耶稣说“但你们可以放心，我已经胜了世界。”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358960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5" y="365126"/>
            <a:ext cx="8810626" cy="829932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落在百般试炼中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58845"/>
            <a:ext cx="8743950" cy="5018119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“落在”表示被动</a:t>
            </a:r>
            <a:endParaRPr lang="en-US" altLang="zh-CN" sz="3600" dirty="0"/>
          </a:p>
          <a:p>
            <a:pPr lvl="1"/>
            <a:r>
              <a:rPr lang="zh-CN" altLang="en-US" sz="3200" dirty="0"/>
              <a:t>灵巧像蛇，驯良如鸽</a:t>
            </a:r>
            <a:endParaRPr lang="en-US" altLang="zh-CN" sz="3200" dirty="0"/>
          </a:p>
          <a:p>
            <a:pPr lvl="1"/>
            <a:r>
              <a:rPr lang="zh-CN" altLang="en-US" sz="3200" dirty="0"/>
              <a:t>让我们在基督里长大成熟，有对的眼光</a:t>
            </a:r>
            <a:endParaRPr lang="en-US" altLang="zh-CN" sz="3200" dirty="0"/>
          </a:p>
          <a:p>
            <a:r>
              <a:rPr lang="zh-CN" altLang="en-US" sz="3600" dirty="0"/>
              <a:t>生命长大成熟所必须经过的</a:t>
            </a:r>
            <a:endParaRPr lang="en-US" altLang="zh-CN" sz="3600" dirty="0"/>
          </a:p>
          <a:p>
            <a:pPr lvl="1"/>
            <a:r>
              <a:rPr lang="zh-CN" altLang="en-US" sz="3200" dirty="0"/>
              <a:t>祷告、感谢、忘记</a:t>
            </a:r>
            <a:endParaRPr lang="en-US" altLang="zh-CN" sz="3200" dirty="0"/>
          </a:p>
          <a:p>
            <a:pPr lvl="1"/>
            <a:r>
              <a:rPr lang="zh-CN" altLang="en-US" sz="3200" dirty="0"/>
              <a:t>为了让我们越经过试炼，越被神练净</a:t>
            </a:r>
            <a:endParaRPr lang="en-US" altLang="zh-CN" sz="3200" dirty="0"/>
          </a:p>
          <a:p>
            <a:r>
              <a:rPr lang="zh-CN" altLang="en-US" sz="3600" dirty="0"/>
              <a:t>为做错而遭受苦难，我们都能够理解；而对为义遭受苦难，我们不能够明白</a:t>
            </a:r>
            <a:endParaRPr lang="en-US" altLang="zh-CN" sz="3600" dirty="0"/>
          </a:p>
          <a:p>
            <a:pPr lvl="1"/>
            <a:r>
              <a:rPr lang="zh-CN" altLang="en-US" sz="3200" dirty="0"/>
              <a:t>第一种安慰：要祷告省察，不要再犯罪了！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11510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5" y="117476"/>
            <a:ext cx="8867775" cy="753461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要以为大喜乐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876301"/>
            <a:ext cx="8639176" cy="5743574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大喜乐（</a:t>
            </a:r>
            <a:r>
              <a:rPr lang="en-US" altLang="zh-CN" sz="3600" dirty="0"/>
              <a:t>Pure Joy</a:t>
            </a:r>
            <a:r>
              <a:rPr lang="zh-CN" altLang="en-US" sz="3600" dirty="0"/>
              <a:t>）是一个命令：为义受逼迫的人是有福的（要大喜乐）</a:t>
            </a:r>
            <a:endParaRPr lang="en-US" altLang="zh-CN" sz="3600" dirty="0"/>
          </a:p>
          <a:p>
            <a:pPr lvl="1"/>
            <a:r>
              <a:rPr lang="zh-CN" altLang="en-US" sz="3200" dirty="0"/>
              <a:t>这个命令是让我们有属天的眼光</a:t>
            </a:r>
            <a:endParaRPr lang="en-US" altLang="zh-CN" sz="3200" dirty="0"/>
          </a:p>
          <a:p>
            <a:r>
              <a:rPr lang="zh-CN" altLang="en-US" sz="3600" dirty="0"/>
              <a:t>“以为”的原意是“算为”，因为经过了比较后得出的结论</a:t>
            </a:r>
            <a:endParaRPr lang="en-US" altLang="zh-CN" sz="3600" dirty="0"/>
          </a:p>
          <a:p>
            <a:pPr lvl="1"/>
            <a:r>
              <a:rPr lang="zh-CN" altLang="en-US" sz="3200" dirty="0"/>
              <a:t>仔细考察计算之后，然后得出结论：大喜乐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280801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4487" y="666772"/>
            <a:ext cx="6666192" cy="54136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863" y="346773"/>
            <a:ext cx="2622176" cy="40702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68441" y="263472"/>
            <a:ext cx="5503430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3600" dirty="0"/>
              <a:t>力克</a:t>
            </a:r>
            <a:r>
              <a:rPr lang="en-US" altLang="zh-CN" sz="3600" dirty="0"/>
              <a:t>.</a:t>
            </a:r>
            <a:r>
              <a:rPr lang="zh-CN" altLang="en-US" sz="3600" dirty="0"/>
              <a:t>胡哲</a:t>
            </a:r>
            <a:r>
              <a:rPr lang="en-US" altLang="zh-CN" sz="3600" dirty="0"/>
              <a:t>:《</a:t>
            </a:r>
            <a:r>
              <a:rPr lang="zh-CN" altLang="en-US" sz="3600" dirty="0"/>
              <a:t>人生不设限</a:t>
            </a:r>
            <a:r>
              <a:rPr lang="en-US" altLang="zh-CN" sz="3600" dirty="0"/>
              <a:t>》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254645" y="1022889"/>
            <a:ext cx="4801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/>
              <a:t>鲍里斯夫妇的信仰危机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223648" y="3735091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/>
              <a:t>我是上帝手中的杰作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278969" y="4711485"/>
            <a:ext cx="80126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当我们了解神的心意，就能得出我们人生的价值， 在神眼中我们都是贵重的器皿， 用来承接神的荣耀</a:t>
            </a:r>
            <a:endParaRPr lang="en-US" sz="36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6020" y="1768503"/>
            <a:ext cx="1908470" cy="190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12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107951"/>
            <a:ext cx="8820150" cy="960755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因为知道你们的信心要经过试炼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1"/>
            <a:ext cx="8629650" cy="5629274"/>
          </a:xfrm>
        </p:spPr>
        <p:txBody>
          <a:bodyPr/>
          <a:lstStyle/>
          <a:p>
            <a:r>
              <a:rPr lang="zh-CN" altLang="en-US" sz="3600" dirty="0"/>
              <a:t>信心被试炼的意思是什么？</a:t>
            </a:r>
            <a:endParaRPr lang="en-US" altLang="zh-CN" sz="3600" dirty="0"/>
          </a:p>
          <a:p>
            <a:pPr lvl="1"/>
            <a:r>
              <a:rPr lang="zh-CN" altLang="en-US" sz="3200" dirty="0"/>
              <a:t>“不叫我们遇到试探”？脱离苦难？</a:t>
            </a:r>
            <a:endParaRPr lang="en-US" altLang="zh-CN" sz="3200" dirty="0"/>
          </a:p>
          <a:p>
            <a:pPr lvl="1"/>
            <a:r>
              <a:rPr lang="zh-CN" altLang="en-US" sz="3200" dirty="0"/>
              <a:t>遇见主、依靠主、经历主</a:t>
            </a:r>
            <a:endParaRPr lang="en-US" altLang="zh-CN" sz="3200" dirty="0"/>
          </a:p>
          <a:p>
            <a:r>
              <a:rPr lang="zh-CN" altLang="en-US" sz="3600" dirty="0"/>
              <a:t>为什么信心一定要经过试炼？</a:t>
            </a:r>
            <a:endParaRPr lang="en-US" altLang="zh-CN" sz="3600" dirty="0"/>
          </a:p>
          <a:p>
            <a:pPr lvl="1"/>
            <a:r>
              <a:rPr lang="zh-CN" altLang="en-US" sz="3200" dirty="0"/>
              <a:t>经过试炼让我们知道是不是真正信主爱主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5893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53" y="146917"/>
            <a:ext cx="8821883" cy="977900"/>
          </a:xfrm>
        </p:spPr>
        <p:txBody>
          <a:bodyPr/>
          <a:lstStyle/>
          <a:p>
            <a:r>
              <a:rPr lang="zh-CN" altLang="en-US" b="1" dirty="0">
                <a:latin typeface="+mn-ea"/>
                <a:ea typeface="+mn-ea"/>
              </a:rPr>
              <a:t>信心在试炼中生忍耐（坚韧的力量）</a:t>
            </a:r>
            <a:endParaRPr lang="en-US" b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45" y="1028700"/>
            <a:ext cx="8541328" cy="5673436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两种忍耐：消极的等待 </a:t>
            </a:r>
            <a:r>
              <a:rPr lang="en-US" altLang="zh-CN" sz="3600" dirty="0" err="1"/>
              <a:t>v.s</a:t>
            </a:r>
            <a:r>
              <a:rPr lang="en-US" altLang="zh-CN" sz="3600" dirty="0"/>
              <a:t>. </a:t>
            </a:r>
            <a:r>
              <a:rPr lang="zh-CN" altLang="en-US" sz="3600" dirty="0"/>
              <a:t>积极的坚持</a:t>
            </a:r>
            <a:endParaRPr lang="en-US" altLang="zh-CN" sz="3600" dirty="0"/>
          </a:p>
          <a:p>
            <a:pPr lvl="1"/>
            <a:r>
              <a:rPr lang="zh-CN" altLang="en-US" sz="3200" dirty="0"/>
              <a:t>在试炼中若跌倒，则生出消极的无奈</a:t>
            </a:r>
            <a:endParaRPr lang="en-US" altLang="zh-CN" sz="3200" dirty="0"/>
          </a:p>
          <a:p>
            <a:pPr lvl="2"/>
            <a:r>
              <a:rPr lang="zh-CN" altLang="en-US" sz="2800" dirty="0"/>
              <a:t>第二种安慰：坚强一点，你这点小苦难算不得什么，我经过的大风大浪比这厉害得多呢</a:t>
            </a:r>
            <a:r>
              <a:rPr lang="en-US" altLang="zh-CN" sz="2800" dirty="0"/>
              <a:t>! </a:t>
            </a:r>
            <a:r>
              <a:rPr lang="zh-CN" altLang="en-US" sz="2800" dirty="0"/>
              <a:t>神叫万事互相效力，让爱神的人得益处！</a:t>
            </a:r>
            <a:endParaRPr lang="en-US" altLang="zh-CN" sz="2800" dirty="0"/>
          </a:p>
          <a:p>
            <a:pPr lvl="1"/>
            <a:r>
              <a:rPr lang="zh-CN" altLang="en-US" sz="3200" dirty="0"/>
              <a:t>在试炼中被坚固，则生出积极的忍耐</a:t>
            </a:r>
            <a:endParaRPr lang="en-US" altLang="zh-CN" sz="3200" dirty="0"/>
          </a:p>
          <a:p>
            <a:pPr lvl="2"/>
            <a:r>
              <a:rPr lang="zh-CN" altLang="en-US" sz="2800" dirty="0"/>
              <a:t>在试炼中产生坚韧的性格</a:t>
            </a:r>
            <a:endParaRPr lang="en-US" altLang="zh-CN" sz="2800" dirty="0"/>
          </a:p>
          <a:p>
            <a:pPr lvl="2"/>
            <a:r>
              <a:rPr lang="zh-CN" altLang="en-US" sz="2800" dirty="0"/>
              <a:t>“就是在患难中，也是欢欢喜喜的。因为知道患难生忍耐。 忍耐生老练。老练生盼望。 盼望不至于羞耻，因为所赐给我们的圣灵将神的爱浇灌在我们心里。</a:t>
            </a:r>
            <a:r>
              <a:rPr lang="en-US" altLang="zh-CN" sz="2800" dirty="0"/>
              <a:t>【</a:t>
            </a:r>
            <a:r>
              <a:rPr lang="zh-CN" altLang="en-US" sz="2800" dirty="0"/>
              <a:t>罗</a:t>
            </a:r>
            <a:r>
              <a:rPr lang="en-US" altLang="zh-CN" sz="2800" dirty="0"/>
              <a:t>5</a:t>
            </a:r>
            <a:r>
              <a:rPr lang="zh-CN" altLang="en-US" sz="2800" dirty="0"/>
              <a:t>：</a:t>
            </a:r>
            <a:r>
              <a:rPr lang="en-US" altLang="zh-CN" sz="2800" dirty="0"/>
              <a:t>3</a:t>
            </a:r>
            <a:r>
              <a:rPr lang="zh-CN" altLang="en-US" sz="2800" dirty="0"/>
              <a:t>～</a:t>
            </a:r>
            <a:r>
              <a:rPr lang="en-US" altLang="zh-CN" sz="2800" dirty="0"/>
              <a:t>5】</a:t>
            </a:r>
            <a:r>
              <a:rPr lang="zh-CN" altLang="en-US" sz="2800" dirty="0"/>
              <a:t>”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70061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28242</TotalTime>
  <Words>3373</Words>
  <Application>Microsoft Office PowerPoint</Application>
  <PresentationFormat>On-screen Show (4:3)</PresentationFormat>
  <Paragraphs>156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等线</vt:lpstr>
      <vt:lpstr>等线 Light</vt:lpstr>
      <vt:lpstr>Arial</vt:lpstr>
      <vt:lpstr>Calibri</vt:lpstr>
      <vt:lpstr>Calibri Light</vt:lpstr>
      <vt:lpstr>Office Theme</vt:lpstr>
      <vt:lpstr>在百般试炼中以为大喜乐</vt:lpstr>
      <vt:lpstr>经文</vt:lpstr>
      <vt:lpstr>PowerPoint Presentation</vt:lpstr>
      <vt:lpstr>受逼迫的基督徒</vt:lpstr>
      <vt:lpstr>落在百般试炼中</vt:lpstr>
      <vt:lpstr>要以为大喜乐</vt:lpstr>
      <vt:lpstr>PowerPoint Presentation</vt:lpstr>
      <vt:lpstr>因为知道你们的信心要经过试炼</vt:lpstr>
      <vt:lpstr>信心在试炼中生忍耐（坚韧的力量）</vt:lpstr>
      <vt:lpstr>但忍耐也当成功</vt:lpstr>
      <vt:lpstr>使你们成全完备，毫无缺欠</vt:lpstr>
      <vt:lpstr>《三过幽谷》 --芬德姊妹的见证</vt:lpstr>
      <vt:lpstr>在百般试炼中以为大喜乐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在百般试炼中大喜乐</dc:title>
  <dc:creator>Jimmy Wang</dc:creator>
  <cp:lastModifiedBy>Jimmy Wang</cp:lastModifiedBy>
  <cp:revision>136</cp:revision>
  <dcterms:created xsi:type="dcterms:W3CDTF">2016-10-24T01:31:27Z</dcterms:created>
  <dcterms:modified xsi:type="dcterms:W3CDTF">2017-06-18T02:48:52Z</dcterms:modified>
</cp:coreProperties>
</file>