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9" r:id="rId3"/>
    <p:sldId id="282" r:id="rId4"/>
    <p:sldId id="283" r:id="rId5"/>
    <p:sldId id="284" r:id="rId6"/>
    <p:sldId id="286" r:id="rId7"/>
    <p:sldId id="285" r:id="rId8"/>
    <p:sldId id="287" r:id="rId9"/>
    <p:sldId id="259" r:id="rId10"/>
    <p:sldId id="304" r:id="rId11"/>
    <p:sldId id="260" r:id="rId12"/>
    <p:sldId id="280" r:id="rId13"/>
    <p:sldId id="306" r:id="rId14"/>
    <p:sldId id="301" r:id="rId15"/>
    <p:sldId id="263" r:id="rId16"/>
    <p:sldId id="294" r:id="rId17"/>
    <p:sldId id="267" r:id="rId18"/>
    <p:sldId id="297" r:id="rId19"/>
    <p:sldId id="305" r:id="rId20"/>
    <p:sldId id="295" r:id="rId21"/>
    <p:sldId id="257" r:id="rId22"/>
    <p:sldId id="269" r:id="rId23"/>
    <p:sldId id="296" r:id="rId24"/>
    <p:sldId id="268" r:id="rId25"/>
    <p:sldId id="270" r:id="rId26"/>
    <p:sldId id="298" r:id="rId27"/>
    <p:sldId id="261" r:id="rId28"/>
    <p:sldId id="264" r:id="rId29"/>
    <p:sldId id="290" r:id="rId30"/>
    <p:sldId id="299" r:id="rId31"/>
    <p:sldId id="289" r:id="rId32"/>
    <p:sldId id="272" r:id="rId33"/>
    <p:sldId id="302" r:id="rId34"/>
    <p:sldId id="303" r:id="rId35"/>
    <p:sldId id="271" r:id="rId36"/>
    <p:sldId id="273" r:id="rId37"/>
    <p:sldId id="262" r:id="rId38"/>
    <p:sldId id="275" r:id="rId39"/>
    <p:sldId id="274" r:id="rId40"/>
    <p:sldId id="276" r:id="rId41"/>
    <p:sldId id="292" r:id="rId42"/>
    <p:sldId id="27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15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E6A42-5070-8947-B202-A9F0F29FEFDE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18E8-8EE5-0444-ACD2-76E66D3C3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75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A75E6-1939-A94E-A1A3-E89AAC22C1F0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437D-0852-3448-A606-679D9B8A9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7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SimSun" charset="-122"/>
                <a:ea typeface="SimSun" charset="-122"/>
                <a:cs typeface="SimSun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SimSun" charset="-122"/>
                <a:ea typeface="SimSun" charset="-122"/>
                <a:cs typeface="SimSun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imSun" charset="-122"/>
                <a:ea typeface="SimSun" charset="-122"/>
                <a:cs typeface="SimSun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imSun" charset="-122"/>
                <a:ea typeface="SimSun" charset="-122"/>
                <a:cs typeface="SimSun" charset="-122"/>
              </a:defRPr>
            </a:lvl1pPr>
            <a:lvl2pPr>
              <a:defRPr>
                <a:latin typeface="SimSun" charset="-122"/>
                <a:ea typeface="SimSun" charset="-122"/>
                <a:cs typeface="SimSun" charset="-122"/>
              </a:defRPr>
            </a:lvl2pPr>
            <a:lvl3pPr>
              <a:defRPr>
                <a:latin typeface="SimSun" charset="-122"/>
                <a:ea typeface="SimSun" charset="-122"/>
                <a:cs typeface="SimSun" charset="-122"/>
              </a:defRPr>
            </a:lvl3pPr>
            <a:lvl4pPr>
              <a:defRPr>
                <a:latin typeface="SimSun" charset="-122"/>
                <a:ea typeface="SimSun" charset="-122"/>
                <a:cs typeface="SimSun" charset="-122"/>
              </a:defRPr>
            </a:lvl4pPr>
            <a:lvl5pPr>
              <a:defRPr>
                <a:latin typeface="SimSun" charset="-122"/>
                <a:ea typeface="SimSun" charset="-122"/>
                <a:cs typeface="SimSun" charset="-122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4A96-8996-824E-9885-F29D129A6745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A841-6F56-B444-9578-38B83BF6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7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钱财</a:t>
            </a:r>
            <a:r>
              <a:rPr lang="en-US" altLang="zh-CN" dirty="0" smtClean="0"/>
              <a:t>, </a:t>
            </a:r>
            <a:r>
              <a:rPr lang="zh-CN" altLang="en-US" dirty="0" smtClean="0"/>
              <a:t>依靠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与福音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路加福音</a:t>
            </a:r>
            <a:r>
              <a:rPr lang="en-US" altLang="zh-CN" sz="3200" dirty="0" smtClean="0"/>
              <a:t>12:13-43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6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讲道大纲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/>
              <a:t>贪财的普遍性和隐藏性 （</a:t>
            </a:r>
            <a:r>
              <a:rPr lang="en-US" altLang="zh-CN" sz="3600" dirty="0" smtClean="0"/>
              <a:t>13-15</a:t>
            </a:r>
            <a:r>
              <a:rPr lang="zh-CN" altLang="en-US" sz="3600" dirty="0" smtClean="0"/>
              <a:t>）</a:t>
            </a:r>
            <a:endParaRPr lang="en-US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/>
              <a:t>贪财的本质（</a:t>
            </a:r>
            <a:r>
              <a:rPr lang="en-US" altLang="zh-CN" sz="3600" dirty="0" smtClean="0"/>
              <a:t>16-21</a:t>
            </a:r>
            <a:r>
              <a:rPr lang="zh-CN" altLang="en-US" sz="3600" dirty="0" smtClean="0"/>
              <a:t>）</a:t>
            </a:r>
            <a:endParaRPr lang="en-US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/>
              <a:t>摆脱贪财的关键 （</a:t>
            </a:r>
            <a:r>
              <a:rPr lang="en-US" altLang="zh-CN" sz="3600" dirty="0" smtClean="0"/>
              <a:t>22-32</a:t>
            </a:r>
            <a:r>
              <a:rPr lang="zh-CN" altLang="en-US" sz="3600" dirty="0" smtClean="0"/>
              <a:t>）</a:t>
            </a:r>
            <a:endParaRPr lang="en-US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 smtClean="0"/>
              <a:t>实践慷慨奉献的生活 （</a:t>
            </a:r>
            <a:r>
              <a:rPr lang="en-US" altLang="zh-CN" sz="3600" dirty="0" smtClean="0"/>
              <a:t>33-34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13709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故事的开始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耶稣在教导要敬畏神，不可亵渎圣灵时，来了一个人。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en-US" altLang="zh-CN" sz="3600" dirty="0"/>
              <a:t>13 </a:t>
            </a:r>
            <a:r>
              <a:rPr lang="zh-CN" altLang="en-US" sz="3600" dirty="0"/>
              <a:t>众人中有一个人对耶稣说：“</a:t>
            </a:r>
            <a:r>
              <a:rPr lang="zh-CN" altLang="en-US" sz="3600" dirty="0">
                <a:solidFill>
                  <a:srgbClr val="FF0000"/>
                </a:solidFill>
              </a:rPr>
              <a:t>夫子</a:t>
            </a:r>
            <a:r>
              <a:rPr lang="zh-CN" altLang="en-US" sz="3600" dirty="0"/>
              <a:t>，请你吩咐我的兄长和我分开家业。” </a:t>
            </a:r>
            <a:endParaRPr lang="en-US" altLang="zh-CN" sz="3600" dirty="0"/>
          </a:p>
          <a:p>
            <a:endParaRPr lang="en-US" altLang="zh-CN" sz="3600" dirty="0" smtClean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574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耶稣的回应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14 </a:t>
            </a:r>
            <a:r>
              <a:rPr lang="zh-CN" altLang="en-US" sz="3600" dirty="0"/>
              <a:t>耶稣说：“你这个人！谁立我做你们断事的官，给你们分家业呢？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endParaRPr lang="en-US" altLang="zh-CN" sz="3600" dirty="0"/>
          </a:p>
          <a:p>
            <a:endParaRPr lang="en-US" altLang="zh-CN" sz="3600" dirty="0" smtClean="0"/>
          </a:p>
          <a:p>
            <a:r>
              <a:rPr lang="zh-CN" altLang="en-US" sz="3600" dirty="0"/>
              <a:t>几年前在国内教会的一次经历</a:t>
            </a:r>
            <a:endParaRPr lang="en-US" altLang="zh-CN" sz="3600" dirty="0"/>
          </a:p>
          <a:p>
            <a:endParaRPr lang="en-US" altLang="zh-CN" sz="3600" dirty="0" smtClean="0"/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4591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15 </a:t>
            </a:r>
            <a:r>
              <a:rPr lang="zh-CN" altLang="en-US" sz="3600" dirty="0"/>
              <a:t>于是</a:t>
            </a:r>
            <a:r>
              <a:rPr lang="zh-CN" altLang="en-US" sz="3600" dirty="0">
                <a:solidFill>
                  <a:srgbClr val="FF0000"/>
                </a:solidFill>
              </a:rPr>
              <a:t>对众人</a:t>
            </a:r>
            <a:r>
              <a:rPr lang="zh-CN" altLang="en-US" sz="3600" dirty="0"/>
              <a:t>说：“你们要</a:t>
            </a:r>
            <a:r>
              <a:rPr lang="zh-CN" altLang="en-US" sz="3600" dirty="0">
                <a:solidFill>
                  <a:srgbClr val="FF0000"/>
                </a:solidFill>
              </a:rPr>
              <a:t>谨慎自守，免去一切的贪心</a:t>
            </a:r>
            <a:r>
              <a:rPr lang="zh-CN" altLang="en-US" sz="3600" dirty="0"/>
              <a:t>，因为</a:t>
            </a:r>
            <a:r>
              <a:rPr lang="zh-CN" altLang="en-US" sz="3600" dirty="0">
                <a:solidFill>
                  <a:schemeClr val="accent1"/>
                </a:solidFill>
              </a:rPr>
              <a:t>人的生命不在乎家道丰富</a:t>
            </a:r>
            <a:r>
              <a:rPr lang="zh-CN" altLang="en-US" sz="3600" dirty="0"/>
              <a:t>。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 smtClean="0"/>
              <a:t>一般只觉得别人贪财</a:t>
            </a:r>
            <a:endParaRPr lang="en-US" altLang="zh-CN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888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一、贪财</a:t>
            </a:r>
            <a:r>
              <a:rPr lang="en-US" altLang="zh-CN" dirty="0" smtClean="0"/>
              <a:t>--</a:t>
            </a:r>
            <a:r>
              <a:rPr lang="zh-CN" altLang="en-US" dirty="0" smtClean="0"/>
              <a:t>隐藏性和普遍性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0616"/>
            <a:ext cx="7886700" cy="4606347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/>
              <a:t>很少有人觉得自己贪财</a:t>
            </a:r>
            <a:endParaRPr lang="en-US" altLang="zh-CN" sz="3600" dirty="0" smtClean="0"/>
          </a:p>
          <a:p>
            <a:r>
              <a:rPr lang="zh-CN" altLang="en-US" sz="3600" dirty="0" smtClean="0"/>
              <a:t>我们</a:t>
            </a:r>
            <a:r>
              <a:rPr lang="zh-CN" altLang="en-US" sz="3600" dirty="0"/>
              <a:t>的</a:t>
            </a:r>
            <a:r>
              <a:rPr lang="zh-CN" altLang="en-US" sz="3600" i="1" dirty="0" smtClean="0"/>
              <a:t>文化</a:t>
            </a:r>
            <a:endParaRPr lang="en-US" altLang="zh-CN" sz="3600" i="1" dirty="0" smtClean="0"/>
          </a:p>
          <a:p>
            <a:pPr lvl="1"/>
            <a:r>
              <a:rPr lang="zh-CN" altLang="en-US" sz="3600" dirty="0" smtClean="0"/>
              <a:t>人的一生在于家道丰富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为家人积攒财富</a:t>
            </a:r>
            <a:endParaRPr lang="en-US" altLang="zh-CN" sz="3600" dirty="0" smtClean="0"/>
          </a:p>
          <a:p>
            <a:r>
              <a:rPr lang="zh-CN" altLang="en-US" sz="3600" dirty="0" smtClean="0"/>
              <a:t>身边</a:t>
            </a:r>
            <a:r>
              <a:rPr lang="zh-CN" altLang="en-US" sz="3600" dirty="0" smtClean="0"/>
              <a:t>总有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更有钱</a:t>
            </a:r>
            <a:r>
              <a:rPr lang="zh-CN" altLang="en-US" sz="3600" dirty="0"/>
              <a:t>、</a:t>
            </a:r>
            <a:r>
              <a:rPr lang="zh-CN" altLang="en-US" sz="3600" dirty="0" smtClean="0"/>
              <a:t>更奢侈的人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节俭、低调</a:t>
            </a:r>
            <a:r>
              <a:rPr lang="zh-CN" altLang="en-US" sz="3600" dirty="0"/>
              <a:t> </a:t>
            </a:r>
            <a:r>
              <a:rPr lang="en-US" altLang="zh-CN" sz="3600" dirty="0" smtClean="0"/>
              <a:t>=</a:t>
            </a:r>
            <a:r>
              <a:rPr lang="zh-CN" altLang="en-US" sz="3600" dirty="0" smtClean="0"/>
              <a:t> 不贪财？</a:t>
            </a:r>
            <a:endParaRPr lang="en-US" altLang="zh-CN" sz="3600" dirty="0" smtClean="0"/>
          </a:p>
          <a:p>
            <a:r>
              <a:rPr lang="zh-CN" altLang="en-US" sz="3600" dirty="0" smtClean="0"/>
              <a:t>耶稣讲的是你我！</a:t>
            </a:r>
            <a:endParaRPr lang="en-US" altLang="zh-CN" sz="36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5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二、贪财的本质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16 </a:t>
            </a:r>
            <a:r>
              <a:rPr lang="zh-CN" altLang="en-US" sz="3600" dirty="0"/>
              <a:t>就用比喻对他们说：“有一个财主田产丰盛， </a:t>
            </a:r>
            <a:endParaRPr lang="en-US" altLang="zh-CN" sz="3600" dirty="0" smtClean="0"/>
          </a:p>
          <a:p>
            <a:r>
              <a:rPr lang="en-US" altLang="zh-CN" sz="3600" dirty="0" smtClean="0"/>
              <a:t>17 </a:t>
            </a:r>
            <a:r>
              <a:rPr lang="zh-CN" altLang="en-US" sz="3600" dirty="0"/>
              <a:t>自己心里思想说：‘我的出产没有地方收藏，怎么办呢？’ </a:t>
            </a:r>
            <a:endParaRPr lang="en-US" altLang="zh-CN" sz="3600" dirty="0" smtClean="0"/>
          </a:p>
          <a:p>
            <a:r>
              <a:rPr lang="en-US" altLang="zh-CN" sz="3600" dirty="0" smtClean="0"/>
              <a:t>18 </a:t>
            </a:r>
            <a:r>
              <a:rPr lang="zh-CN" altLang="en-US" sz="3600" dirty="0"/>
              <a:t>又说：‘</a:t>
            </a:r>
            <a:r>
              <a:rPr lang="zh-CN" altLang="en-US" sz="3600" dirty="0">
                <a:solidFill>
                  <a:schemeClr val="accent6"/>
                </a:solidFill>
              </a:rPr>
              <a:t>我要这么办</a:t>
            </a:r>
            <a:r>
              <a:rPr lang="zh-CN" altLang="en-US" sz="3600" dirty="0"/>
              <a:t>：要把我的仓房拆了，另盖更大的，在那里好收藏我一切的粮食和财物</a:t>
            </a:r>
            <a:r>
              <a:rPr lang="zh-CN" altLang="en-US" sz="3600" dirty="0" smtClean="0"/>
              <a:t>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3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19 </a:t>
            </a:r>
            <a:r>
              <a:rPr lang="zh-CN" altLang="en-US" sz="3600" dirty="0"/>
              <a:t>然后要对我的灵魂说：“灵魂哪，你有</a:t>
            </a:r>
            <a:r>
              <a:rPr lang="zh-CN" altLang="en-US" sz="3600" dirty="0">
                <a:solidFill>
                  <a:srgbClr val="FF0000"/>
                </a:solidFill>
              </a:rPr>
              <a:t>许多财物</a:t>
            </a:r>
            <a:r>
              <a:rPr lang="zh-CN" altLang="en-US" sz="3600" dirty="0"/>
              <a:t>积存，可做</a:t>
            </a:r>
            <a:r>
              <a:rPr lang="zh-CN" altLang="en-US" sz="3600" dirty="0">
                <a:solidFill>
                  <a:srgbClr val="FF0000"/>
                </a:solidFill>
              </a:rPr>
              <a:t>多年的费用</a:t>
            </a:r>
            <a:r>
              <a:rPr lang="zh-CN" altLang="en-US" sz="3600" dirty="0"/>
              <a:t>，只管</a:t>
            </a:r>
            <a:r>
              <a:rPr lang="zh-CN" altLang="en-US" sz="3600" dirty="0">
                <a:solidFill>
                  <a:srgbClr val="FF0000"/>
                </a:solidFill>
              </a:rPr>
              <a:t>安安逸逸地吃喝快乐</a:t>
            </a:r>
            <a:r>
              <a:rPr lang="zh-CN" altLang="en-US" sz="3600" dirty="0"/>
              <a:t>吧！”’ </a:t>
            </a:r>
            <a:endParaRPr lang="en-US" altLang="zh-CN" sz="36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0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预备退休的财主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7586"/>
            <a:ext cx="7886700" cy="4649377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“精明能干的”财主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辛勤耕耘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仔细安排计划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积存</a:t>
            </a:r>
            <a:r>
              <a:rPr lang="zh-CN" altLang="en-US" sz="3600" dirty="0"/>
              <a:t>财宝安度</a:t>
            </a:r>
            <a:r>
              <a:rPr lang="zh-CN" altLang="en-US" sz="3600" dirty="0" smtClean="0"/>
              <a:t>晚年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懂得知足</a:t>
            </a:r>
            <a:endParaRPr lang="en-US" altLang="zh-CN" sz="3600" dirty="0"/>
          </a:p>
          <a:p>
            <a:pPr lvl="1"/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0225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谁是今天</a:t>
            </a:r>
            <a:r>
              <a:rPr lang="zh-CN" altLang="en-US" dirty="0" smtClean="0"/>
              <a:t>的“财主”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美国</a:t>
            </a:r>
            <a:r>
              <a:rPr lang="zh-CN" altLang="en-US" sz="3600" dirty="0"/>
              <a:t>人的生活</a:t>
            </a:r>
            <a:endParaRPr lang="en-US" altLang="zh-CN" sz="3600" dirty="0"/>
          </a:p>
          <a:p>
            <a:pPr lvl="1"/>
            <a:r>
              <a:rPr lang="zh-CN" altLang="en-US" sz="3600" dirty="0"/>
              <a:t>买房、买更大的房、退休账户投资</a:t>
            </a:r>
            <a:endParaRPr lang="en-US" altLang="zh-CN" sz="3600" dirty="0"/>
          </a:p>
          <a:p>
            <a:pPr lvl="1"/>
            <a:r>
              <a:rPr lang="zh-CN" altLang="en-US" sz="3600" dirty="0"/>
              <a:t>安逸的退休 （“</a:t>
            </a:r>
            <a:r>
              <a:rPr lang="en-US" altLang="zh-CN" sz="3600" dirty="0"/>
              <a:t>American Dream</a:t>
            </a:r>
            <a:r>
              <a:rPr lang="zh-CN" altLang="en-US" sz="3600" dirty="0"/>
              <a:t>”</a:t>
            </a:r>
            <a:r>
              <a:rPr lang="en-US" altLang="zh-CN" sz="3600" dirty="0" smtClean="0"/>
              <a:t>)</a:t>
            </a:r>
          </a:p>
          <a:p>
            <a:pPr lvl="1"/>
            <a:endParaRPr lang="en-US" altLang="zh-CN" sz="3600" dirty="0"/>
          </a:p>
          <a:p>
            <a:pPr lvl="1"/>
            <a:endParaRPr lang="en-US" altLang="zh-CN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无知</a:t>
            </a:r>
            <a:r>
              <a:rPr lang="zh-CN" altLang="en-US" dirty="0"/>
              <a:t>的</a:t>
            </a:r>
            <a:r>
              <a:rPr lang="zh-CN" altLang="en-US" dirty="0" smtClean="0"/>
              <a:t>人？</a:t>
            </a:r>
            <a:r>
              <a:rPr lang="en-US" altLang="zh-CN" dirty="0" smtClean="0"/>
              <a:t>!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20 </a:t>
            </a:r>
            <a:r>
              <a:rPr lang="zh-CN" altLang="en-US" sz="3600" dirty="0"/>
              <a:t>神却对他说：‘</a:t>
            </a:r>
            <a:r>
              <a:rPr lang="zh-CN" altLang="en-US" sz="3600" dirty="0">
                <a:solidFill>
                  <a:srgbClr val="FF0000"/>
                </a:solidFill>
              </a:rPr>
              <a:t>无知的人</a:t>
            </a:r>
            <a:r>
              <a:rPr lang="zh-CN" altLang="en-US" sz="3600" dirty="0"/>
              <a:t>哪，今夜必要你的灵魂，你所预备的要归谁呢？’ </a:t>
            </a:r>
            <a:endParaRPr lang="en-US" altLang="zh-CN" sz="3600" dirty="0"/>
          </a:p>
          <a:p>
            <a:r>
              <a:rPr lang="en-US" altLang="zh-CN" sz="3600" dirty="0"/>
              <a:t>21 </a:t>
            </a:r>
            <a:r>
              <a:rPr lang="zh-CN" altLang="en-US" sz="3600" dirty="0">
                <a:solidFill>
                  <a:srgbClr val="FF0000"/>
                </a:solidFill>
              </a:rPr>
              <a:t>凡为自己积财，在神面前却不富足的，也是这样</a:t>
            </a:r>
            <a:r>
              <a:rPr lang="zh-CN" altLang="en-US" sz="3600" dirty="0"/>
              <a:t>。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97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文化：金钱神圣不可</a:t>
            </a:r>
            <a:r>
              <a:rPr lang="zh-CN" altLang="en-US" sz="3600" dirty="0" smtClean="0"/>
              <a:t>侵犯</a:t>
            </a:r>
            <a:endParaRPr lang="en-US" altLang="zh-CN" sz="3600" dirty="0" smtClean="0"/>
          </a:p>
          <a:p>
            <a:r>
              <a:rPr lang="zh-CN" altLang="en-US" sz="3600" dirty="0" smtClean="0"/>
              <a:t>耶稣关于</a:t>
            </a:r>
            <a:r>
              <a:rPr lang="zh-CN" altLang="en-US" sz="3600" dirty="0" smtClean="0"/>
              <a:t>钱财的</a:t>
            </a:r>
            <a:r>
              <a:rPr lang="zh-CN" altLang="en-US" sz="3600" dirty="0" smtClean="0"/>
              <a:t>教导</a:t>
            </a:r>
            <a:endParaRPr lang="en-US" altLang="zh-CN" sz="3600" dirty="0" smtClean="0"/>
          </a:p>
          <a:p>
            <a:pPr lvl="1"/>
            <a:r>
              <a:rPr lang="zh-CN" altLang="en-US" sz="3200" dirty="0" smtClean="0"/>
              <a:t>路加福音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11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12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16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18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8265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两个重要的问题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/>
              <a:t>财主无知在哪里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何为</a:t>
            </a:r>
            <a:r>
              <a:rPr lang="zh-CN" altLang="en-US" sz="3600" dirty="0"/>
              <a:t>在神面前富足？</a:t>
            </a:r>
            <a:endParaRPr lang="en-US" altLang="zh-CN" sz="3600" dirty="0"/>
          </a:p>
          <a:p>
            <a:pPr lvl="1"/>
            <a:endParaRPr lang="en-US" altLang="zh-CN" sz="3600" dirty="0"/>
          </a:p>
          <a:p>
            <a:pPr lvl="1"/>
            <a:endParaRPr lang="en-US" altLang="zh-CN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钱是个什么东西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生活需要</a:t>
            </a:r>
            <a:endParaRPr lang="en-US" altLang="zh-CN" sz="3600" dirty="0" smtClean="0"/>
          </a:p>
          <a:p>
            <a:r>
              <a:rPr lang="zh-CN" altLang="en-US" sz="3600" dirty="0" smtClean="0"/>
              <a:t>能</a:t>
            </a:r>
            <a:r>
              <a:rPr lang="zh-CN" altLang="en-US" sz="3600" dirty="0" smtClean="0"/>
              <a:t>办事</a:t>
            </a:r>
            <a:endParaRPr lang="en-US" altLang="zh-CN" sz="3600" dirty="0" smtClean="0"/>
          </a:p>
          <a:p>
            <a:r>
              <a:rPr lang="zh-CN" altLang="en-US" sz="3600" dirty="0" smtClean="0"/>
              <a:t>以防不</a:t>
            </a:r>
            <a:r>
              <a:rPr lang="zh-CN" altLang="en-US" sz="3600" dirty="0" smtClean="0"/>
              <a:t>测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钱有用。</a:t>
            </a:r>
            <a:endParaRPr lang="en-US" altLang="zh-CN" sz="3600" dirty="0"/>
          </a:p>
          <a:p>
            <a:r>
              <a:rPr lang="zh-CN" altLang="en-US" sz="3600" dirty="0" smtClean="0"/>
              <a:t>积财不是理所应当吗？</a:t>
            </a:r>
            <a:endParaRPr lang="en-US" altLang="zh-CN" sz="3600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我们心里的两个洞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安全感</a:t>
            </a:r>
            <a:r>
              <a:rPr lang="zh-CN" altLang="en-US" sz="4000" dirty="0" smtClean="0"/>
              <a:t>、控制</a:t>
            </a:r>
            <a:r>
              <a:rPr lang="zh-CN" altLang="en-US" sz="4000" dirty="0" smtClean="0"/>
              <a:t>感</a:t>
            </a:r>
            <a:endParaRPr lang="en-US" altLang="zh-CN" sz="4000" dirty="0"/>
          </a:p>
          <a:p>
            <a:pPr lvl="1"/>
            <a:r>
              <a:rPr lang="zh-CN" altLang="en-US" sz="3600" dirty="0" smtClean="0"/>
              <a:t>谁</a:t>
            </a:r>
            <a:r>
              <a:rPr lang="zh-CN" altLang="en-US" sz="3600" dirty="0" smtClean="0"/>
              <a:t>掌管</a:t>
            </a:r>
            <a:r>
              <a:rPr lang="zh-CN" altLang="en-US" sz="3600" dirty="0" smtClean="0"/>
              <a:t>明天？</a:t>
            </a:r>
            <a:endParaRPr lang="en-US" altLang="zh-CN" sz="3600" dirty="0" smtClean="0"/>
          </a:p>
          <a:p>
            <a:r>
              <a:rPr lang="zh-CN" altLang="en-US" sz="4000" dirty="0" smtClean="0"/>
              <a:t>被认可、被</a:t>
            </a:r>
            <a:r>
              <a:rPr lang="zh-CN" altLang="en-US" sz="4000" dirty="0" smtClean="0"/>
              <a:t>认同</a:t>
            </a:r>
            <a:endParaRPr lang="en-US" altLang="zh-CN" sz="4000" dirty="0"/>
          </a:p>
          <a:p>
            <a:pPr lvl="1"/>
            <a:r>
              <a:rPr lang="zh-CN" altLang="en-US" sz="3600" dirty="0" smtClean="0"/>
              <a:t>我</a:t>
            </a:r>
            <a:r>
              <a:rPr lang="zh-CN" altLang="en-US" sz="3600" dirty="0" smtClean="0"/>
              <a:t>的价值</a:t>
            </a:r>
            <a:r>
              <a:rPr lang="zh-CN" altLang="en-US" sz="3600" dirty="0" smtClean="0"/>
              <a:t>何在？</a:t>
            </a:r>
            <a:endParaRPr lang="en-US" altLang="zh-CN" sz="3600" dirty="0" smtClean="0"/>
          </a:p>
          <a:p>
            <a:pPr lvl="1"/>
            <a:endParaRPr lang="en-US" altLang="zh-CN" sz="3600" dirty="0"/>
          </a:p>
          <a:p>
            <a:r>
              <a:rPr lang="zh-CN" altLang="en-US" sz="4000" dirty="0" smtClean="0"/>
              <a:t>我们的</a:t>
            </a:r>
            <a:r>
              <a:rPr lang="zh-CN" altLang="en-US" sz="4000" dirty="0" smtClean="0"/>
              <a:t>惧怕</a:t>
            </a:r>
            <a:endParaRPr lang="en-US" altLang="zh-CN" sz="4000" dirty="0" smtClean="0"/>
          </a:p>
          <a:p>
            <a:pPr lvl="1"/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9098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“财主”的无知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信靠的对象错了</a:t>
            </a:r>
            <a:endParaRPr lang="en-US" altLang="zh-CN" sz="3600" dirty="0" smtClean="0"/>
          </a:p>
          <a:p>
            <a:r>
              <a:rPr lang="zh-CN" altLang="en-US" sz="3600" dirty="0" smtClean="0"/>
              <a:t>钱财取代了耶和华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一心不可事奉二主。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信靠谁、谁就是主</a:t>
            </a:r>
            <a:endParaRPr lang="en-US" altLang="zh-CN" sz="3600" dirty="0" smtClean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01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贪财的代价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第一个财主（路加福音</a:t>
            </a:r>
            <a:r>
              <a:rPr lang="en-US" altLang="zh-CN" sz="3600" dirty="0" smtClean="0"/>
              <a:t>12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 smtClean="0"/>
              <a:t>第二个财主（路加福音</a:t>
            </a:r>
            <a:r>
              <a:rPr lang="en-US" altLang="zh-CN" sz="3600" dirty="0" smtClean="0"/>
              <a:t>16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r>
              <a:rPr lang="zh-CN" altLang="en-US" sz="3600" dirty="0" smtClean="0"/>
              <a:t>第三个财主（路加福音</a:t>
            </a:r>
            <a:r>
              <a:rPr lang="en-US" altLang="zh-CN" sz="3600" dirty="0" smtClean="0"/>
              <a:t>18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846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雅各书‬ ‭</a:t>
            </a:r>
            <a:r>
              <a:rPr lang="en-US" altLang="zh-CN" sz="3600" dirty="0"/>
              <a:t>5:1-3</a:t>
            </a:r>
            <a:r>
              <a:rPr lang="zh-CN" altLang="en-US" sz="3600" dirty="0"/>
              <a:t> 嗐！你们这些</a:t>
            </a:r>
            <a:r>
              <a:rPr lang="zh-CN" altLang="en-US" sz="3600" dirty="0">
                <a:solidFill>
                  <a:srgbClr val="FF0000"/>
                </a:solidFill>
              </a:rPr>
              <a:t>富足人</a:t>
            </a:r>
            <a:r>
              <a:rPr lang="zh-CN" altLang="en-US" sz="3600" dirty="0"/>
              <a:t>哪，应当哭泣、号咷，因为将有苦难临到你们身上。 你们的财物坏了，衣服也被虫子咬了。 你们的金银都长了锈；那锈要证明你们的不是，又要吃你们的肉，如同火烧。</a:t>
            </a:r>
            <a:r>
              <a:rPr lang="zh-CN" altLang="en-US" sz="3600" dirty="0">
                <a:solidFill>
                  <a:srgbClr val="FF0000"/>
                </a:solidFill>
              </a:rPr>
              <a:t>你们在这末世只知积攒钱财。</a:t>
            </a:r>
            <a:endParaRPr lang="zh-CN" altLang="en-US" sz="3600" dirty="0"/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9440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不是只有财主这样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提前 </a:t>
            </a:r>
            <a:r>
              <a:rPr lang="en-US" altLang="zh-CN" sz="3600" dirty="0"/>
              <a:t>9:9-10</a:t>
            </a:r>
            <a:r>
              <a:rPr lang="zh-CN" altLang="en-US" sz="3600" dirty="0"/>
              <a:t> 但那些</a:t>
            </a:r>
            <a:r>
              <a:rPr lang="zh-CN" altLang="en-US" sz="3600" dirty="0">
                <a:solidFill>
                  <a:srgbClr val="FF0000"/>
                </a:solidFill>
              </a:rPr>
              <a:t>想要发财的</a:t>
            </a:r>
            <a:r>
              <a:rPr lang="zh-CN" altLang="en-US" sz="3600" dirty="0"/>
              <a:t>人，就陷在迷惑、落在网罗和许多无知有害的私欲里，叫人沉在败坏和灭亡中。 贪财是万恶之根。有人贪恋钱财，就被引诱离了真道，用许多</a:t>
            </a:r>
            <a:r>
              <a:rPr lang="zh-CN" altLang="en-US" sz="3600" dirty="0">
                <a:solidFill>
                  <a:srgbClr val="FF0000"/>
                </a:solidFill>
              </a:rPr>
              <a:t>愁苦</a:t>
            </a:r>
            <a:r>
              <a:rPr lang="zh-CN" altLang="en-US" sz="3600" dirty="0"/>
              <a:t>把自己刺透了。</a:t>
            </a:r>
            <a:endParaRPr lang="en-US" sz="3600" dirty="0"/>
          </a:p>
          <a:p>
            <a:endParaRPr lang="en-US" altLang="zh-CN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39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三、摆脱贪心的捆绑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22 </a:t>
            </a:r>
            <a:r>
              <a:rPr lang="zh-CN" altLang="en-US" sz="3600" dirty="0"/>
              <a:t>耶稣又对门徒说：“所以我告诉你们，不要为生命忧虑吃什么，为身体忧虑穿什么。 </a:t>
            </a:r>
            <a:endParaRPr lang="en-US" altLang="zh-CN" sz="3600" dirty="0" smtClean="0"/>
          </a:p>
          <a:p>
            <a:r>
              <a:rPr lang="en-US" altLang="zh-CN" sz="3600" dirty="0" smtClean="0"/>
              <a:t>23 </a:t>
            </a:r>
            <a:r>
              <a:rPr lang="zh-CN" altLang="en-US" sz="3600" dirty="0"/>
              <a:t>因为生命胜于饮食，身体胜于衣裳。 </a:t>
            </a:r>
            <a:endParaRPr lang="en-US" altLang="zh-CN" sz="3600" dirty="0" smtClean="0"/>
          </a:p>
          <a:p>
            <a:r>
              <a:rPr lang="en-US" altLang="zh-CN" sz="3600" dirty="0" smtClean="0"/>
              <a:t>24 </a:t>
            </a:r>
            <a:r>
              <a:rPr lang="zh-CN" altLang="en-US" sz="3600" dirty="0"/>
              <a:t>你想乌鸦，也不种也不收，又没有仓又没有库，神尚且养活它，你们比飞鸟是何等地贵重呢！ 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6015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25 </a:t>
            </a:r>
            <a:r>
              <a:rPr lang="zh-CN" altLang="en-US" sz="3600" dirty="0"/>
              <a:t>你们哪一个能用思虑使寿数多加一刻呢？ </a:t>
            </a:r>
            <a:endParaRPr lang="en-US" altLang="zh-CN" sz="3600" dirty="0"/>
          </a:p>
          <a:p>
            <a:r>
              <a:rPr lang="en-US" altLang="zh-CN" sz="3600" dirty="0"/>
              <a:t>26 </a:t>
            </a:r>
            <a:r>
              <a:rPr lang="zh-CN" altLang="en-US" sz="3600" dirty="0"/>
              <a:t>这最小的事你们尚且不能做，为什么还忧虑其余的事呢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  <a:p>
            <a:r>
              <a:rPr lang="en-US" altLang="zh-CN" sz="3600" dirty="0" smtClean="0"/>
              <a:t>27 </a:t>
            </a:r>
            <a:r>
              <a:rPr lang="zh-CN" altLang="en-US" sz="3600" dirty="0"/>
              <a:t>你想百合花怎么长起来，它也不劳苦，也不纺线，然而我告诉你们：就是所罗门极荣华的时候，他所穿戴的还不如这花一朵呢！ </a:t>
            </a:r>
            <a:endParaRPr lang="en-US" altLang="zh-CN" sz="36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73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28 </a:t>
            </a:r>
            <a:r>
              <a:rPr lang="zh-CN" altLang="en-US" sz="3600" dirty="0"/>
              <a:t>你们这小信的人哪！野地里的草今天还在，明天就丢在炉里，神还给它这样的装饰，何况你们呢</a:t>
            </a:r>
            <a:r>
              <a:rPr lang="en-US" altLang="zh-CN" sz="3600" dirty="0"/>
              <a:t>! </a:t>
            </a:r>
            <a:endParaRPr lang="en-US" altLang="zh-CN" sz="3600" dirty="0" smtClean="0"/>
          </a:p>
          <a:p>
            <a:r>
              <a:rPr lang="en-US" altLang="zh-CN" sz="3600" dirty="0" smtClean="0"/>
              <a:t>29 </a:t>
            </a:r>
            <a:r>
              <a:rPr lang="zh-CN" altLang="en-US" sz="3600" dirty="0"/>
              <a:t>你们不要求吃什么、喝什么，也不要挂心。 </a:t>
            </a:r>
            <a:endParaRPr lang="en-US" altLang="zh-CN" sz="3600" dirty="0" smtClean="0"/>
          </a:p>
          <a:p>
            <a:r>
              <a:rPr lang="en-US" altLang="zh-CN" sz="3600" dirty="0" smtClean="0">
                <a:solidFill>
                  <a:srgbClr val="FF0000"/>
                </a:solidFill>
              </a:rPr>
              <a:t>30 </a:t>
            </a:r>
            <a:r>
              <a:rPr lang="zh-CN" altLang="en-US" sz="3600" dirty="0">
                <a:solidFill>
                  <a:srgbClr val="FF0000"/>
                </a:solidFill>
              </a:rPr>
              <a:t>这都是外邦人所求的。你们必须用这些东西，你们的父是知道的。 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读经</a:t>
            </a:r>
            <a:r>
              <a:rPr lang="en-US" altLang="zh-CN" dirty="0" smtClean="0"/>
              <a:t>: </a:t>
            </a:r>
            <a:r>
              <a:rPr lang="zh-CN" altLang="en-US" dirty="0" smtClean="0"/>
              <a:t>路加福音</a:t>
            </a:r>
            <a:r>
              <a:rPr lang="en-US" altLang="zh-CN" dirty="0" smtClean="0"/>
              <a:t>12:13-33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baseline="30000" dirty="0" smtClean="0"/>
              <a:t>13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众人中有一个人对耶稣说：“夫子，请你吩咐我的兄长和我分开家业。”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14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耶稣说：“你这个人！谁立我做你们断事的官，给你们分家业呢？”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15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于是对众人说：“你们要谨慎自守，免去一切的贪心，因为人的生命不在乎家道丰富。</a:t>
            </a:r>
            <a:r>
              <a:rPr lang="zh-CN" altLang="en-US" sz="3600" dirty="0" smtClean="0"/>
              <a:t>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4754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31 </a:t>
            </a:r>
            <a:r>
              <a:rPr lang="zh-CN" altLang="en-US" sz="3600" dirty="0">
                <a:solidFill>
                  <a:srgbClr val="FF0000"/>
                </a:solidFill>
              </a:rPr>
              <a:t>你们只要求他的国，这些东西就必加给你们了。 </a:t>
            </a:r>
            <a:endParaRPr lang="en-US" altLang="zh-CN" sz="3600" dirty="0">
              <a:solidFill>
                <a:srgbClr val="FF0000"/>
              </a:solidFill>
            </a:endParaRPr>
          </a:p>
          <a:p>
            <a:r>
              <a:rPr lang="en-US" altLang="zh-CN" sz="3600" dirty="0"/>
              <a:t>32 </a:t>
            </a:r>
            <a:r>
              <a:rPr lang="zh-CN" altLang="en-US" sz="3600" dirty="0"/>
              <a:t>你们这小群，</a:t>
            </a:r>
            <a:r>
              <a:rPr lang="zh-CN" altLang="en-US" sz="3600" dirty="0">
                <a:solidFill>
                  <a:srgbClr val="FF0000"/>
                </a:solidFill>
              </a:rPr>
              <a:t>不要惧怕，</a:t>
            </a:r>
            <a:r>
              <a:rPr lang="zh-CN" altLang="en-US" sz="3600" dirty="0"/>
              <a:t>因为</a:t>
            </a:r>
            <a:r>
              <a:rPr lang="zh-CN" altLang="en-US" sz="3600" dirty="0">
                <a:solidFill>
                  <a:srgbClr val="FF0000"/>
                </a:solidFill>
              </a:rPr>
              <a:t>你们的父乐意把国赐给你们。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93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耶稣的两个比喻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zh-CN" altLang="en-US" sz="3600" dirty="0" smtClean="0"/>
              <a:t>乌鸦与百合花</a:t>
            </a:r>
            <a:endParaRPr lang="en-US" altLang="zh-CN" sz="3600" dirty="0" smtClean="0"/>
          </a:p>
          <a:p>
            <a:pPr marL="228600" lvl="1">
              <a:spcBef>
                <a:spcPts val="1000"/>
              </a:spcBef>
            </a:pPr>
            <a:endParaRPr lang="en-US" altLang="zh-CN" sz="3200" dirty="0"/>
          </a:p>
          <a:p>
            <a:r>
              <a:rPr lang="en-US" altLang="zh-CN" sz="3600" dirty="0"/>
              <a:t>“</a:t>
            </a:r>
            <a:r>
              <a:rPr lang="zh-CN" altLang="en-US" sz="3600" dirty="0"/>
              <a:t>不要惧怕，因为</a:t>
            </a:r>
            <a:r>
              <a:rPr lang="mr-IN" altLang="zh-CN" sz="3600" dirty="0"/>
              <a:t>…</a:t>
            </a:r>
            <a:r>
              <a:rPr lang="en-US" altLang="zh-CN" sz="3600" dirty="0"/>
              <a:t>”</a:t>
            </a:r>
          </a:p>
          <a:p>
            <a:r>
              <a:rPr lang="zh-CN" altLang="en-US" sz="3600" dirty="0"/>
              <a:t>神是信实</a:t>
            </a:r>
            <a:r>
              <a:rPr lang="zh-CN" altLang="en-US" sz="3600" dirty="0" smtClean="0"/>
              <a:t>可靠的</a:t>
            </a:r>
            <a:r>
              <a:rPr lang="zh-CN" altLang="en-US" sz="3600" dirty="0"/>
              <a:t>，祂体恤</a:t>
            </a:r>
            <a:r>
              <a:rPr lang="zh-CN" altLang="en-US" sz="3600" dirty="0" smtClean="0"/>
              <a:t>我们一切的</a:t>
            </a:r>
            <a:r>
              <a:rPr lang="zh-CN" altLang="en-US" sz="3600" dirty="0" smtClean="0"/>
              <a:t>需要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/>
              <a:t>天国的</a:t>
            </a:r>
            <a:r>
              <a:rPr lang="zh-CN" altLang="en-US" sz="3600" dirty="0" smtClean="0"/>
              <a:t>美好</a:t>
            </a:r>
            <a:endParaRPr lang="en-US" altLang="zh-CN" sz="3600" dirty="0"/>
          </a:p>
          <a:p>
            <a:endParaRPr lang="en-US" altLang="zh-CN" sz="3600" dirty="0" smtClean="0"/>
          </a:p>
          <a:p>
            <a:pPr marL="228600" lvl="1">
              <a:spcBef>
                <a:spcPts val="1000"/>
              </a:spcBef>
            </a:pPr>
            <a:endParaRPr lang="en-US" altLang="zh-CN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69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对神的依靠是</a:t>
            </a:r>
            <a:r>
              <a:rPr lang="zh-CN" altLang="en-US" dirty="0" smtClean="0"/>
              <a:t>关键（目标）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提前</a:t>
            </a:r>
            <a:r>
              <a:rPr lang="en-US" altLang="zh-CN" sz="3600" dirty="0" smtClean="0"/>
              <a:t>6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17</a:t>
            </a:r>
            <a:r>
              <a:rPr lang="zh-CN" altLang="en-US" sz="3600" dirty="0" smtClean="0"/>
              <a:t> 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你要嘱咐那些今世富足的人，不要自高，也不要</a:t>
            </a:r>
            <a:r>
              <a:rPr lang="zh-CN" altLang="en-US" sz="3600" dirty="0">
                <a:solidFill>
                  <a:srgbClr val="FF0000"/>
                </a:solidFill>
              </a:rPr>
              <a:t>倚靠</a:t>
            </a:r>
            <a:r>
              <a:rPr lang="zh-CN" altLang="en-US" sz="3600" dirty="0"/>
              <a:t>无定的钱财，只要</a:t>
            </a:r>
            <a:r>
              <a:rPr lang="zh-CN" altLang="en-US" sz="3600" dirty="0">
                <a:solidFill>
                  <a:srgbClr val="FF0000"/>
                </a:solidFill>
              </a:rPr>
              <a:t>倚靠</a:t>
            </a:r>
            <a:r>
              <a:rPr lang="zh-CN" altLang="en-US" sz="3600" dirty="0"/>
              <a:t>那厚赐百物给我们享受的神。 </a:t>
            </a:r>
            <a:endParaRPr lang="en-US" altLang="zh-CN" sz="3600" dirty="0" smtClean="0"/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5063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希伯来书</a:t>
            </a:r>
            <a:r>
              <a:rPr lang="zh-CN" altLang="en-US" sz="3600" dirty="0"/>
              <a:t>‬ ‭</a:t>
            </a:r>
            <a:r>
              <a:rPr lang="en-US" altLang="zh-CN" sz="3600" dirty="0"/>
              <a:t>13:5</a:t>
            </a:r>
            <a:r>
              <a:rPr lang="en-US" altLang="zh-CN" sz="3600" dirty="0" smtClean="0"/>
              <a:t>‬</a:t>
            </a:r>
            <a:r>
              <a:rPr lang="zh-CN" altLang="en-US" sz="3600" dirty="0" smtClean="0"/>
              <a:t>“</a:t>
            </a:r>
            <a:r>
              <a:rPr lang="zh-CN" altLang="en-US" sz="3600" dirty="0"/>
              <a:t>你们存心不可贪爱钱财，要以自己所有的为足；因为主曾说：「</a:t>
            </a:r>
            <a:r>
              <a:rPr lang="zh-CN" altLang="en-US" sz="3600" dirty="0">
                <a:solidFill>
                  <a:srgbClr val="FF0000"/>
                </a:solidFill>
              </a:rPr>
              <a:t>我总不撇下你，也不丢弃你。</a:t>
            </a:r>
            <a:r>
              <a:rPr lang="zh-CN" altLang="en-US" sz="3600" dirty="0"/>
              <a:t>」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5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 </a:t>
            </a:r>
            <a:r>
              <a:rPr lang="zh-CN" altLang="en-US" sz="3600" dirty="0" smtClean="0"/>
              <a:t>玛拉基书</a:t>
            </a:r>
            <a:r>
              <a:rPr lang="en-US" altLang="zh-CN" sz="3600" dirty="0" smtClean="0"/>
              <a:t>3:10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万军之耶和华说：“你们要将当纳的十分之一全然送入仓库，使我家有粮，以此试试我，是否为你们敞开天上的窗户倾福于你们，甚至无处可容。”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81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依靠神的</a:t>
            </a:r>
            <a:r>
              <a:rPr lang="zh-CN" altLang="en-US" dirty="0" smtClean="0"/>
              <a:t>关键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altLang="zh-CN" dirty="0" smtClean="0"/>
          </a:p>
          <a:p>
            <a:r>
              <a:rPr lang="zh-CN" altLang="en-US" sz="4000" dirty="0" smtClean="0"/>
              <a:t>耶稣并他钉</a:t>
            </a:r>
            <a:r>
              <a:rPr lang="zh-CN" altLang="en-US" sz="4000" dirty="0" smtClean="0"/>
              <a:t>十字架</a:t>
            </a:r>
            <a:endParaRPr lang="en-US" altLang="zh-CN" sz="4000" dirty="0" smtClean="0"/>
          </a:p>
          <a:p>
            <a:endParaRPr lang="en-US" altLang="zh-CN" sz="4000" dirty="0"/>
          </a:p>
          <a:p>
            <a:r>
              <a:rPr lang="zh-CN" altLang="en-US" sz="4000" dirty="0" smtClean="0"/>
              <a:t>福音是新生命的前提</a:t>
            </a:r>
            <a:endParaRPr lang="en-US" altLang="zh-CN" sz="4000" dirty="0" smtClean="0"/>
          </a:p>
          <a:p>
            <a:endParaRPr lang="en-US" altLang="zh-CN" sz="4000" dirty="0"/>
          </a:p>
          <a:p>
            <a:endParaRPr lang="en-US" altLang="zh-CN" sz="4000" dirty="0" smtClean="0"/>
          </a:p>
          <a:p>
            <a:pPr lvl="1"/>
            <a:endParaRPr lang="en-US" sz="3600" dirty="0" smtClean="0"/>
          </a:p>
          <a:p>
            <a:pPr lvl="1"/>
            <a:endParaRPr lang="en-US" altLang="zh-C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四、积攒天上的财宝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耶稣对众人说：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en-US" altLang="zh-CN" sz="3600" dirty="0" smtClean="0"/>
              <a:t>33 </a:t>
            </a:r>
            <a:r>
              <a:rPr lang="en-US" altLang="zh-CN" sz="3600" dirty="0"/>
              <a:t>“</a:t>
            </a:r>
            <a:r>
              <a:rPr lang="zh-CN" altLang="en-US" sz="3600" dirty="0"/>
              <a:t>你们要</a:t>
            </a:r>
            <a:r>
              <a:rPr lang="zh-CN" altLang="en-US" sz="3600" dirty="0">
                <a:solidFill>
                  <a:srgbClr val="FF0000"/>
                </a:solidFill>
              </a:rPr>
              <a:t>变卖所有的周济人，为自己预备永不坏的钱囊、用不尽的财宝在天上</a:t>
            </a:r>
            <a:r>
              <a:rPr lang="zh-CN" altLang="en-US" sz="3600" dirty="0"/>
              <a:t>，就是贼不能近、虫不能蛀的地方。 </a:t>
            </a:r>
            <a:r>
              <a:rPr lang="en-US" altLang="zh-CN" sz="3600" dirty="0"/>
              <a:t>34 </a:t>
            </a:r>
            <a:r>
              <a:rPr lang="zh-CN" altLang="en-US" sz="3600" dirty="0"/>
              <a:t>因为你们的财宝在哪里，你们的心也在哪里。</a:t>
            </a:r>
            <a:r>
              <a:rPr lang="en-US" altLang="zh-CN" sz="3600" dirty="0"/>
              <a:t>”</a:t>
            </a:r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3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耶稣对第三个财主说</a:t>
            </a:r>
            <a:endParaRPr lang="en-US" altLang="zh-CN" sz="3600" dirty="0" smtClean="0"/>
          </a:p>
          <a:p>
            <a:endParaRPr lang="en-US" sz="3600" dirty="0"/>
          </a:p>
          <a:p>
            <a:r>
              <a:rPr lang="zh-CN" altLang="en-US" sz="3600" dirty="0"/>
              <a:t> </a:t>
            </a:r>
            <a:r>
              <a:rPr lang="zh-CN" altLang="en-US" sz="3600" dirty="0" smtClean="0"/>
              <a:t>路加福音</a:t>
            </a:r>
            <a:r>
              <a:rPr lang="en-US" altLang="zh-CN" sz="3600" dirty="0" smtClean="0"/>
              <a:t>18:</a:t>
            </a:r>
            <a:r>
              <a:rPr lang="zh-CN" altLang="en-US" sz="3600" dirty="0" smtClean="0"/>
              <a:t> </a:t>
            </a:r>
            <a:r>
              <a:rPr lang="en-US" altLang="zh-CN" sz="3600" b="1" dirty="0" smtClean="0"/>
              <a:t>22</a:t>
            </a:r>
            <a:r>
              <a:rPr lang="en-US" altLang="zh-CN" sz="3600" b="1" dirty="0"/>
              <a:t> </a:t>
            </a:r>
            <a:r>
              <a:rPr lang="zh-CN" altLang="en-US" sz="3600" dirty="0"/>
              <a:t>耶稣听见了，就说：“你还缺少一件：</a:t>
            </a:r>
            <a:r>
              <a:rPr lang="zh-CN" altLang="en-US" sz="3600" dirty="0">
                <a:solidFill>
                  <a:srgbClr val="FF0000"/>
                </a:solidFill>
              </a:rPr>
              <a:t>要变卖你一切所有的，分给穷人，就必有财宝在天上</a:t>
            </a:r>
            <a:r>
              <a:rPr lang="zh-CN" altLang="en-US" sz="3600" dirty="0"/>
              <a:t>；你还要来跟从我。”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77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提摩太前书‬ ‭</a:t>
            </a:r>
            <a:r>
              <a:rPr lang="en-US" altLang="zh-CN" sz="3600" dirty="0" smtClean="0"/>
              <a:t>6:17-19‬</a:t>
            </a:r>
            <a:r>
              <a:rPr lang="zh-CN" altLang="en-US" sz="3600" dirty="0" smtClean="0"/>
              <a:t> 你要嘱咐那些今世富足的人</a:t>
            </a:r>
            <a:r>
              <a:rPr lang="en-US" altLang="zh-CN" sz="3600" dirty="0" smtClean="0"/>
              <a:t>......</a:t>
            </a:r>
            <a:r>
              <a:rPr lang="zh-CN" altLang="en-US" sz="3600" dirty="0" smtClean="0">
                <a:solidFill>
                  <a:srgbClr val="FF0000"/>
                </a:solidFill>
              </a:rPr>
              <a:t>行善</a:t>
            </a:r>
            <a:r>
              <a:rPr lang="zh-CN" altLang="en-US" sz="3600" dirty="0">
                <a:solidFill>
                  <a:srgbClr val="FF0000"/>
                </a:solidFill>
              </a:rPr>
              <a:t>，在好事上富足，甘心施舍，乐意</a:t>
            </a:r>
            <a:r>
              <a:rPr lang="zh-CN" altLang="en-US" sz="3600" dirty="0" smtClean="0">
                <a:solidFill>
                  <a:srgbClr val="FF0000"/>
                </a:solidFill>
              </a:rPr>
              <a:t>供给人，为</a:t>
            </a:r>
            <a:r>
              <a:rPr lang="zh-CN" altLang="en-US" sz="3600" dirty="0">
                <a:solidFill>
                  <a:srgbClr val="FF0000"/>
                </a:solidFill>
              </a:rPr>
              <a:t>自己积成美好的根基，</a:t>
            </a:r>
            <a:r>
              <a:rPr lang="zh-CN" altLang="en-US" sz="3600" dirty="0"/>
              <a:t>预备将来，叫他们持定那真正的生命。</a:t>
            </a:r>
            <a:br>
              <a:rPr lang="zh-CN" alt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2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原来出于对神的依靠，慷慨的奉献救助有需要的人，就是在</a:t>
            </a:r>
            <a:r>
              <a:rPr lang="zh-CN" altLang="en-US" sz="3600" dirty="0" smtClean="0">
                <a:solidFill>
                  <a:srgbClr val="FF0000"/>
                </a:solidFill>
              </a:rPr>
              <a:t>积攒天上的财宝</a:t>
            </a:r>
            <a:r>
              <a:rPr lang="zh-CN" altLang="en-US" sz="3600" dirty="0" smtClean="0"/>
              <a:t>！</a:t>
            </a:r>
            <a:endParaRPr lang="en-US" altLang="zh-CN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7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15" y="663800"/>
            <a:ext cx="7886700" cy="5790788"/>
          </a:xfrm>
        </p:spPr>
        <p:txBody>
          <a:bodyPr>
            <a:noAutofit/>
          </a:bodyPr>
          <a:lstStyle/>
          <a:p>
            <a:r>
              <a:rPr lang="en-US" altLang="zh-CN" sz="3600" b="1" baseline="30000" dirty="0"/>
              <a:t>16 </a:t>
            </a:r>
            <a:r>
              <a:rPr lang="zh-CN" altLang="en-US" sz="3600" dirty="0"/>
              <a:t>就用比喻对他们说：“有一个财主田产丰盛，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17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自己心里思想说：‘我的出产没有地方收藏，怎么办呢？</a:t>
            </a:r>
            <a:r>
              <a:rPr lang="zh-CN" altLang="en-US" sz="3600" dirty="0" smtClean="0"/>
              <a:t>’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18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又说：‘我要这么办：要把我的仓房拆了，另盖更大的，在那里好收藏我一切的粮食和财物，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19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然后要对我的灵魂说：“灵魂哪，你有许多财物积存，可做多年的费用，只管安安逸逸地吃喝快乐吧！”’ </a:t>
            </a:r>
          </a:p>
        </p:txBody>
      </p:sp>
    </p:spTree>
    <p:extLst>
      <p:ext uri="{BB962C8B-B14F-4D97-AF65-F5344CB8AC3E}">
        <p14:creationId xmlns:p14="http://schemas.microsoft.com/office/powerpoint/2010/main" val="11422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慷慨奉献的生活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本着信靠神的原则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简朴生活？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十一奉献（路</a:t>
            </a:r>
            <a:r>
              <a:rPr lang="en-US" altLang="zh-CN" sz="3600" dirty="0" smtClean="0"/>
              <a:t>11:42</a:t>
            </a:r>
            <a:r>
              <a:rPr lang="zh-CN" altLang="en-US" sz="3600" dirty="0" smtClean="0"/>
              <a:t>）？</a:t>
            </a:r>
            <a:endParaRPr lang="en-US" altLang="zh-CN" sz="3600" dirty="0" smtClean="0"/>
          </a:p>
          <a:p>
            <a:r>
              <a:rPr lang="zh-CN" altLang="en-US" sz="3600" dirty="0" smtClean="0"/>
              <a:t>帮助人灵魂和身体的需要</a:t>
            </a:r>
            <a:endParaRPr lang="en-US" altLang="zh-CN" sz="3600" dirty="0" smtClean="0"/>
          </a:p>
          <a:p>
            <a:r>
              <a:rPr lang="zh-CN" altLang="en-US" sz="3600" dirty="0" smtClean="0"/>
              <a:t>慷慨舍己的生活态度</a:t>
            </a:r>
            <a:endParaRPr lang="en-US" altLang="zh-CN" sz="3600" dirty="0" smtClean="0"/>
          </a:p>
          <a:p>
            <a:r>
              <a:rPr lang="zh-CN" altLang="en-US" sz="3600" dirty="0" smtClean="0"/>
              <a:t>两只牛犊的</a:t>
            </a:r>
            <a:r>
              <a:rPr lang="zh-CN" altLang="en-US" sz="3600" dirty="0" smtClean="0"/>
              <a:t>故事</a:t>
            </a:r>
            <a:endParaRPr lang="en-US" altLang="zh-CN" sz="3600" dirty="0" smtClean="0"/>
          </a:p>
          <a:p>
            <a:pPr lvl="1"/>
            <a:r>
              <a:rPr lang="zh-CN" altLang="en-US" sz="3200" dirty="0" smtClean="0"/>
              <a:t>税法的例子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8666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 smtClean="0"/>
              <a:t>13:44-46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天国好像藏在田里的</a:t>
            </a:r>
            <a:r>
              <a:rPr lang="zh-CN" altLang="en-US" sz="3600" dirty="0">
                <a:solidFill>
                  <a:srgbClr val="FF0000"/>
                </a:solidFill>
              </a:rPr>
              <a:t>宝贝</a:t>
            </a:r>
            <a:r>
              <a:rPr lang="zh-CN" altLang="en-US" sz="3600" dirty="0"/>
              <a:t>，有人发现了，就把它藏起来，</a:t>
            </a:r>
            <a:r>
              <a:rPr lang="zh-CN" altLang="en-US" sz="3600" dirty="0">
                <a:solidFill>
                  <a:srgbClr val="FF0000"/>
                </a:solidFill>
              </a:rPr>
              <a:t>高高兴兴</a:t>
            </a:r>
            <a:r>
              <a:rPr lang="zh-CN" altLang="en-US" sz="3600" dirty="0"/>
              <a:t>地离去，变卖了他的一切，来买那田地</a:t>
            </a:r>
            <a:r>
              <a:rPr lang="zh-CN" altLang="en-US" sz="3600" dirty="0" smtClean="0"/>
              <a:t>。</a:t>
            </a:r>
            <a:r>
              <a:rPr lang="en-US" altLang="zh-CN" sz="3600" dirty="0"/>
              <a:t> </a:t>
            </a:r>
            <a:r>
              <a:rPr lang="zh-CN" altLang="en-US" sz="3600" dirty="0" smtClean="0"/>
              <a:t>天国</a:t>
            </a:r>
            <a:r>
              <a:rPr lang="zh-CN" altLang="en-US" sz="3600" dirty="0"/>
              <a:t>又好像买卖人寻找好珠子， </a:t>
            </a:r>
            <a:r>
              <a:rPr lang="en-US" altLang="zh-CN" sz="3600" dirty="0"/>
              <a:t> </a:t>
            </a:r>
            <a:r>
              <a:rPr lang="zh-CN" altLang="en-US" sz="3600" dirty="0"/>
              <a:t>遇见一颗</a:t>
            </a:r>
            <a:r>
              <a:rPr lang="zh-CN" altLang="en-US" sz="3600" dirty="0">
                <a:solidFill>
                  <a:srgbClr val="FF0000"/>
                </a:solidFill>
              </a:rPr>
              <a:t>重价的珠子</a:t>
            </a:r>
            <a:r>
              <a:rPr lang="zh-CN" altLang="en-US" sz="3600" dirty="0"/>
              <a:t>，就去变卖他一切所有的，买了这颗珠子。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1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800" dirty="0" smtClean="0"/>
              <a:t>祷告。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313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04" y="685315"/>
            <a:ext cx="7886700" cy="4351338"/>
          </a:xfrm>
        </p:spPr>
        <p:txBody>
          <a:bodyPr>
            <a:noAutofit/>
          </a:bodyPr>
          <a:lstStyle/>
          <a:p>
            <a:r>
              <a:rPr lang="en-US" altLang="zh-CN" sz="3600" b="1" baseline="30000" dirty="0"/>
              <a:t>20 </a:t>
            </a:r>
            <a:r>
              <a:rPr lang="zh-CN" altLang="en-US" sz="3600" dirty="0"/>
              <a:t>神却对他说：‘无知的人哪，今夜必要你的灵魂，你所预备的要归谁呢？’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21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凡为自己积财，在神面前却不富足的，也是这样。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22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耶稣又对门徒说：“所以我告诉你们，不要为生命忧虑吃什么，为身体忧虑穿什么。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23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因为生命胜于饮食，身体胜于衣裳。 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22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01" y="384099"/>
            <a:ext cx="7886700" cy="6059731"/>
          </a:xfrm>
        </p:spPr>
        <p:txBody>
          <a:bodyPr>
            <a:normAutofit/>
          </a:bodyPr>
          <a:lstStyle/>
          <a:p>
            <a:r>
              <a:rPr lang="en-US" altLang="zh-CN" sz="3600" b="1" baseline="30000" dirty="0"/>
              <a:t>24 </a:t>
            </a:r>
            <a:r>
              <a:rPr lang="zh-CN" altLang="en-US" sz="3600" dirty="0"/>
              <a:t>你想乌鸦，也不种也不收，又没有仓又没有库，神尚且养活它，你们比飞鸟是何等地贵重呢！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25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你们哪一个能用思虑使寿数多加一刻</a:t>
            </a:r>
            <a:r>
              <a:rPr lang="zh-CN" altLang="en-US" sz="3600" dirty="0" smtClean="0"/>
              <a:t>呢？</a:t>
            </a:r>
            <a:r>
              <a:rPr lang="zh-CN" altLang="en-US" sz="3600" dirty="0"/>
              <a:t>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26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这最小的事你们尚且不能做，为什么还忧虑其余的事呢</a:t>
            </a:r>
            <a:r>
              <a:rPr lang="zh-CN" altLang="en-US" sz="3600" dirty="0" smtClean="0"/>
              <a:t>？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27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你想百合花怎么长起来，它也不劳苦，也不纺线，然而我告诉你们：就是</a:t>
            </a:r>
            <a:r>
              <a:rPr lang="zh-CN" altLang="en-US" sz="3600" u="sng" dirty="0"/>
              <a:t>所罗门</a:t>
            </a:r>
            <a:r>
              <a:rPr lang="zh-CN" altLang="en-US" sz="3600" dirty="0"/>
              <a:t>极荣华的时候，他所穿戴的还不如这花一朵呢！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908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6" y="674556"/>
            <a:ext cx="7886700" cy="5468059"/>
          </a:xfrm>
        </p:spPr>
        <p:txBody>
          <a:bodyPr>
            <a:normAutofit/>
          </a:bodyPr>
          <a:lstStyle/>
          <a:p>
            <a:r>
              <a:rPr lang="en-US" altLang="zh-CN" sz="3600" b="1" baseline="30000" dirty="0"/>
              <a:t>28 </a:t>
            </a:r>
            <a:r>
              <a:rPr lang="zh-CN" altLang="en-US" sz="3600" dirty="0"/>
              <a:t>你们这小信的人哪！野地里的草今天还在，明天就丢在炉里，神还给它这样的装饰，何况你们呢！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29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你们不要求吃什么、喝什么，也不要挂心。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30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这都是外邦人所求的。你们必须用这些东西，你们的父是知道的。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31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你们只要求他的国，这些东西就必加给你们了。 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46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31" y="470162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3600" b="1" baseline="30000" dirty="0"/>
              <a:t>32 </a:t>
            </a:r>
            <a:r>
              <a:rPr lang="zh-CN" altLang="en-US" sz="3600" dirty="0"/>
              <a:t>你们这小群，不要惧怕，因为你们的父乐意把国赐给你们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33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“你们要变卖所有的周济人，为自己预备永不坏的钱囊、用不尽的财宝在天上，就是贼不能近、虫不能蛀的地方。 </a:t>
            </a:r>
            <a:endParaRPr lang="en-US" altLang="zh-CN" sz="3600" dirty="0" smtClean="0"/>
          </a:p>
          <a:p>
            <a:r>
              <a:rPr lang="en-US" altLang="zh-CN" sz="3600" b="1" baseline="30000" dirty="0" smtClean="0"/>
              <a:t>34</a:t>
            </a:r>
            <a:r>
              <a:rPr lang="en-US" altLang="zh-CN" sz="3600" b="1" baseline="30000" dirty="0"/>
              <a:t> </a:t>
            </a:r>
            <a:r>
              <a:rPr lang="zh-CN" altLang="en-US" sz="3600" dirty="0"/>
              <a:t>因为你们的财宝在哪里，你们的心也在哪里。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1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祷告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17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1795</TotalTime>
  <Words>1290</Words>
  <Application>Microsoft Macintosh PowerPoint</Application>
  <PresentationFormat>On-screen Show (4:3)</PresentationFormat>
  <Paragraphs>161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Calibri Light</vt:lpstr>
      <vt:lpstr>SimSun</vt:lpstr>
      <vt:lpstr>Arial</vt:lpstr>
      <vt:lpstr>Office Theme</vt:lpstr>
      <vt:lpstr>钱财, 依靠, 与福音</vt:lpstr>
      <vt:lpstr>PowerPoint Presentation</vt:lpstr>
      <vt:lpstr>读经: 路加福音12:13-33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讲道大纲</vt:lpstr>
      <vt:lpstr>故事的开始</vt:lpstr>
      <vt:lpstr>耶稣的回应</vt:lpstr>
      <vt:lpstr>PowerPoint Presentation</vt:lpstr>
      <vt:lpstr>一、贪财--隐藏性和普遍性</vt:lpstr>
      <vt:lpstr>二、贪财的本质</vt:lpstr>
      <vt:lpstr>PowerPoint Presentation</vt:lpstr>
      <vt:lpstr>预备退休的财主</vt:lpstr>
      <vt:lpstr>谁是今天的“财主”</vt:lpstr>
      <vt:lpstr>无知的人？! </vt:lpstr>
      <vt:lpstr>两个重要的问题</vt:lpstr>
      <vt:lpstr>钱是个什么东西</vt:lpstr>
      <vt:lpstr>我们心里的两个洞</vt:lpstr>
      <vt:lpstr>“财主”的无知</vt:lpstr>
      <vt:lpstr>贪财的代价</vt:lpstr>
      <vt:lpstr>PowerPoint Presentation</vt:lpstr>
      <vt:lpstr>不是只有财主这样</vt:lpstr>
      <vt:lpstr>三、摆脱贪心的捆绑</vt:lpstr>
      <vt:lpstr>PowerPoint Presentation</vt:lpstr>
      <vt:lpstr>PowerPoint Presentation</vt:lpstr>
      <vt:lpstr>PowerPoint Presentation</vt:lpstr>
      <vt:lpstr>耶稣的两个比喻</vt:lpstr>
      <vt:lpstr>对神的依靠是关键（目标）</vt:lpstr>
      <vt:lpstr>PowerPoint Presentation</vt:lpstr>
      <vt:lpstr>PowerPoint Presentation</vt:lpstr>
      <vt:lpstr>依靠神的关键</vt:lpstr>
      <vt:lpstr>四、积攒天上的财宝</vt:lpstr>
      <vt:lpstr>PowerPoint Presentation</vt:lpstr>
      <vt:lpstr>PowerPoint Presentation</vt:lpstr>
      <vt:lpstr>PowerPoint Presentation</vt:lpstr>
      <vt:lpstr>慷慨奉献的生活</vt:lpstr>
      <vt:lpstr>马太福音13:44-46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Ma</dc:creator>
  <cp:lastModifiedBy>Li Ma</cp:lastModifiedBy>
  <cp:revision>528</cp:revision>
  <dcterms:created xsi:type="dcterms:W3CDTF">2017-04-16T01:15:52Z</dcterms:created>
  <dcterms:modified xsi:type="dcterms:W3CDTF">2017-04-30T12:49:08Z</dcterms:modified>
</cp:coreProperties>
</file>