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56" r:id="rId3"/>
    <p:sldId id="257" r:id="rId4"/>
    <p:sldId id="258" r:id="rId5"/>
    <p:sldId id="259" r:id="rId6"/>
    <p:sldId id="260" r:id="rId7"/>
    <p:sldId id="261" r:id="rId8"/>
    <p:sldId id="262" r:id="rId9"/>
    <p:sldId id="268" r:id="rId10"/>
    <p:sldId id="263" r:id="rId11"/>
    <p:sldId id="269" r:id="rId12"/>
    <p:sldId id="264" r:id="rId13"/>
    <p:sldId id="270" r:id="rId14"/>
    <p:sldId id="265" r:id="rId15"/>
    <p:sldId id="271" r:id="rId16"/>
    <p:sldId id="266" r:id="rId17"/>
    <p:sldId id="272" r:id="rId18"/>
    <p:sldId id="267" r:id="rId19"/>
    <p:sldId id="274" r:id="rId20"/>
    <p:sldId id="273"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4" d="100"/>
          <a:sy n="74" d="100"/>
        </p:scale>
        <p:origin x="12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26C394E-9651-4C3E-B444-A46E37A2969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2147859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6C394E-9651-4C3E-B444-A46E37A2969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1703230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6C394E-9651-4C3E-B444-A46E37A2969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3872750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6C394E-9651-4C3E-B444-A46E37A2969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1457323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26C394E-9651-4C3E-B444-A46E37A29699}" type="datetimeFigureOut">
              <a:rPr lang="en-US" smtClean="0"/>
              <a:t>4/13/2017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2449056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6C394E-9651-4C3E-B444-A46E37A29699}"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349867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26C394E-9651-4C3E-B444-A46E37A29699}" type="datetimeFigureOut">
              <a:rPr lang="en-US" smtClean="0"/>
              <a:t>4/13/2017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3929218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6C394E-9651-4C3E-B444-A46E37A29699}" type="datetimeFigureOut">
              <a:rPr lang="en-US" smtClean="0"/>
              <a:t>4/13/2017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731461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6C394E-9651-4C3E-B444-A46E37A29699}" type="datetimeFigureOut">
              <a:rPr lang="en-US" smtClean="0"/>
              <a:t>4/13/2017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1967107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6C394E-9651-4C3E-B444-A46E37A29699}"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1693666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6C394E-9651-4C3E-B444-A46E37A29699}" type="datetimeFigureOut">
              <a:rPr lang="en-US" smtClean="0"/>
              <a:t>4/13/2017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B8B7DA-F76B-4FBD-B91C-7F8808878767}" type="slidenum">
              <a:rPr lang="en-US" smtClean="0"/>
              <a:t>‹#›</a:t>
            </a:fld>
            <a:endParaRPr lang="en-US"/>
          </a:p>
        </p:txBody>
      </p:sp>
    </p:spTree>
    <p:extLst>
      <p:ext uri="{BB962C8B-B14F-4D97-AF65-F5344CB8AC3E}">
        <p14:creationId xmlns:p14="http://schemas.microsoft.com/office/powerpoint/2010/main" val="121173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6C394E-9651-4C3E-B444-A46E37A29699}" type="datetimeFigureOut">
              <a:rPr lang="en-US" smtClean="0"/>
              <a:t>4/13/2017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B8B7DA-F76B-4FBD-B91C-7F8808878767}" type="slidenum">
              <a:rPr lang="en-US" smtClean="0"/>
              <a:t>‹#›</a:t>
            </a:fld>
            <a:endParaRPr lang="en-US"/>
          </a:p>
        </p:txBody>
      </p:sp>
    </p:spTree>
    <p:extLst>
      <p:ext uri="{BB962C8B-B14F-4D97-AF65-F5344CB8AC3E}">
        <p14:creationId xmlns:p14="http://schemas.microsoft.com/office/powerpoint/2010/main" val="1981207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95360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2" y="166255"/>
            <a:ext cx="8986058" cy="6616930"/>
          </a:xfrm>
        </p:spPr>
        <p:txBody>
          <a:bodyPr>
            <a:normAutofit/>
          </a:bodyPr>
          <a:lstStyle/>
          <a:p>
            <a:pPr marL="0" indent="0">
              <a:buNone/>
            </a:pPr>
            <a:r>
              <a:rPr lang="en-US" altLang="zh-CN" sz="3400" b="1" dirty="0">
                <a:latin typeface="SimSun" panose="02010600030101010101" pitchFamily="2" charset="-122"/>
                <a:ea typeface="SimSun" panose="02010600030101010101" pitchFamily="2" charset="-122"/>
              </a:rPr>
              <a:t>3.</a:t>
            </a:r>
            <a:r>
              <a:rPr lang="zh-CN" altLang="en-US" sz="3400"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母亲，看，你的</a:t>
            </a:r>
            <a:r>
              <a:rPr lang="zh-CN" altLang="en-US" sz="3400" b="1" u="sng" dirty="0">
                <a:solidFill>
                  <a:srgbClr val="FF0000"/>
                </a:solidFill>
                <a:latin typeface="SimSun" panose="02010600030101010101" pitchFamily="2" charset="-122"/>
                <a:ea typeface="SimSun" panose="02010600030101010101" pitchFamily="2" charset="-122"/>
              </a:rPr>
              <a:t>儿子</a:t>
            </a:r>
            <a:r>
              <a:rPr lang="en-US" altLang="zh-CN" sz="3400" b="1"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看，你的</a:t>
            </a:r>
            <a:r>
              <a:rPr lang="zh-CN" altLang="en-US" sz="3400" b="1" dirty="0">
                <a:solidFill>
                  <a:srgbClr val="FF0000"/>
                </a:solidFill>
                <a:latin typeface="SimSun" panose="02010600030101010101" pitchFamily="2" charset="-122"/>
                <a:ea typeface="SimSun" panose="02010600030101010101" pitchFamily="2" charset="-122"/>
              </a:rPr>
              <a:t>母亲</a:t>
            </a:r>
            <a:r>
              <a:rPr lang="en-US" altLang="zh-CN" sz="3400" b="1"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a:t>
            </a:r>
            <a:endParaRPr lang="en-US" altLang="zh-CN" sz="400" b="1" dirty="0">
              <a:latin typeface="SimSun" panose="02010600030101010101" pitchFamily="2" charset="-122"/>
              <a:ea typeface="SimSun" panose="02010600030101010101" pitchFamily="2" charset="-122"/>
            </a:endParaRPr>
          </a:p>
          <a:p>
            <a:pPr marL="0" indent="0">
              <a:buNone/>
            </a:pPr>
            <a:endParaRPr lang="en-US" altLang="zh-CN" sz="400" b="1" dirty="0">
              <a:latin typeface="SimSun" panose="02010600030101010101" pitchFamily="2" charset="-122"/>
              <a:ea typeface="SimSun" panose="02010600030101010101" pitchFamily="2" charset="-122"/>
              <a:cs typeface="Times New Roman" panose="02020603050405020304" pitchFamily="18" charset="0"/>
            </a:endParaRPr>
          </a:p>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r>
              <a:rPr lang="en-US" sz="3400" b="1" dirty="0">
                <a:latin typeface="Times New Roman" panose="02020603050405020304" pitchFamily="18" charset="0"/>
                <a:cs typeface="Times New Roman" panose="02020603050405020304" pitchFamily="18" charset="0"/>
              </a:rPr>
              <a:t>Woman, here is your </a:t>
            </a:r>
            <a:r>
              <a:rPr lang="en-US" sz="3400" b="1" u="sng" dirty="0">
                <a:solidFill>
                  <a:srgbClr val="FF0000"/>
                </a:solidFill>
                <a:latin typeface="Times New Roman" panose="02020603050405020304" pitchFamily="18" charset="0"/>
                <a:cs typeface="Times New Roman" panose="02020603050405020304" pitchFamily="18" charset="0"/>
              </a:rPr>
              <a:t>son</a:t>
            </a:r>
            <a:r>
              <a:rPr lang="en-US" sz="3400" b="1" dirty="0">
                <a:latin typeface="Times New Roman" panose="02020603050405020304" pitchFamily="18" charset="0"/>
                <a:cs typeface="Times New Roman" panose="02020603050405020304" pitchFamily="18" charset="0"/>
              </a:rPr>
              <a:t> …Here is your </a:t>
            </a:r>
            <a:r>
              <a:rPr lang="en-US" sz="3400" b="1" u="sng" dirty="0">
                <a:solidFill>
                  <a:srgbClr val="FF0000"/>
                </a:solidFill>
                <a:latin typeface="Times New Roman" panose="02020603050405020304" pitchFamily="18" charset="0"/>
                <a:cs typeface="Times New Roman" panose="02020603050405020304" pitchFamily="18" charset="0"/>
              </a:rPr>
              <a:t>mother</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endParaRPr lang="en-US" sz="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400" b="1" dirty="0">
              <a:latin typeface="SimSun" panose="02010600030101010101" pitchFamily="2" charset="-122"/>
              <a:ea typeface="SimSun" panose="02010600030101010101" pitchFamily="2" charset="-122"/>
            </a:endParaRPr>
          </a:p>
          <a:p>
            <a:pPr marL="0" indent="0">
              <a:buNone/>
            </a:pPr>
            <a:r>
              <a:rPr lang="zh-CN" altLang="en-US" sz="3400" b="1" dirty="0">
                <a:latin typeface="SimSun" panose="02010600030101010101" pitchFamily="2" charset="-122"/>
                <a:ea typeface="SimSun" panose="02010600030101010101" pitchFamily="2" charset="-122"/>
              </a:rPr>
              <a:t>耶稣见母亲和他所爱的那门徒站在旁边，就对他母亲说：“母亲，看，你的儿子！”又对那门徒说：“看，你的母亲！”</a:t>
            </a:r>
            <a:r>
              <a:rPr lang="en-US" sz="3400" b="1"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约十九</a:t>
            </a:r>
            <a:r>
              <a:rPr lang="en-US" altLang="zh-CN" sz="3400" b="1" dirty="0">
                <a:latin typeface="SimSun" panose="02010600030101010101" pitchFamily="2" charset="-122"/>
                <a:ea typeface="SimSun" panose="02010600030101010101" pitchFamily="2" charset="-122"/>
              </a:rPr>
              <a:t>:</a:t>
            </a:r>
            <a:r>
              <a:rPr lang="en-US" sz="3400" b="1" dirty="0">
                <a:latin typeface="SimSun" panose="02010600030101010101" pitchFamily="2" charset="-122"/>
                <a:ea typeface="SimSun" panose="02010600030101010101" pitchFamily="2" charset="-122"/>
              </a:rPr>
              <a:t>26-27)</a:t>
            </a:r>
            <a:endParaRPr lang="en-US" sz="200" b="1" dirty="0">
              <a:latin typeface="SimSun" panose="02010600030101010101" pitchFamily="2" charset="-122"/>
              <a:ea typeface="SimSun" panose="02010600030101010101" pitchFamily="2" charset="-122"/>
            </a:endParaRPr>
          </a:p>
          <a:p>
            <a:pPr marL="0" indent="0">
              <a:buNone/>
            </a:pPr>
            <a:endParaRPr lang="en-US" sz="200" b="1"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ea typeface="SimSun" panose="02010600030101010101" pitchFamily="2" charset="-122"/>
                <a:cs typeface="Times New Roman" panose="02020603050405020304" pitchFamily="18" charset="0"/>
              </a:rPr>
              <a:t>When Jesus saw his mother there, and the disciple whom he loved standing nearby, he said to her, “Woman, here is your son,” and to the disciple,</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400" b="1" dirty="0">
                <a:latin typeface="Times New Roman" panose="02020603050405020304" pitchFamily="18" charset="0"/>
                <a:cs typeface="Times New Roman" panose="02020603050405020304" pitchFamily="18" charset="0"/>
              </a:rPr>
              <a:t>Here is your mother.”(John 19:26-27)</a:t>
            </a: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822927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74815"/>
            <a:ext cx="8877992" cy="6583680"/>
          </a:xfrm>
        </p:spPr>
        <p:txBody>
          <a:bodyPr/>
          <a:lstStyle/>
          <a:p>
            <a:pPr marL="0" indent="0" algn="ctr">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反思与回应</a:t>
            </a: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Reflection</a:t>
            </a:r>
            <a:r>
              <a:rPr lang="zh-CN" altLang="en-US" sz="32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&amp; Response</a:t>
            </a:r>
          </a:p>
          <a:p>
            <a:pPr marL="0" indent="0" algn="ctr">
              <a:buNone/>
            </a:pPr>
            <a:endParaRPr lang="en-US" altLang="zh-CN" sz="1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zh-CN" altLang="en-US" sz="3400" b="1" dirty="0">
                <a:latin typeface="SimSun" panose="02010600030101010101" pitchFamily="2" charset="-122"/>
                <a:ea typeface="SimSun" panose="02010600030101010101" pitchFamily="2" charset="-122"/>
              </a:rPr>
              <a:t>我愿意信靠天父的供应，除去心中的忧虑吗？</a:t>
            </a:r>
            <a:endParaRPr lang="en-US" sz="3400" b="1"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cs typeface="Times New Roman" panose="02020603050405020304" pitchFamily="18" charset="0"/>
              </a:rPr>
              <a:t>Am I willing to trust Christ’s provision, to overcome anxieties in my heart</a:t>
            </a:r>
            <a:r>
              <a:rPr lang="en-US" sz="3400" b="1" dirty="0">
                <a:latin typeface="Times New Roman" panose="02020603050405020304" pitchFamily="18" charset="0"/>
                <a:ea typeface="SimSun" panose="02010600030101010101" pitchFamily="2" charset="-122"/>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2755715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2" y="166255"/>
            <a:ext cx="8986058" cy="6487094"/>
          </a:xfrm>
        </p:spPr>
        <p:txBody>
          <a:bodyPr>
            <a:normAutofit/>
          </a:bodyPr>
          <a:lstStyle/>
          <a:p>
            <a:pPr marL="0" indent="0">
              <a:buNone/>
            </a:pPr>
            <a:r>
              <a:rPr lang="en-US" altLang="zh-CN" sz="3400" b="1" dirty="0">
                <a:latin typeface="SimSun" panose="02010600030101010101" pitchFamily="2" charset="-122"/>
                <a:ea typeface="SimSun" panose="02010600030101010101" pitchFamily="2" charset="-122"/>
              </a:rPr>
              <a:t>4.</a:t>
            </a:r>
            <a:r>
              <a:rPr lang="zh-CN" altLang="en-US" sz="3400"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我的神！我的神！为什么</a:t>
            </a:r>
            <a:r>
              <a:rPr lang="zh-CN" altLang="en-US" sz="3400" b="1" u="sng" dirty="0">
                <a:solidFill>
                  <a:srgbClr val="FF0000"/>
                </a:solidFill>
                <a:latin typeface="SimSun" panose="02010600030101010101" pitchFamily="2" charset="-122"/>
                <a:ea typeface="SimSun" panose="02010600030101010101" pitchFamily="2" charset="-122"/>
              </a:rPr>
              <a:t>离弃</a:t>
            </a:r>
            <a:r>
              <a:rPr lang="zh-CN" altLang="en-US" sz="3400" b="1" dirty="0">
                <a:latin typeface="SimSun" panose="02010600030101010101" pitchFamily="2" charset="-122"/>
                <a:ea typeface="SimSun" panose="02010600030101010101" pitchFamily="2" charset="-122"/>
              </a:rPr>
              <a:t>我？”</a:t>
            </a:r>
            <a:endParaRPr lang="en-US" altLang="zh-CN" sz="800" b="1" dirty="0">
              <a:latin typeface="SimSun" panose="02010600030101010101" pitchFamily="2" charset="-122"/>
              <a:ea typeface="SimSun" panose="02010600030101010101" pitchFamily="2" charset="-122"/>
            </a:endParaRPr>
          </a:p>
          <a:p>
            <a:pPr marL="0" indent="0">
              <a:buNone/>
            </a:pPr>
            <a:endParaRPr lang="en-US" altLang="zh-CN" sz="800" b="1" dirty="0">
              <a:latin typeface="SimSun" panose="02010600030101010101" pitchFamily="2" charset="-122"/>
              <a:ea typeface="SimSun" panose="02010600030101010101" pitchFamily="2" charset="-122"/>
              <a:cs typeface="Times New Roman" panose="02020603050405020304" pitchFamily="18" charset="0"/>
            </a:endParaRPr>
          </a:p>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r>
              <a:rPr lang="en-US" altLang="zh-CN" sz="3400" b="1" dirty="0">
                <a:latin typeface="Times New Roman" panose="02020603050405020304" pitchFamily="18" charset="0"/>
                <a:cs typeface="Times New Roman" panose="02020603050405020304" pitchFamily="18" charset="0"/>
              </a:rPr>
              <a:t>My God</a:t>
            </a:r>
            <a:r>
              <a:rPr lang="en-US" sz="3400" b="1" dirty="0">
                <a:latin typeface="Times New Roman" panose="02020603050405020304" pitchFamily="18" charset="0"/>
                <a:cs typeface="Times New Roman" panose="02020603050405020304" pitchFamily="18" charset="0"/>
              </a:rPr>
              <a:t>, my God, why have you </a:t>
            </a:r>
            <a:r>
              <a:rPr lang="en-US" sz="3400" b="1" dirty="0">
                <a:solidFill>
                  <a:srgbClr val="FF0000"/>
                </a:solidFill>
                <a:latin typeface="Times New Roman" panose="02020603050405020304" pitchFamily="18" charset="0"/>
                <a:cs typeface="Times New Roman" panose="02020603050405020304" pitchFamily="18" charset="0"/>
              </a:rPr>
              <a:t>forsaken</a:t>
            </a:r>
            <a:r>
              <a:rPr lang="en-US" sz="3400" b="1" dirty="0">
                <a:latin typeface="Times New Roman" panose="02020603050405020304" pitchFamily="18" charset="0"/>
                <a:cs typeface="Times New Roman" panose="02020603050405020304" pitchFamily="18" charset="0"/>
              </a:rPr>
              <a:t> me</a:t>
            </a:r>
            <a:r>
              <a:rPr lang="en-US" sz="3400" b="1" dirty="0">
                <a:latin typeface="Times New Roman" panose="02020603050405020304" pitchFamily="18" charset="0"/>
                <a:ea typeface="SimSun" panose="02010600030101010101" pitchFamily="2" charset="-122"/>
                <a:cs typeface="Times New Roman" panose="02020603050405020304" pitchFamily="18" charset="0"/>
              </a:rPr>
              <a:t>?</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endParaRPr lang="en-US" sz="8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800" b="1" dirty="0">
              <a:latin typeface="SimSun" panose="02010600030101010101" pitchFamily="2" charset="-122"/>
              <a:ea typeface="SimSun" panose="02010600030101010101" pitchFamily="2" charset="-122"/>
            </a:endParaRPr>
          </a:p>
          <a:p>
            <a:pPr marL="0" indent="0">
              <a:buNone/>
            </a:pPr>
            <a:r>
              <a:rPr lang="zh-CN" altLang="en-US" sz="3400" b="1" dirty="0">
                <a:latin typeface="SimSun" panose="02010600030101010101" pitchFamily="2" charset="-122"/>
                <a:ea typeface="SimSun" panose="02010600030101010101" pitchFamily="2" charset="-122"/>
              </a:rPr>
              <a:t>约在申初，耶稣大声喊着说：“以利！以利！拉马撒巴各大尼？”就是说：“我的神！我的神！为什么离弃我？”</a:t>
            </a:r>
            <a:r>
              <a:rPr lang="en-US" sz="3400" b="1"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太廿七：</a:t>
            </a:r>
            <a:r>
              <a:rPr lang="en-US" sz="3400" b="1" dirty="0">
                <a:latin typeface="SimSun" panose="02010600030101010101" pitchFamily="2" charset="-122"/>
                <a:ea typeface="SimSun" panose="02010600030101010101" pitchFamily="2" charset="-122"/>
              </a:rPr>
              <a:t>46)</a:t>
            </a:r>
            <a:endParaRPr lang="en-US" sz="400" b="1"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ea typeface="SimSun" panose="02010600030101010101" pitchFamily="2" charset="-122"/>
                <a:cs typeface="Times New Roman" panose="02020603050405020304" pitchFamily="18" charset="0"/>
              </a:rPr>
              <a:t>About three in the afternoon Jesus cried out in a loud voice, “Eli, Eli, </a:t>
            </a:r>
            <a:r>
              <a:rPr lang="en-US" sz="3400" b="1" dirty="0" err="1">
                <a:latin typeface="Times New Roman" panose="02020603050405020304" pitchFamily="18" charset="0"/>
                <a:ea typeface="SimSun" panose="02010600030101010101" pitchFamily="2" charset="-122"/>
                <a:cs typeface="Times New Roman" panose="02020603050405020304" pitchFamily="18" charset="0"/>
              </a:rPr>
              <a:t>lema</a:t>
            </a:r>
            <a:r>
              <a:rPr lang="en-US" sz="3400" b="1" dirty="0">
                <a:latin typeface="Times New Roman" panose="02020603050405020304" pitchFamily="18" charset="0"/>
                <a:ea typeface="SimSun" panose="02010600030101010101" pitchFamily="2" charset="-122"/>
                <a:cs typeface="Times New Roman" panose="02020603050405020304" pitchFamily="18" charset="0"/>
              </a:rPr>
              <a:t> </a:t>
            </a:r>
            <a:r>
              <a:rPr lang="en-US" sz="3400" b="1" dirty="0" err="1">
                <a:latin typeface="Times New Roman" panose="02020603050405020304" pitchFamily="18" charset="0"/>
                <a:ea typeface="SimSun" panose="02010600030101010101" pitchFamily="2" charset="-122"/>
                <a:cs typeface="Times New Roman" panose="02020603050405020304" pitchFamily="18" charset="0"/>
              </a:rPr>
              <a:t>sabachthani</a:t>
            </a:r>
            <a:r>
              <a:rPr lang="en-US" sz="3400" b="1" dirty="0">
                <a:latin typeface="Times New Roman" panose="02020603050405020304" pitchFamily="18" charset="0"/>
                <a:ea typeface="SimSun" panose="02010600030101010101" pitchFamily="2" charset="-122"/>
                <a:cs typeface="Times New Roman" panose="02020603050405020304" pitchFamily="18" charset="0"/>
              </a:rPr>
              <a:t>?” (Which means “My God, my god, why have you </a:t>
            </a:r>
            <a:r>
              <a:rPr lang="en-US" sz="3400" b="1" dirty="0" err="1">
                <a:latin typeface="Times New Roman" panose="02020603050405020304" pitchFamily="18" charset="0"/>
                <a:ea typeface="SimSun" panose="02010600030101010101" pitchFamily="2" charset="-122"/>
                <a:cs typeface="Times New Roman" panose="02020603050405020304" pitchFamily="18" charset="0"/>
              </a:rPr>
              <a:t>foreshaken</a:t>
            </a:r>
            <a:r>
              <a:rPr lang="en-US" sz="3400" b="1" dirty="0">
                <a:latin typeface="Times New Roman" panose="02020603050405020304" pitchFamily="18" charset="0"/>
                <a:ea typeface="SimSun" panose="02010600030101010101" pitchFamily="2" charset="-122"/>
                <a:cs typeface="Times New Roman" panose="02020603050405020304" pitchFamily="18" charset="0"/>
              </a:rPr>
              <a:t> me?”).(Matthew 27:46)</a:t>
            </a:r>
          </a:p>
          <a:p>
            <a:pPr marL="0" indent="0">
              <a:buNone/>
            </a:pP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424034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74815"/>
            <a:ext cx="8877992" cy="6583680"/>
          </a:xfrm>
        </p:spPr>
        <p:txBody>
          <a:bodyPr/>
          <a:lstStyle/>
          <a:p>
            <a:pPr marL="0" indent="0" algn="ctr">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反思与回应</a:t>
            </a: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Reflection</a:t>
            </a:r>
            <a:r>
              <a:rPr lang="zh-CN" altLang="en-US" sz="32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&amp; Response</a:t>
            </a:r>
          </a:p>
          <a:p>
            <a:pPr marL="0" indent="0" algn="ctr">
              <a:buNone/>
            </a:pPr>
            <a:endParaRPr lang="en-US" altLang="zh-CN" sz="1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zh-CN" altLang="en-US" sz="3400" b="1" dirty="0">
                <a:latin typeface="SimSun" panose="02010600030101010101" pitchFamily="2" charset="-122"/>
                <a:ea typeface="SimSun" panose="02010600030101010101" pitchFamily="2" charset="-122"/>
              </a:rPr>
              <a:t>我愿意感激基督的牺牲，对信仰更加火热吗？</a:t>
            </a:r>
            <a:endParaRPr lang="en-US" sz="3400" b="1"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cs typeface="Times New Roman" panose="02020603050405020304" pitchFamily="18" charset="0"/>
              </a:rPr>
              <a:t>Am I willing to respond to Christ’s sacrifice, to fire up my spiritual life</a:t>
            </a:r>
            <a:r>
              <a:rPr lang="en-US" sz="3400" b="1" dirty="0">
                <a:latin typeface="Times New Roman" panose="02020603050405020304" pitchFamily="18" charset="0"/>
                <a:ea typeface="SimSun" panose="02010600030101010101" pitchFamily="2" charset="-122"/>
                <a:cs typeface="Times New Roman" panose="02020603050405020304" pitchFamily="18" charset="0"/>
              </a:rPr>
              <a:t>?</a:t>
            </a:r>
          </a:p>
        </p:txBody>
      </p:sp>
    </p:spTree>
    <p:extLst>
      <p:ext uri="{BB962C8B-B14F-4D97-AF65-F5344CB8AC3E}">
        <p14:creationId xmlns:p14="http://schemas.microsoft.com/office/powerpoint/2010/main" val="3529288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2" y="166255"/>
            <a:ext cx="8986058" cy="6591992"/>
          </a:xfrm>
        </p:spPr>
        <p:txBody>
          <a:bodyPr>
            <a:normAutofit/>
          </a:bodyPr>
          <a:lstStyle/>
          <a:p>
            <a:pPr marL="0" indent="0">
              <a:buNone/>
            </a:pPr>
            <a:r>
              <a:rPr lang="en-US" altLang="zh-CN" sz="3400" b="1" dirty="0">
                <a:latin typeface="SimSun" panose="02010600030101010101" pitchFamily="2" charset="-122"/>
                <a:ea typeface="SimSun" panose="02010600030101010101" pitchFamily="2" charset="-122"/>
              </a:rPr>
              <a:t>5.</a:t>
            </a:r>
            <a:r>
              <a:rPr lang="zh-CN" altLang="en-US" sz="3400"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我</a:t>
            </a:r>
            <a:r>
              <a:rPr lang="zh-CN" altLang="en-US" sz="3400" b="1" u="sng" dirty="0">
                <a:solidFill>
                  <a:srgbClr val="FF0000"/>
                </a:solidFill>
                <a:latin typeface="SimSun" panose="02010600030101010101" pitchFamily="2" charset="-122"/>
                <a:ea typeface="SimSun" panose="02010600030101010101" pitchFamily="2" charset="-122"/>
              </a:rPr>
              <a:t>渴</a:t>
            </a:r>
            <a:r>
              <a:rPr lang="zh-CN" altLang="en-US" sz="3400" b="1" dirty="0">
                <a:latin typeface="SimSun" panose="02010600030101010101" pitchFamily="2" charset="-122"/>
                <a:ea typeface="SimSun" panose="02010600030101010101" pitchFamily="2" charset="-122"/>
              </a:rPr>
              <a:t>了。”</a:t>
            </a:r>
            <a:endParaRPr lang="en-US" altLang="zh-CN" sz="400" b="1" dirty="0">
              <a:latin typeface="SimSun" panose="02010600030101010101" pitchFamily="2" charset="-122"/>
              <a:ea typeface="SimSun" panose="02010600030101010101" pitchFamily="2" charset="-122"/>
            </a:endParaRPr>
          </a:p>
          <a:p>
            <a:pPr marL="0" indent="0">
              <a:buNone/>
            </a:pPr>
            <a:endParaRPr lang="en-US" altLang="zh-CN" sz="400" b="1" dirty="0">
              <a:latin typeface="SimSun" panose="02010600030101010101" pitchFamily="2" charset="-122"/>
              <a:ea typeface="SimSun" panose="02010600030101010101" pitchFamily="2" charset="-122"/>
              <a:cs typeface="Times New Roman" panose="02020603050405020304" pitchFamily="18" charset="0"/>
            </a:endParaRPr>
          </a:p>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r>
              <a:rPr lang="en-US" altLang="zh-CN" sz="3400" b="1" dirty="0">
                <a:latin typeface="Times New Roman" panose="02020603050405020304" pitchFamily="18" charset="0"/>
                <a:cs typeface="Times New Roman" panose="02020603050405020304" pitchFamily="18" charset="0"/>
              </a:rPr>
              <a:t>I am </a:t>
            </a:r>
            <a:r>
              <a:rPr lang="en-US" altLang="zh-CN" sz="3400" b="1" dirty="0">
                <a:solidFill>
                  <a:srgbClr val="FF0000"/>
                </a:solidFill>
                <a:latin typeface="Times New Roman" panose="02020603050405020304" pitchFamily="18" charset="0"/>
                <a:cs typeface="Times New Roman" panose="02020603050405020304" pitchFamily="18" charset="0"/>
              </a:rPr>
              <a:t>thirsty</a:t>
            </a:r>
            <a:r>
              <a:rPr lang="en-US" altLang="zh-CN" sz="3400" b="1" dirty="0">
                <a:latin typeface="Times New Roman" panose="02020603050405020304" pitchFamily="18" charset="0"/>
                <a:cs typeface="Times New Roman" panose="02020603050405020304" pitchFamily="18" charset="0"/>
              </a:rPr>
              <a:t>.</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endParaRPr lang="en-US" sz="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400" b="1" dirty="0">
              <a:latin typeface="SimSun" panose="02010600030101010101" pitchFamily="2" charset="-122"/>
              <a:ea typeface="SimSun" panose="02010600030101010101" pitchFamily="2" charset="-122"/>
            </a:endParaRPr>
          </a:p>
          <a:p>
            <a:pPr marL="0" indent="0">
              <a:buNone/>
            </a:pPr>
            <a:r>
              <a:rPr lang="zh-CN" altLang="en-US" sz="3400" b="1" dirty="0">
                <a:latin typeface="SimSun" panose="02010600030101010101" pitchFamily="2" charset="-122"/>
                <a:ea typeface="SimSun" panose="02010600030101010101" pitchFamily="2" charset="-122"/>
              </a:rPr>
              <a:t>这事以后，耶稣知道各样的事已经成了，为要使经上的话应验，就说：“我渴了。” 有一个器皿盛满了醋，放在那里。他们就拿海绒蘸满了醋、绑在牛膝草上、送到他口。</a:t>
            </a:r>
            <a:r>
              <a:rPr lang="en-US" sz="3400" b="1"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约十九：</a:t>
            </a:r>
            <a:r>
              <a:rPr lang="en-US" sz="3400" b="1" dirty="0">
                <a:latin typeface="SimSun" panose="02010600030101010101" pitchFamily="2" charset="-122"/>
                <a:ea typeface="SimSun" panose="02010600030101010101" pitchFamily="2" charset="-122"/>
              </a:rPr>
              <a:t>28-29 ) </a:t>
            </a:r>
            <a:endParaRPr lang="en-US" sz="200" b="1" dirty="0">
              <a:latin typeface="SimSun" panose="02010600030101010101" pitchFamily="2" charset="-122"/>
              <a:ea typeface="SimSun" panose="02010600030101010101" pitchFamily="2" charset="-122"/>
            </a:endParaRPr>
          </a:p>
          <a:p>
            <a:pPr marL="0" indent="0">
              <a:buNone/>
            </a:pPr>
            <a:endParaRPr lang="en-US" altLang="zh-CN" sz="200" b="1" dirty="0">
              <a:latin typeface="Times New Roman" panose="02020603050405020304" pitchFamily="18" charset="0"/>
              <a:cs typeface="Times New Roman" panose="02020603050405020304" pitchFamily="18" charset="0"/>
            </a:endParaRPr>
          </a:p>
          <a:p>
            <a:pPr marL="0" indent="0">
              <a:buNone/>
            </a:pPr>
            <a:r>
              <a:rPr lang="en-US" altLang="zh-CN" sz="3400" b="1" dirty="0">
                <a:latin typeface="Times New Roman" panose="02020603050405020304" pitchFamily="18" charset="0"/>
                <a:cs typeface="Times New Roman" panose="02020603050405020304" pitchFamily="18" charset="0"/>
              </a:rPr>
              <a:t>Later, knowing that everything had now been finished, and so that Scripture would be fulfilled, Jesus said, “I am thirsty.” (John 19:28-29)</a:t>
            </a: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933735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74815"/>
            <a:ext cx="9010996" cy="6583680"/>
          </a:xfrm>
        </p:spPr>
        <p:txBody>
          <a:bodyPr/>
          <a:lstStyle/>
          <a:p>
            <a:pPr marL="0" indent="0" algn="ctr">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反思与回应</a:t>
            </a: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Reflection</a:t>
            </a:r>
            <a:r>
              <a:rPr lang="zh-CN" altLang="en-US" sz="32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&amp; Response</a:t>
            </a:r>
          </a:p>
          <a:p>
            <a:pPr marL="0" indent="0" algn="ctr">
              <a:buNone/>
            </a:pPr>
            <a:endParaRPr lang="en-US" altLang="zh-CN" sz="1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zh-CN" altLang="en-US" sz="3400" b="1" dirty="0">
                <a:latin typeface="SimSun" panose="02010600030101010101" pitchFamily="2" charset="-122"/>
                <a:ea typeface="SimSun" panose="02010600030101010101" pitchFamily="2" charset="-122"/>
              </a:rPr>
              <a:t>我愿意顺从基督的吩咐，以实际行动来侍奉吗？</a:t>
            </a:r>
            <a:endParaRPr lang="en-US" sz="3400" b="1"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ea typeface="SimSun" panose="02010600030101010101" pitchFamily="2" charset="-122"/>
                <a:cs typeface="Times New Roman" panose="02020603050405020304" pitchFamily="18" charset="0"/>
              </a:rPr>
              <a:t>Am I willing to follow Christ’s command, to serve the needy proactively?</a:t>
            </a:r>
          </a:p>
        </p:txBody>
      </p:sp>
    </p:spTree>
    <p:extLst>
      <p:ext uri="{BB962C8B-B14F-4D97-AF65-F5344CB8AC3E}">
        <p14:creationId xmlns:p14="http://schemas.microsoft.com/office/powerpoint/2010/main" val="983613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2" y="166255"/>
            <a:ext cx="8986058" cy="6591992"/>
          </a:xfrm>
        </p:spPr>
        <p:txBody>
          <a:bodyPr>
            <a:normAutofit/>
          </a:bodyPr>
          <a:lstStyle/>
          <a:p>
            <a:pPr marL="0" indent="0">
              <a:buNone/>
            </a:pPr>
            <a:r>
              <a:rPr lang="en-US" altLang="zh-CN" sz="3400" b="1" dirty="0">
                <a:latin typeface="SimSun" panose="02010600030101010101" pitchFamily="2" charset="-122"/>
                <a:ea typeface="SimSun" panose="02010600030101010101" pitchFamily="2" charset="-122"/>
              </a:rPr>
              <a:t>6.</a:t>
            </a:r>
            <a:r>
              <a:rPr lang="zh-CN" altLang="en-US" sz="3400" dirty="0">
                <a:latin typeface="SimSun" panose="02010600030101010101" pitchFamily="2" charset="-122"/>
                <a:ea typeface="SimSun" panose="02010600030101010101" pitchFamily="2" charset="-122"/>
              </a:rPr>
              <a:t>“</a:t>
            </a:r>
            <a:r>
              <a:rPr lang="zh-CN" altLang="en-US" sz="3400" b="1" u="sng" dirty="0">
                <a:solidFill>
                  <a:srgbClr val="FF0000"/>
                </a:solidFill>
                <a:latin typeface="SimSun" panose="02010600030101010101" pitchFamily="2" charset="-122"/>
                <a:ea typeface="SimSun" panose="02010600030101010101" pitchFamily="2" charset="-122"/>
              </a:rPr>
              <a:t>成</a:t>
            </a:r>
            <a:r>
              <a:rPr lang="zh-CN" altLang="en-US" sz="3400" b="1" dirty="0">
                <a:latin typeface="SimSun" panose="02010600030101010101" pitchFamily="2" charset="-122"/>
                <a:ea typeface="SimSun" panose="02010600030101010101" pitchFamily="2" charset="-122"/>
              </a:rPr>
              <a:t>了。”</a:t>
            </a:r>
            <a:endParaRPr lang="en-US" altLang="zh-CN" sz="400" b="1" dirty="0">
              <a:latin typeface="SimSun" panose="02010600030101010101" pitchFamily="2" charset="-122"/>
              <a:ea typeface="SimSun" panose="02010600030101010101" pitchFamily="2" charset="-122"/>
            </a:endParaRPr>
          </a:p>
          <a:p>
            <a:pPr marL="0" indent="0">
              <a:buNone/>
            </a:pPr>
            <a:endParaRPr lang="en-US" altLang="zh-CN" sz="400" b="1" dirty="0">
              <a:latin typeface="SimSun" panose="02010600030101010101" pitchFamily="2" charset="-122"/>
              <a:ea typeface="SimSun" panose="02010600030101010101" pitchFamily="2" charset="-122"/>
              <a:cs typeface="Times New Roman" panose="02020603050405020304" pitchFamily="18" charset="0"/>
            </a:endParaRPr>
          </a:p>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r>
              <a:rPr lang="en-US" altLang="zh-CN" sz="3400" b="1" dirty="0">
                <a:latin typeface="Times New Roman" panose="02020603050405020304" pitchFamily="18" charset="0"/>
                <a:cs typeface="Times New Roman" panose="02020603050405020304" pitchFamily="18" charset="0"/>
              </a:rPr>
              <a:t>It is</a:t>
            </a:r>
            <a:r>
              <a:rPr lang="zh-CN" altLang="en-US" sz="3400" b="1" dirty="0">
                <a:latin typeface="Times New Roman" panose="02020603050405020304" pitchFamily="18" charset="0"/>
                <a:cs typeface="Times New Roman" panose="02020603050405020304" pitchFamily="18" charset="0"/>
              </a:rPr>
              <a:t> </a:t>
            </a:r>
            <a:r>
              <a:rPr lang="en-US" altLang="zh-CN" sz="3400" b="1" u="sng" dirty="0">
                <a:solidFill>
                  <a:srgbClr val="FF0000"/>
                </a:solidFill>
                <a:latin typeface="Times New Roman" panose="02020603050405020304" pitchFamily="18" charset="0"/>
                <a:cs typeface="Times New Roman" panose="02020603050405020304" pitchFamily="18" charset="0"/>
              </a:rPr>
              <a:t>finished</a:t>
            </a:r>
            <a:r>
              <a:rPr lang="en-US" altLang="zh-CN" sz="3400" b="1" dirty="0">
                <a:latin typeface="Times New Roman" panose="02020603050405020304" pitchFamily="18" charset="0"/>
                <a:cs typeface="Times New Roman" panose="02020603050405020304" pitchFamily="18" charset="0"/>
              </a:rPr>
              <a:t>.</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endParaRPr lang="en-US" sz="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400" b="1" dirty="0">
              <a:latin typeface="SimSun" panose="02010600030101010101" pitchFamily="2" charset="-122"/>
              <a:ea typeface="SimSun" panose="02010600030101010101" pitchFamily="2" charset="-122"/>
            </a:endParaRPr>
          </a:p>
          <a:p>
            <a:pPr marL="0" indent="0">
              <a:buNone/>
            </a:pPr>
            <a:r>
              <a:rPr lang="zh-CN" altLang="en-US" sz="3400" b="1" dirty="0">
                <a:latin typeface="SimSun" panose="02010600030101010101" pitchFamily="2" charset="-122"/>
                <a:ea typeface="SimSun" panose="02010600030101010101" pitchFamily="2" charset="-122"/>
              </a:rPr>
              <a:t>耶稣尝了那醋，就说：“成了！”便低下头，将灵魂交付神了。</a:t>
            </a:r>
            <a:r>
              <a:rPr lang="zh-CN" altLang="en-US" sz="3400" dirty="0">
                <a:latin typeface="SimSun" panose="02010600030101010101" pitchFamily="2" charset="-122"/>
                <a:ea typeface="SimSun" panose="02010600030101010101" pitchFamily="2" charset="-122"/>
              </a:rPr>
              <a:t>（约十九：</a:t>
            </a:r>
            <a:r>
              <a:rPr lang="en-US" sz="3400" dirty="0">
                <a:latin typeface="SimSun" panose="02010600030101010101" pitchFamily="2" charset="-122"/>
                <a:ea typeface="SimSun" panose="02010600030101010101" pitchFamily="2" charset="-122"/>
              </a:rPr>
              <a:t>30</a:t>
            </a:r>
            <a:r>
              <a:rPr lang="zh-CN" altLang="en-US" sz="3400" dirty="0">
                <a:latin typeface="SimSun" panose="02010600030101010101" pitchFamily="2" charset="-122"/>
                <a:ea typeface="SimSun" panose="02010600030101010101" pitchFamily="2" charset="-122"/>
              </a:rPr>
              <a:t>）</a:t>
            </a:r>
            <a:r>
              <a:rPr lang="en-US" sz="3400" b="1" dirty="0">
                <a:latin typeface="SimSun" panose="02010600030101010101" pitchFamily="2" charset="-122"/>
                <a:ea typeface="SimSun" panose="02010600030101010101" pitchFamily="2" charset="-122"/>
              </a:rPr>
              <a:t> </a:t>
            </a:r>
            <a:endParaRPr lang="en-US" sz="200" b="1" dirty="0">
              <a:latin typeface="SimSun" panose="02010600030101010101" pitchFamily="2" charset="-122"/>
              <a:ea typeface="SimSun" panose="02010600030101010101" pitchFamily="2" charset="-122"/>
            </a:endParaRPr>
          </a:p>
          <a:p>
            <a:pPr marL="0" indent="0">
              <a:buNone/>
            </a:pPr>
            <a:endParaRPr lang="en-US" altLang="zh-CN" sz="200" b="1" dirty="0">
              <a:latin typeface="Times New Roman" panose="02020603050405020304" pitchFamily="18" charset="0"/>
              <a:cs typeface="Times New Roman" panose="02020603050405020304" pitchFamily="18" charset="0"/>
            </a:endParaRPr>
          </a:p>
          <a:p>
            <a:pPr marL="0" indent="0">
              <a:buNone/>
            </a:pPr>
            <a:r>
              <a:rPr lang="en-US" altLang="zh-CN" sz="3400" b="1" dirty="0">
                <a:latin typeface="Times New Roman" panose="02020603050405020304" pitchFamily="18" charset="0"/>
                <a:cs typeface="Times New Roman" panose="02020603050405020304" pitchFamily="18" charset="0"/>
              </a:rPr>
              <a:t>When he had received the drink, Jesus said, “It is finished.” With that, he bowed his head and gave up his spirit.(John 19:30)</a:t>
            </a: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600" dirty="0"/>
          </a:p>
        </p:txBody>
      </p:sp>
    </p:spTree>
    <p:extLst>
      <p:ext uri="{BB962C8B-B14F-4D97-AF65-F5344CB8AC3E}">
        <p14:creationId xmlns:p14="http://schemas.microsoft.com/office/powerpoint/2010/main" val="1007009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74815"/>
            <a:ext cx="9010996" cy="6583680"/>
          </a:xfrm>
        </p:spPr>
        <p:txBody>
          <a:bodyPr/>
          <a:lstStyle/>
          <a:p>
            <a:pPr marL="0" indent="0" algn="ctr">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反思与回应</a:t>
            </a: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Reflection</a:t>
            </a:r>
            <a:r>
              <a:rPr lang="zh-CN" altLang="en-US" sz="32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&amp; Response</a:t>
            </a:r>
          </a:p>
          <a:p>
            <a:pPr marL="0" indent="0" algn="ctr">
              <a:buNone/>
            </a:pPr>
            <a:endParaRPr lang="en-US" altLang="zh-CN" sz="1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zh-CN" altLang="en-US" sz="3400" b="1" dirty="0">
                <a:latin typeface="SimSun" panose="02010600030101010101" pitchFamily="2" charset="-122"/>
                <a:ea typeface="SimSun" panose="02010600030101010101" pitchFamily="2" charset="-122"/>
              </a:rPr>
              <a:t>我愿承接基督的使命，热心传扬福音吗？</a:t>
            </a:r>
            <a:endParaRPr lang="en-US" sz="3400" b="1"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ea typeface="SimSun" panose="02010600030101010101" pitchFamily="2" charset="-122"/>
                <a:cs typeface="Times New Roman" panose="02020603050405020304" pitchFamily="18" charset="0"/>
              </a:rPr>
              <a:t>Am I willing to continue Christ’s mission, to proclaim the gospel to the world?</a:t>
            </a:r>
          </a:p>
        </p:txBody>
      </p:sp>
    </p:spTree>
    <p:extLst>
      <p:ext uri="{BB962C8B-B14F-4D97-AF65-F5344CB8AC3E}">
        <p14:creationId xmlns:p14="http://schemas.microsoft.com/office/powerpoint/2010/main" val="2008042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2" y="166255"/>
            <a:ext cx="8986058" cy="6591992"/>
          </a:xfrm>
        </p:spPr>
        <p:txBody>
          <a:bodyPr>
            <a:normAutofit/>
          </a:bodyPr>
          <a:lstStyle/>
          <a:p>
            <a:pPr marL="0" indent="0">
              <a:buNone/>
            </a:pPr>
            <a:r>
              <a:rPr lang="en-US" altLang="zh-CN" sz="3400" b="1" dirty="0">
                <a:latin typeface="SimSun" panose="02010600030101010101" pitchFamily="2" charset="-122"/>
                <a:ea typeface="SimSun" panose="02010600030101010101" pitchFamily="2" charset="-122"/>
              </a:rPr>
              <a:t>7.</a:t>
            </a:r>
            <a:r>
              <a:rPr lang="zh-CN" altLang="en-US" sz="3400"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父啊！我将我的</a:t>
            </a:r>
            <a:r>
              <a:rPr lang="zh-CN" altLang="en-US" sz="3400" b="1" u="sng" dirty="0">
                <a:solidFill>
                  <a:srgbClr val="FF0000"/>
                </a:solidFill>
                <a:latin typeface="SimSun" panose="02010600030101010101" pitchFamily="2" charset="-122"/>
                <a:ea typeface="SimSun" panose="02010600030101010101" pitchFamily="2" charset="-122"/>
              </a:rPr>
              <a:t>灵魂</a:t>
            </a:r>
            <a:r>
              <a:rPr lang="zh-CN" altLang="en-US" sz="3400" b="1" dirty="0">
                <a:latin typeface="SimSun" panose="02010600030101010101" pitchFamily="2" charset="-122"/>
                <a:ea typeface="SimSun" panose="02010600030101010101" pitchFamily="2" charset="-122"/>
              </a:rPr>
              <a:t>交在你</a:t>
            </a:r>
            <a:r>
              <a:rPr lang="zh-CN" altLang="en-US" sz="3400" b="1" u="sng" dirty="0">
                <a:solidFill>
                  <a:srgbClr val="FF0000"/>
                </a:solidFill>
                <a:latin typeface="SimSun" panose="02010600030101010101" pitchFamily="2" charset="-122"/>
                <a:ea typeface="SimSun" panose="02010600030101010101" pitchFamily="2" charset="-122"/>
              </a:rPr>
              <a:t>手里</a:t>
            </a:r>
            <a:r>
              <a:rPr lang="zh-CN" altLang="en-US" sz="3400" b="1" dirty="0">
                <a:latin typeface="SimSun" panose="02010600030101010101" pitchFamily="2" charset="-122"/>
                <a:ea typeface="SimSun" panose="02010600030101010101" pitchFamily="2" charset="-122"/>
              </a:rPr>
              <a:t>。</a:t>
            </a:r>
            <a:r>
              <a:rPr lang="zh-CN" altLang="en-US" sz="3400" dirty="0">
                <a:latin typeface="SimSun" panose="02010600030101010101" pitchFamily="2" charset="-122"/>
                <a:ea typeface="SimSun" panose="02010600030101010101" pitchFamily="2" charset="-122"/>
              </a:rPr>
              <a:t>”</a:t>
            </a:r>
            <a:endParaRPr lang="en-US" altLang="zh-CN" sz="1200" dirty="0">
              <a:latin typeface="SimSun" panose="02010600030101010101" pitchFamily="2" charset="-122"/>
              <a:ea typeface="SimSun" panose="02010600030101010101" pitchFamily="2" charset="-122"/>
            </a:endParaRPr>
          </a:p>
          <a:p>
            <a:pPr marL="0" indent="0">
              <a:buNone/>
            </a:pPr>
            <a:endParaRPr lang="en-US" altLang="zh-CN" sz="1200" b="1" dirty="0">
              <a:latin typeface="SimSun" panose="02010600030101010101" pitchFamily="2" charset="-122"/>
              <a:ea typeface="SimSun" panose="02010600030101010101" pitchFamily="2" charset="-122"/>
              <a:cs typeface="Times New Roman" panose="02020603050405020304" pitchFamily="18" charset="0"/>
            </a:endParaRPr>
          </a:p>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r>
              <a:rPr lang="en-US" altLang="zh-CN" sz="3400" b="1" dirty="0">
                <a:latin typeface="Times New Roman" panose="02020603050405020304" pitchFamily="18" charset="0"/>
                <a:cs typeface="Times New Roman" panose="02020603050405020304" pitchFamily="18" charset="0"/>
              </a:rPr>
              <a:t>Father, into your </a:t>
            </a:r>
            <a:r>
              <a:rPr lang="en-US" altLang="zh-CN" sz="3400" b="1" u="sng" dirty="0">
                <a:solidFill>
                  <a:srgbClr val="FF0000"/>
                </a:solidFill>
                <a:latin typeface="Times New Roman" panose="02020603050405020304" pitchFamily="18" charset="0"/>
                <a:cs typeface="Times New Roman" panose="02020603050405020304" pitchFamily="18" charset="0"/>
              </a:rPr>
              <a:t>hands</a:t>
            </a:r>
            <a:r>
              <a:rPr lang="en-US" altLang="zh-CN" sz="3400" b="1" dirty="0">
                <a:latin typeface="Times New Roman" panose="02020603050405020304" pitchFamily="18" charset="0"/>
                <a:cs typeface="Times New Roman" panose="02020603050405020304" pitchFamily="18" charset="0"/>
              </a:rPr>
              <a:t> I</a:t>
            </a:r>
            <a:r>
              <a:rPr lang="zh-CN" altLang="en-US" sz="3400" b="1" dirty="0">
                <a:latin typeface="Times New Roman" panose="02020603050405020304" pitchFamily="18" charset="0"/>
                <a:cs typeface="Times New Roman" panose="02020603050405020304" pitchFamily="18" charset="0"/>
              </a:rPr>
              <a:t> </a:t>
            </a:r>
            <a:r>
              <a:rPr lang="en-US" altLang="zh-CN" sz="3400" b="1" dirty="0">
                <a:latin typeface="Times New Roman" panose="02020603050405020304" pitchFamily="18" charset="0"/>
                <a:cs typeface="Times New Roman" panose="02020603050405020304" pitchFamily="18" charset="0"/>
              </a:rPr>
              <a:t>commit my </a:t>
            </a:r>
            <a:r>
              <a:rPr lang="en-US" altLang="zh-CN" sz="3400" b="1" u="sng" dirty="0">
                <a:solidFill>
                  <a:srgbClr val="FF0000"/>
                </a:solidFill>
                <a:latin typeface="Times New Roman" panose="02020603050405020304" pitchFamily="18" charset="0"/>
                <a:cs typeface="Times New Roman" panose="02020603050405020304" pitchFamily="18" charset="0"/>
              </a:rPr>
              <a:t>spirit</a:t>
            </a:r>
            <a:r>
              <a:rPr lang="en-US" altLang="zh-CN" sz="3400" b="1" dirty="0">
                <a:latin typeface="Times New Roman" panose="02020603050405020304" pitchFamily="18" charset="0"/>
                <a:cs typeface="Times New Roman" panose="02020603050405020304" pitchFamily="18" charset="0"/>
              </a:rPr>
              <a:t>.</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endParaRPr lang="en-US" sz="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400" b="1" dirty="0">
              <a:latin typeface="SimSun" panose="02010600030101010101" pitchFamily="2" charset="-122"/>
              <a:ea typeface="SimSun" panose="02010600030101010101" pitchFamily="2" charset="-122"/>
            </a:endParaRPr>
          </a:p>
          <a:p>
            <a:pPr marL="0" indent="0">
              <a:buNone/>
            </a:pPr>
            <a:endParaRPr lang="en-US" sz="400" b="1" dirty="0">
              <a:latin typeface="SimSun" panose="02010600030101010101" pitchFamily="2" charset="-122"/>
              <a:ea typeface="SimSun" panose="02010600030101010101" pitchFamily="2" charset="-122"/>
            </a:endParaRPr>
          </a:p>
          <a:p>
            <a:pPr marL="0" indent="0">
              <a:buNone/>
            </a:pPr>
            <a:r>
              <a:rPr lang="zh-CN" altLang="en-US" sz="3400" b="1" dirty="0">
                <a:latin typeface="SimSun" panose="02010600030101010101" pitchFamily="2" charset="-122"/>
                <a:ea typeface="SimSun" panose="02010600030101010101" pitchFamily="2" charset="-122"/>
                <a:cs typeface="Times New Roman" panose="02020603050405020304" pitchFamily="18" charset="0"/>
              </a:rPr>
              <a:t>耶稣大声喊着说：“父阿、我将我的灵魂交在你手里。”说了这话，气就断了。百夫长看见所成的事，就归荣耀与神，说：“这真是个义人！”聚集观看的众人见了这所成的事都捶着胸回去了。还有一切与耶稣熟识的人，和从加利利跟着祂来的妇女们，都远远的站着看这些事。</a:t>
            </a:r>
            <a:r>
              <a:rPr lang="en-US" sz="3400" b="1" dirty="0">
                <a:latin typeface="SimSun" panose="02010600030101010101" pitchFamily="2" charset="-122"/>
                <a:ea typeface="SimSun" panose="02010600030101010101" pitchFamily="2" charset="-122"/>
                <a:cs typeface="Times New Roman" panose="02020603050405020304" pitchFamily="18" charset="0"/>
              </a:rPr>
              <a:t>( </a:t>
            </a:r>
            <a:r>
              <a:rPr lang="zh-CN" altLang="en-US" sz="3400" b="1" dirty="0">
                <a:latin typeface="SimSun" panose="02010600030101010101" pitchFamily="2" charset="-122"/>
                <a:ea typeface="SimSun" panose="02010600030101010101" pitchFamily="2" charset="-122"/>
                <a:cs typeface="Times New Roman" panose="02020603050405020304" pitchFamily="18" charset="0"/>
              </a:rPr>
              <a:t>路廿三</a:t>
            </a:r>
            <a:r>
              <a:rPr lang="en-US" altLang="zh-CN" sz="3400" b="1" dirty="0">
                <a:latin typeface="SimSun" panose="02010600030101010101" pitchFamily="2" charset="-122"/>
                <a:ea typeface="SimSun" panose="02010600030101010101" pitchFamily="2" charset="-122"/>
                <a:cs typeface="Times New Roman" panose="02020603050405020304" pitchFamily="18" charset="0"/>
              </a:rPr>
              <a:t>:</a:t>
            </a:r>
            <a:r>
              <a:rPr lang="en-US" sz="3400" b="1" dirty="0">
                <a:latin typeface="SimSun" panose="02010600030101010101" pitchFamily="2" charset="-122"/>
                <a:ea typeface="SimSun" panose="02010600030101010101" pitchFamily="2" charset="-122"/>
                <a:cs typeface="Times New Roman" panose="02020603050405020304" pitchFamily="18" charset="0"/>
              </a:rPr>
              <a:t>46-49) </a:t>
            </a:r>
          </a:p>
        </p:txBody>
      </p:sp>
    </p:spTree>
    <p:extLst>
      <p:ext uri="{BB962C8B-B14F-4D97-AF65-F5344CB8AC3E}">
        <p14:creationId xmlns:p14="http://schemas.microsoft.com/office/powerpoint/2010/main" val="2362304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837" y="74815"/>
            <a:ext cx="8865326" cy="6783185"/>
          </a:xfrm>
        </p:spPr>
        <p:txBody>
          <a:bodyPr>
            <a:normAutofit/>
          </a:bodyPr>
          <a:lstStyle/>
          <a:p>
            <a:pPr marL="0" indent="0">
              <a:buNone/>
            </a:pPr>
            <a:r>
              <a:rPr lang="en-US" sz="3400" b="1" dirty="0">
                <a:latin typeface="Times New Roman" panose="02020603050405020304" pitchFamily="18" charset="0"/>
                <a:ea typeface="SimSun" panose="02010600030101010101" pitchFamily="2" charset="-122"/>
                <a:cs typeface="Times New Roman" panose="02020603050405020304" pitchFamily="18" charset="0"/>
              </a:rPr>
              <a:t>Jesus called out with a loud voice, “Father, into your hands I commit my spirit.” When he had said this, he breathed his last. The centurion, seeing what had happened, praised God and said, “Surely this was a righteous man.” When all people who had gathered to witness this sight saw what took place, they beat their breasts and went away. (Luke 23:46-49)</a:t>
            </a:r>
          </a:p>
        </p:txBody>
      </p:sp>
    </p:spTree>
    <p:extLst>
      <p:ext uri="{BB962C8B-B14F-4D97-AF65-F5344CB8AC3E}">
        <p14:creationId xmlns:p14="http://schemas.microsoft.com/office/powerpoint/2010/main" val="1692849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213020"/>
          </a:xfrm>
        </p:spPr>
        <p:txBody>
          <a:bodyPr>
            <a:normAutofit/>
          </a:bodyPr>
          <a:lstStyle/>
          <a:p>
            <a:r>
              <a:rPr lang="zh-CN" altLang="en-US" sz="4400" b="1" dirty="0">
                <a:latin typeface="SimSun" panose="02010600030101010101" pitchFamily="2" charset="-122"/>
                <a:ea typeface="SimSun" panose="02010600030101010101" pitchFamily="2" charset="-122"/>
              </a:rPr>
              <a:t>十架七言</a:t>
            </a:r>
            <a:r>
              <a:rPr lang="en-US" altLang="zh-CN" sz="4400" b="1" dirty="0">
                <a:latin typeface="SimSun" panose="02010600030101010101" pitchFamily="2" charset="-122"/>
                <a:ea typeface="SimSun" panose="02010600030101010101" pitchFamily="2" charset="-122"/>
              </a:rPr>
              <a:t/>
            </a:r>
            <a:br>
              <a:rPr lang="en-US" altLang="zh-CN" sz="4400" b="1" dirty="0">
                <a:latin typeface="SimSun" panose="02010600030101010101" pitchFamily="2" charset="-122"/>
                <a:ea typeface="SimSun" panose="02010600030101010101" pitchFamily="2" charset="-122"/>
              </a:rPr>
            </a:br>
            <a:r>
              <a:rPr lang="en-US" altLang="zh-CN" sz="4400" b="1" dirty="0">
                <a:latin typeface="SimSun" panose="02010600030101010101" pitchFamily="2" charset="-122"/>
                <a:ea typeface="SimSun" panose="02010600030101010101" pitchFamily="2" charset="-122"/>
              </a:rPr>
              <a:t/>
            </a:r>
            <a:br>
              <a:rPr lang="en-US" altLang="zh-CN" sz="4400" b="1" dirty="0">
                <a:latin typeface="SimSun" panose="02010600030101010101" pitchFamily="2" charset="-122"/>
                <a:ea typeface="SimSun" panose="02010600030101010101" pitchFamily="2" charset="-122"/>
              </a:rPr>
            </a:br>
            <a:r>
              <a:rPr lang="en-US" altLang="zh-CN" sz="4400" b="1" dirty="0">
                <a:latin typeface="Times New Roman" panose="02020603050405020304" pitchFamily="18" charset="0"/>
                <a:ea typeface="SimSun" panose="02010600030101010101" pitchFamily="2" charset="-122"/>
                <a:cs typeface="Times New Roman" panose="02020603050405020304" pitchFamily="18" charset="0"/>
              </a:rPr>
              <a:t>Last</a:t>
            </a:r>
            <a:r>
              <a:rPr lang="zh-CN" altLang="en-US" sz="44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4400" b="1" dirty="0">
                <a:latin typeface="Times New Roman" panose="02020603050405020304" pitchFamily="18" charset="0"/>
                <a:ea typeface="SimSun" panose="02010600030101010101" pitchFamily="2" charset="-122"/>
                <a:cs typeface="Times New Roman" panose="02020603050405020304" pitchFamily="18" charset="0"/>
              </a:rPr>
              <a:t>Words</a:t>
            </a:r>
            <a:r>
              <a:rPr lang="zh-CN" altLang="en-US" sz="44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4400" b="1" dirty="0">
                <a:latin typeface="Times New Roman" panose="02020603050405020304" pitchFamily="18" charset="0"/>
                <a:ea typeface="SimSun" panose="02010600030101010101" pitchFamily="2" charset="-122"/>
                <a:cs typeface="Times New Roman" panose="02020603050405020304" pitchFamily="18" charset="0"/>
              </a:rPr>
              <a:t>from</a:t>
            </a:r>
            <a:r>
              <a:rPr lang="zh-CN" altLang="en-US" sz="44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4400" b="1" dirty="0">
                <a:latin typeface="Times New Roman" panose="02020603050405020304" pitchFamily="18" charset="0"/>
                <a:ea typeface="SimSun" panose="02010600030101010101" pitchFamily="2" charset="-122"/>
                <a:cs typeface="Times New Roman" panose="02020603050405020304" pitchFamily="18" charset="0"/>
              </a:rPr>
              <a:t>the</a:t>
            </a:r>
            <a:r>
              <a:rPr lang="zh-CN" altLang="en-US" sz="44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4400" b="1" dirty="0">
                <a:latin typeface="Times New Roman" panose="02020603050405020304" pitchFamily="18" charset="0"/>
                <a:ea typeface="SimSun" panose="02010600030101010101" pitchFamily="2" charset="-122"/>
                <a:cs typeface="Times New Roman" panose="02020603050405020304" pitchFamily="18" charset="0"/>
              </a:rPr>
              <a:t>Cross</a:t>
            </a:r>
            <a:endParaRPr lang="en-US" sz="4400" b="1"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7533404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74815"/>
            <a:ext cx="9010996" cy="6583680"/>
          </a:xfrm>
        </p:spPr>
        <p:txBody>
          <a:bodyPr/>
          <a:lstStyle/>
          <a:p>
            <a:pPr marL="0" indent="0" algn="ctr">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反思与回应</a:t>
            </a: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Reflection</a:t>
            </a:r>
            <a:r>
              <a:rPr lang="zh-CN" altLang="en-US" sz="32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&amp; Response</a:t>
            </a:r>
          </a:p>
          <a:p>
            <a:pPr marL="0" indent="0" algn="ctr">
              <a:buNone/>
            </a:pPr>
            <a:endParaRPr lang="en-US" altLang="zh-CN" sz="1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zh-CN" altLang="en-US" sz="3400" b="1" dirty="0">
                <a:latin typeface="SimSun" panose="02010600030101010101" pitchFamily="2" charset="-122"/>
                <a:ea typeface="SimSun" panose="02010600030101010101" pitchFamily="2" charset="-122"/>
              </a:rPr>
              <a:t>我愿意模仿基督的舍己，完全顺服于天父吗？</a:t>
            </a:r>
            <a:endParaRPr lang="en-US" sz="3400" b="1"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ea typeface="SimSun" panose="02010600030101010101" pitchFamily="2" charset="-122"/>
                <a:cs typeface="Times New Roman" panose="02020603050405020304" pitchFamily="18" charset="0"/>
              </a:rPr>
              <a:t>Am I willing to practice Christ’s self-denial, to follow God wholeheartedly?</a:t>
            </a:r>
          </a:p>
        </p:txBody>
      </p:sp>
    </p:spTree>
    <p:extLst>
      <p:ext uri="{BB962C8B-B14F-4D97-AF65-F5344CB8AC3E}">
        <p14:creationId xmlns:p14="http://schemas.microsoft.com/office/powerpoint/2010/main" val="413730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5463" y="166255"/>
            <a:ext cx="8865326" cy="6487094"/>
          </a:xfrm>
        </p:spPr>
        <p:txBody>
          <a:bodyPr>
            <a:normAutofit/>
          </a:bodyPr>
          <a:lstStyle/>
          <a:p>
            <a:pPr marL="0" indent="0">
              <a:buNone/>
            </a:pPr>
            <a:r>
              <a:rPr lang="en-US" altLang="zh-CN" sz="3400" b="1" dirty="0">
                <a:latin typeface="SimSun" panose="02010600030101010101" pitchFamily="2" charset="-122"/>
                <a:ea typeface="SimSun" panose="02010600030101010101" pitchFamily="2" charset="-122"/>
              </a:rPr>
              <a:t>1.“</a:t>
            </a:r>
            <a:r>
              <a:rPr lang="zh-CN" altLang="en-US" sz="3400" b="1" dirty="0">
                <a:latin typeface="SimSun" panose="02010600030101010101" pitchFamily="2" charset="-122"/>
                <a:ea typeface="SimSun" panose="02010600030101010101" pitchFamily="2" charset="-122"/>
              </a:rPr>
              <a:t>父啊！</a:t>
            </a:r>
            <a:r>
              <a:rPr lang="zh-CN" altLang="en-US" sz="3400" b="1" u="sng" dirty="0">
                <a:solidFill>
                  <a:srgbClr val="FF0000"/>
                </a:solidFill>
                <a:latin typeface="SimSun" panose="02010600030101010101" pitchFamily="2" charset="-122"/>
                <a:ea typeface="SimSun" panose="02010600030101010101" pitchFamily="2" charset="-122"/>
              </a:rPr>
              <a:t>赦免</a:t>
            </a:r>
            <a:r>
              <a:rPr lang="zh-CN" altLang="en-US" sz="3400" b="1" dirty="0">
                <a:latin typeface="SimSun" panose="02010600030101010101" pitchFamily="2" charset="-122"/>
                <a:ea typeface="SimSun" panose="02010600030101010101" pitchFamily="2" charset="-122"/>
              </a:rPr>
              <a:t>他们；因为他们所做的，他们不晓得。</a:t>
            </a:r>
            <a:r>
              <a:rPr lang="en-US" altLang="zh-CN" sz="3400" b="1" dirty="0">
                <a:latin typeface="SimSun" panose="02010600030101010101" pitchFamily="2" charset="-122"/>
                <a:ea typeface="SimSun" panose="02010600030101010101" pitchFamily="2" charset="-122"/>
              </a:rPr>
              <a:t>”</a:t>
            </a:r>
          </a:p>
          <a:p>
            <a:pPr marL="0" indent="0">
              <a:buNone/>
            </a:pP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“Father, </a:t>
            </a:r>
            <a:r>
              <a:rPr lang="en-US" altLang="zh-CN" sz="3400" b="1" u="sng"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forgive</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 them, for they do not know what they are doing.”</a:t>
            </a: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000" b="1" dirty="0">
              <a:latin typeface="SimSun" panose="02010600030101010101" pitchFamily="2" charset="-122"/>
              <a:ea typeface="SimSun" panose="02010600030101010101" pitchFamily="2" charset="-122"/>
            </a:endParaRPr>
          </a:p>
          <a:p>
            <a:pPr marL="0" indent="0">
              <a:buNone/>
            </a:pPr>
            <a:endParaRPr lang="en-US" sz="3600" dirty="0"/>
          </a:p>
        </p:txBody>
      </p:sp>
    </p:spTree>
    <p:extLst>
      <p:ext uri="{BB962C8B-B14F-4D97-AF65-F5344CB8AC3E}">
        <p14:creationId xmlns:p14="http://schemas.microsoft.com/office/powerpoint/2010/main" val="370346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837" y="74815"/>
            <a:ext cx="8865326" cy="6783185"/>
          </a:xfrm>
        </p:spPr>
        <p:txBody>
          <a:bodyPr>
            <a:normAutofit lnSpcReduction="10000"/>
          </a:bodyPr>
          <a:lstStyle/>
          <a:p>
            <a:pPr marL="0" indent="0">
              <a:buNone/>
            </a:pPr>
            <a:r>
              <a:rPr lang="zh-CN" altLang="en-US" sz="3400" b="1" dirty="0">
                <a:latin typeface="SimSun" panose="02010600030101010101" pitchFamily="2" charset="-122"/>
                <a:ea typeface="SimSun" panose="02010600030101010101" pitchFamily="2" charset="-122"/>
              </a:rPr>
              <a:t>又有两个犯人，和耶稣一同带来处死。到了一个地方，名叫髑髅地，就在那里把耶稣钉在十字架上、又钉了两个犯人：一个在左边，一个在右边。当下耶稣说：“父阿！赦免他们；因为他们所做的，他们不晓得。”兵丁就拈阄分祂的衣服。</a:t>
            </a:r>
            <a:r>
              <a:rPr lang="en-US" sz="3400" b="1"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路廿三：</a:t>
            </a:r>
            <a:r>
              <a:rPr lang="en-US" sz="3400" b="1" dirty="0">
                <a:latin typeface="SimSun" panose="02010600030101010101" pitchFamily="2" charset="-122"/>
                <a:ea typeface="SimSun" panose="02010600030101010101" pitchFamily="2" charset="-122"/>
              </a:rPr>
              <a:t>32-34)</a:t>
            </a:r>
            <a:endParaRPr lang="en-US" sz="800" b="1" dirty="0">
              <a:latin typeface="SimSun" panose="02010600030101010101" pitchFamily="2" charset="-122"/>
              <a:ea typeface="SimSun" panose="02010600030101010101" pitchFamily="2" charset="-122"/>
            </a:endParaRPr>
          </a:p>
          <a:p>
            <a:pPr marL="0" indent="0">
              <a:buNone/>
            </a:pPr>
            <a:endParaRPr lang="en-US" sz="800" dirty="0">
              <a:latin typeface="SimSun" panose="02010600030101010101" pitchFamily="2" charset="-122"/>
              <a:ea typeface="SimSun" panose="02010600030101010101" pitchFamily="2" charset="-122"/>
            </a:endParaRPr>
          </a:p>
          <a:p>
            <a:pPr marL="0" indent="0">
              <a:buNone/>
            </a:pPr>
            <a:r>
              <a:rPr lang="en-US" sz="3400" b="1" dirty="0">
                <a:latin typeface="Times New Roman" panose="02020603050405020304" pitchFamily="18" charset="0"/>
                <a:ea typeface="SimSun" panose="02010600030101010101" pitchFamily="2" charset="-122"/>
                <a:cs typeface="Times New Roman" panose="02020603050405020304" pitchFamily="18" charset="0"/>
              </a:rPr>
              <a:t>Two other men, both criminals, were also led out with him to be executed. When they came to the place called the Skull, they crucified him there, along with the criminals-one on his right, the other on his left. Jesus said, “Father, forgive them, for they do not know what they are doing.” And they divided up his clothes by casting lots. (Luke 23:32-34)</a:t>
            </a:r>
          </a:p>
          <a:p>
            <a:pPr marL="0" indent="0">
              <a:buNone/>
            </a:pPr>
            <a:endParaRPr lang="en-US" sz="3000" b="1" dirty="0">
              <a:latin typeface="SimSun" panose="02010600030101010101" pitchFamily="2" charset="-122"/>
              <a:ea typeface="SimSun" panose="02010600030101010101" pitchFamily="2" charset="-122"/>
            </a:endParaRPr>
          </a:p>
          <a:p>
            <a:pPr marL="0" indent="0">
              <a:buNone/>
            </a:pPr>
            <a:endParaRPr lang="en-US" sz="3600" dirty="0"/>
          </a:p>
        </p:txBody>
      </p:sp>
    </p:spTree>
    <p:extLst>
      <p:ext uri="{BB962C8B-B14F-4D97-AF65-F5344CB8AC3E}">
        <p14:creationId xmlns:p14="http://schemas.microsoft.com/office/powerpoint/2010/main" val="26416025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74815"/>
            <a:ext cx="8877992" cy="6583680"/>
          </a:xfrm>
        </p:spPr>
        <p:txBody>
          <a:bodyPr/>
          <a:lstStyle/>
          <a:p>
            <a:pPr marL="0" indent="0" algn="ctr">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反思与回应</a:t>
            </a: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Reflection</a:t>
            </a:r>
            <a:r>
              <a:rPr lang="zh-CN" altLang="en-US" sz="32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&amp; Response</a:t>
            </a:r>
          </a:p>
          <a:p>
            <a:pPr marL="0" indent="0" algn="ctr">
              <a:buNone/>
            </a:pPr>
            <a:endParaRPr lang="en-US" altLang="zh-CN" sz="12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我愿意效法基督的赦免，作出一个饶恕的决定吗？</a:t>
            </a: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en-US" sz="3400" b="1" dirty="0">
                <a:latin typeface="Times New Roman" panose="02020603050405020304" pitchFamily="18" charset="0"/>
                <a:cs typeface="Times New Roman" panose="02020603050405020304" pitchFamily="18" charset="0"/>
              </a:rPr>
              <a:t>Am I willing to imitate Christ’s forgiveness, to forgive others</a:t>
            </a:r>
            <a:r>
              <a:rPr lang="en-US" sz="3400" b="1" dirty="0">
                <a:latin typeface="Times New Roman" panose="02020603050405020304" pitchFamily="18" charset="0"/>
                <a:ea typeface="SimSun" panose="02010600030101010101" pitchFamily="2" charset="-122"/>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1146325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02" y="166255"/>
            <a:ext cx="8986058" cy="6487094"/>
          </a:xfrm>
        </p:spPr>
        <p:txBody>
          <a:bodyPr>
            <a:normAutofit/>
          </a:bodyPr>
          <a:lstStyle/>
          <a:p>
            <a:pPr marL="0" indent="0">
              <a:buNone/>
            </a:pPr>
            <a:r>
              <a:rPr lang="en-US" altLang="zh-CN" sz="3400" b="1" dirty="0">
                <a:latin typeface="SimSun" panose="02010600030101010101" pitchFamily="2" charset="-122"/>
                <a:ea typeface="SimSun" panose="02010600030101010101" pitchFamily="2" charset="-122"/>
              </a:rPr>
              <a:t>2.</a:t>
            </a:r>
            <a:r>
              <a:rPr lang="zh-CN" altLang="en-US" sz="3400" b="1" dirty="0">
                <a:latin typeface="SimSun" panose="02010600030101010101" pitchFamily="2" charset="-122"/>
                <a:ea typeface="SimSun" panose="02010600030101010101" pitchFamily="2" charset="-122"/>
              </a:rPr>
              <a:t>“我实在告诉你，</a:t>
            </a:r>
            <a:r>
              <a:rPr lang="zh-CN" altLang="en-US" sz="3400" b="1" u="sng" dirty="0">
                <a:solidFill>
                  <a:srgbClr val="FF0000"/>
                </a:solidFill>
                <a:latin typeface="SimSun" panose="02010600030101010101" pitchFamily="2" charset="-122"/>
                <a:ea typeface="SimSun" panose="02010600030101010101" pitchFamily="2" charset="-122"/>
              </a:rPr>
              <a:t>今日</a:t>
            </a:r>
            <a:r>
              <a:rPr lang="zh-CN" altLang="en-US" sz="3400" b="1" dirty="0">
                <a:latin typeface="SimSun" panose="02010600030101010101" pitchFamily="2" charset="-122"/>
                <a:ea typeface="SimSun" panose="02010600030101010101" pitchFamily="2" charset="-122"/>
              </a:rPr>
              <a:t>你要同我在</a:t>
            </a:r>
            <a:r>
              <a:rPr lang="zh-CN" altLang="en-US" sz="3400" b="1" u="sng" dirty="0">
                <a:solidFill>
                  <a:srgbClr val="FF0000"/>
                </a:solidFill>
                <a:latin typeface="SimSun" panose="02010600030101010101" pitchFamily="2" charset="-122"/>
                <a:ea typeface="SimSun" panose="02010600030101010101" pitchFamily="2" charset="-122"/>
              </a:rPr>
              <a:t>乐园</a:t>
            </a:r>
            <a:r>
              <a:rPr lang="zh-CN" altLang="en-US" sz="3400" b="1" dirty="0">
                <a:latin typeface="SimSun" panose="02010600030101010101" pitchFamily="2" charset="-122"/>
                <a:ea typeface="SimSun" panose="02010600030101010101" pitchFamily="2" charset="-122"/>
              </a:rPr>
              <a:t>里了。”</a:t>
            </a:r>
            <a:endParaRPr lang="en-US" altLang="zh-CN" sz="3400" b="1" dirty="0">
              <a:latin typeface="SimSun" panose="02010600030101010101" pitchFamily="2" charset="-122"/>
              <a:ea typeface="SimSun" panose="02010600030101010101" pitchFamily="2" charset="-122"/>
            </a:endParaRPr>
          </a:p>
          <a:p>
            <a:pPr marL="0" indent="0">
              <a:buNone/>
            </a:pPr>
            <a:endParaRPr lang="en-US" altLang="zh-CN" sz="3400" b="1" dirty="0">
              <a:latin typeface="SimSun" panose="02010600030101010101" pitchFamily="2" charset="-122"/>
              <a:ea typeface="SimSun" panose="02010600030101010101" pitchFamily="2" charset="-122"/>
              <a:cs typeface="Times New Roman" panose="02020603050405020304" pitchFamily="18" charset="0"/>
            </a:endParaRPr>
          </a:p>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“Truly I tell you, </a:t>
            </a:r>
            <a:r>
              <a:rPr lang="en-US" altLang="zh-CN" sz="3400" b="1" u="sng"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today</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 you will be with me in </a:t>
            </a:r>
            <a:r>
              <a:rPr lang="en-US" altLang="zh-CN" sz="3400" b="1" u="sng" dirty="0">
                <a:solidFill>
                  <a:srgbClr val="FF0000"/>
                </a:solidFill>
                <a:latin typeface="Times New Roman" panose="02020603050405020304" pitchFamily="18" charset="0"/>
                <a:ea typeface="SimSun" panose="02010600030101010101" pitchFamily="2" charset="-122"/>
                <a:cs typeface="Times New Roman" panose="02020603050405020304" pitchFamily="18" charset="0"/>
              </a:rPr>
              <a:t>paradise</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a:t>
            </a: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endParaRPr lang="en-US" sz="3000" b="1" dirty="0">
              <a:latin typeface="SimSun" panose="02010600030101010101" pitchFamily="2" charset="-122"/>
              <a:ea typeface="SimSun" panose="02010600030101010101" pitchFamily="2" charset="-122"/>
            </a:endParaRPr>
          </a:p>
          <a:p>
            <a:pPr marL="0" indent="0">
              <a:buNone/>
            </a:pPr>
            <a:endParaRPr lang="en-US" sz="3600" dirty="0"/>
          </a:p>
        </p:txBody>
      </p:sp>
    </p:spTree>
    <p:extLst>
      <p:ext uri="{BB962C8B-B14F-4D97-AF65-F5344CB8AC3E}">
        <p14:creationId xmlns:p14="http://schemas.microsoft.com/office/powerpoint/2010/main" val="11507647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837" y="74815"/>
            <a:ext cx="8865326" cy="6783185"/>
          </a:xfrm>
        </p:spPr>
        <p:txBody>
          <a:bodyPr>
            <a:normAutofit/>
          </a:bodyPr>
          <a:lstStyle/>
          <a:p>
            <a:pPr marL="0" indent="0">
              <a:buNone/>
            </a:pPr>
            <a:r>
              <a:rPr lang="zh-CN" altLang="en-US" sz="3400" b="1" dirty="0">
                <a:latin typeface="SimSun" panose="02010600030101010101" pitchFamily="2" charset="-122"/>
                <a:ea typeface="SimSun" panose="02010600030101010101" pitchFamily="2" charset="-122"/>
              </a:rPr>
              <a:t>那同钉的两个犯人有一个讥笑他，说“你不是基督吗？可以救自己和我们吧！”那一个就应声责备他，说：“你既是一样受刑的，还不怕神吗？我们是应该的，因我们所受的与我们所做的相称。但这个人没有做过一件不好的事。”就说：“耶稣阿，你得国降临的时候，求你记念我！”耶稣对他说：“我实在告诉你，今日你要同我在乐园里了。”</a:t>
            </a:r>
            <a:r>
              <a:rPr lang="en-US" sz="3400" b="1" dirty="0">
                <a:latin typeface="SimSun" panose="02010600030101010101" pitchFamily="2" charset="-122"/>
                <a:ea typeface="SimSun" panose="02010600030101010101" pitchFamily="2" charset="-122"/>
              </a:rPr>
              <a:t>(</a:t>
            </a:r>
            <a:r>
              <a:rPr lang="zh-CN" altLang="en-US" sz="3400" b="1" dirty="0">
                <a:latin typeface="SimSun" panose="02010600030101010101" pitchFamily="2" charset="-122"/>
                <a:ea typeface="SimSun" panose="02010600030101010101" pitchFamily="2" charset="-122"/>
              </a:rPr>
              <a:t>路廿三：</a:t>
            </a:r>
            <a:r>
              <a:rPr lang="en-US" sz="3400" b="1" dirty="0">
                <a:latin typeface="SimSun" panose="02010600030101010101" pitchFamily="2" charset="-122"/>
                <a:ea typeface="SimSun" panose="02010600030101010101" pitchFamily="2" charset="-122"/>
              </a:rPr>
              <a:t>39-43) </a:t>
            </a:r>
          </a:p>
        </p:txBody>
      </p:sp>
    </p:spTree>
    <p:extLst>
      <p:ext uri="{BB962C8B-B14F-4D97-AF65-F5344CB8AC3E}">
        <p14:creationId xmlns:p14="http://schemas.microsoft.com/office/powerpoint/2010/main" val="774179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837" y="74815"/>
            <a:ext cx="8865326" cy="6783185"/>
          </a:xfrm>
        </p:spPr>
        <p:txBody>
          <a:bodyPr>
            <a:normAutofit/>
          </a:bodyPr>
          <a:lstStyle/>
          <a:p>
            <a:pPr marL="0" indent="0">
              <a:buNone/>
            </a:pP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One</a:t>
            </a: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400" b="1" dirty="0">
                <a:latin typeface="Times New Roman" panose="02020603050405020304" pitchFamily="18" charset="0"/>
                <a:ea typeface="SimSun" panose="02010600030101010101" pitchFamily="2" charset="-122"/>
                <a:cs typeface="Times New Roman" panose="02020603050405020304" pitchFamily="18" charset="0"/>
              </a:rPr>
              <a:t>of the criminals who hung there hurled insults </a:t>
            </a:r>
            <a:r>
              <a:rPr lang="en-US" sz="3400" b="1" dirty="0">
                <a:latin typeface="Times New Roman" panose="02020603050405020304" pitchFamily="18" charset="0"/>
                <a:ea typeface="SimSun" panose="02010600030101010101" pitchFamily="2" charset="-122"/>
                <a:cs typeface="Times New Roman" panose="02020603050405020304" pitchFamily="18" charset="0"/>
              </a:rPr>
              <a:t>at him: “Aren’t you the Messiah? Save yourself and us!” But the other criminal rebuked him. “Don’t you fear God,” he said, “since you are under the same sentence? We are punished justly, for we are getting what our deeds deserve. But this man has done nothing wrong.” Then he said, “Jesus, remember me when you come into your kingdom.” Jesus answered him, “Truly I tell you, today you will be with me in paradise.” (Luke 23:39-43)</a:t>
            </a:r>
          </a:p>
        </p:txBody>
      </p:sp>
    </p:spTree>
    <p:extLst>
      <p:ext uri="{BB962C8B-B14F-4D97-AF65-F5344CB8AC3E}">
        <p14:creationId xmlns:p14="http://schemas.microsoft.com/office/powerpoint/2010/main" val="2516647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3004" y="74815"/>
            <a:ext cx="8877992" cy="6583680"/>
          </a:xfrm>
        </p:spPr>
        <p:txBody>
          <a:bodyPr/>
          <a:lstStyle/>
          <a:p>
            <a:pPr marL="0" indent="0" algn="ctr">
              <a:buNone/>
            </a:pPr>
            <a:r>
              <a:rPr lang="zh-CN" altLang="en-US" sz="3400" b="1" dirty="0">
                <a:latin typeface="Times New Roman" panose="02020603050405020304" pitchFamily="18" charset="0"/>
                <a:ea typeface="SimSun" panose="02010600030101010101" pitchFamily="2" charset="-122"/>
                <a:cs typeface="Times New Roman" panose="02020603050405020304" pitchFamily="18" charset="0"/>
              </a:rPr>
              <a:t>反思与回应</a:t>
            </a:r>
            <a:endParaRPr lang="en-US" altLang="zh-CN"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lgn="ctr">
              <a:buNone/>
            </a:pP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Reflection</a:t>
            </a:r>
            <a:r>
              <a:rPr lang="zh-CN" altLang="en-US" sz="3200" b="1" dirty="0">
                <a:latin typeface="Times New Roman" panose="02020603050405020304" pitchFamily="18" charset="0"/>
                <a:ea typeface="SimSun" panose="02010600030101010101" pitchFamily="2" charset="-122"/>
                <a:cs typeface="Times New Roman" panose="02020603050405020304" pitchFamily="18" charset="0"/>
              </a:rPr>
              <a:t> </a:t>
            </a:r>
            <a:r>
              <a:rPr lang="en-US" altLang="zh-CN" sz="3200" b="1" dirty="0">
                <a:latin typeface="Times New Roman" panose="02020603050405020304" pitchFamily="18" charset="0"/>
                <a:ea typeface="SimSun" panose="02010600030101010101" pitchFamily="2" charset="-122"/>
                <a:cs typeface="Times New Roman" panose="02020603050405020304" pitchFamily="18" charset="0"/>
              </a:rPr>
              <a:t>&amp; Response</a:t>
            </a:r>
          </a:p>
          <a:p>
            <a:pPr marL="0" indent="0">
              <a:buNone/>
            </a:pPr>
            <a:endParaRPr lang="en-US" altLang="zh-CN" sz="1200" b="1" dirty="0">
              <a:latin typeface="SimSun" panose="02010600030101010101" pitchFamily="2" charset="-122"/>
              <a:ea typeface="SimSun" panose="02010600030101010101" pitchFamily="2" charset="-122"/>
            </a:endParaRPr>
          </a:p>
          <a:p>
            <a:pPr marL="0" indent="0">
              <a:buNone/>
            </a:pPr>
            <a:r>
              <a:rPr lang="zh-CN" altLang="en-US" sz="3400" b="1" dirty="0">
                <a:latin typeface="SimSun" panose="02010600030101010101" pitchFamily="2" charset="-122"/>
                <a:ea typeface="SimSun" panose="02010600030101010101" pitchFamily="2" charset="-122"/>
              </a:rPr>
              <a:t>我愿意相信耶稣的应许，不再怀疑自己的救恩吗？</a:t>
            </a:r>
            <a:endParaRPr lang="en-US" sz="3400" b="1" dirty="0">
              <a:latin typeface="Times New Roman" panose="02020603050405020304" pitchFamily="18" charset="0"/>
              <a:ea typeface="SimSun" panose="02010600030101010101" pitchFamily="2" charset="-122"/>
              <a:cs typeface="Times New Roman" panose="02020603050405020304" pitchFamily="18" charset="0"/>
            </a:endParaRPr>
          </a:p>
          <a:p>
            <a:pPr marL="0" indent="0">
              <a:buNone/>
            </a:pPr>
            <a:r>
              <a:rPr lang="en-US" sz="3400" b="1" dirty="0">
                <a:latin typeface="Times New Roman" panose="02020603050405020304" pitchFamily="18" charset="0"/>
                <a:cs typeface="Times New Roman" panose="02020603050405020304" pitchFamily="18" charset="0"/>
              </a:rPr>
              <a:t>Am </a:t>
            </a:r>
            <a:r>
              <a:rPr lang="en-US" sz="3400" b="1">
                <a:latin typeface="Times New Roman" panose="02020603050405020304" pitchFamily="18" charset="0"/>
                <a:cs typeface="Times New Roman" panose="02020603050405020304" pitchFamily="18" charset="0"/>
              </a:rPr>
              <a:t>I </a:t>
            </a:r>
            <a:r>
              <a:rPr lang="en-US" sz="3400" b="1" smtClean="0">
                <a:latin typeface="Times New Roman" panose="02020603050405020304" pitchFamily="18" charset="0"/>
                <a:cs typeface="Times New Roman" panose="02020603050405020304" pitchFamily="18" charset="0"/>
              </a:rPr>
              <a:t>willing </a:t>
            </a:r>
            <a:r>
              <a:rPr lang="en-US" sz="3400" b="1" dirty="0">
                <a:latin typeface="Times New Roman" panose="02020603050405020304" pitchFamily="18" charset="0"/>
                <a:cs typeface="Times New Roman" panose="02020603050405020304" pitchFamily="18" charset="0"/>
              </a:rPr>
              <a:t>to cling to Christ’s promise, to be confident in my salvation</a:t>
            </a:r>
            <a:r>
              <a:rPr lang="en-US" sz="3400" b="1" dirty="0">
                <a:latin typeface="Times New Roman" panose="02020603050405020304" pitchFamily="18" charset="0"/>
                <a:ea typeface="SimSun" panose="02010600030101010101" pitchFamily="2" charset="-122"/>
                <a:cs typeface="Times New Roman" panose="02020603050405020304" pitchFamily="18" charset="0"/>
              </a:rPr>
              <a:t>?</a:t>
            </a:r>
          </a:p>
          <a:p>
            <a:pPr marL="0" indent="0">
              <a:buNone/>
            </a:pPr>
            <a:endParaRPr lang="en-US" dirty="0"/>
          </a:p>
        </p:txBody>
      </p:sp>
    </p:spTree>
    <p:extLst>
      <p:ext uri="{BB962C8B-B14F-4D97-AF65-F5344CB8AC3E}">
        <p14:creationId xmlns:p14="http://schemas.microsoft.com/office/powerpoint/2010/main" val="22378401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274</TotalTime>
  <Words>1457</Words>
  <Application>Microsoft Office PowerPoint</Application>
  <PresentationFormat>On-screen Show (4:3)</PresentationFormat>
  <Paragraphs>82</Paragraphs>
  <Slides>20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SimSun</vt:lpstr>
      <vt:lpstr>等线</vt:lpstr>
      <vt:lpstr>Arial</vt:lpstr>
      <vt:lpstr>Calibri</vt:lpstr>
      <vt:lpstr>Calibri Light</vt:lpstr>
      <vt:lpstr>Times New Roman</vt:lpstr>
      <vt:lpstr>Office Theme</vt:lpstr>
      <vt:lpstr>PowerPoint Presentation</vt:lpstr>
      <vt:lpstr>十架七言  Last Words from the Cross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十架七言  Last Words from the Cross</dc:title>
  <dc:creator>Chen, Tennyson</dc:creator>
  <cp:lastModifiedBy>TennysonChen</cp:lastModifiedBy>
  <cp:revision>25</cp:revision>
  <dcterms:created xsi:type="dcterms:W3CDTF">2017-04-10T18:52:51Z</dcterms:created>
  <dcterms:modified xsi:type="dcterms:W3CDTF">2017-04-14T01:18:38Z</dcterms:modified>
</cp:coreProperties>
</file>