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77" r:id="rId4"/>
    <p:sldId id="258" r:id="rId5"/>
    <p:sldId id="278" r:id="rId6"/>
    <p:sldId id="260" r:id="rId7"/>
    <p:sldId id="261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9" r:id="rId16"/>
    <p:sldId id="271" r:id="rId17"/>
    <p:sldId id="272" r:id="rId18"/>
    <p:sldId id="274" r:id="rId19"/>
    <p:sldId id="275" r:id="rId20"/>
    <p:sldId id="280" r:id="rId21"/>
    <p:sldId id="276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55D46-C116-4218-8790-BA557F2789B3}" type="datetimeFigureOut">
              <a:rPr lang="zh-CN" altLang="en-US" smtClean="0"/>
              <a:t>2017/3/12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B7D18-E1CA-46AF-943C-E4AB4675F8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6310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B7D18-E1CA-46AF-943C-E4AB4675F8F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8769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3D01-7674-4883-89FD-BA8D9BE0E6EF}" type="datetime1">
              <a:rPr lang="zh-CN" altLang="en-US" smtClean="0"/>
              <a:t>2017/3/12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CF62-EF33-4239-B23B-23388CA736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066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62F33-2A25-47CA-9D08-70C38B2FABE3}" type="datetime1">
              <a:rPr lang="zh-CN" altLang="en-US" smtClean="0"/>
              <a:t>2017/3/12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CF62-EF33-4239-B23B-23388CA736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6941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94DA-F10E-48D8-918C-8BC3EB090642}" type="datetime1">
              <a:rPr lang="zh-CN" altLang="en-US" smtClean="0"/>
              <a:t>2017/3/12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CF62-EF33-4239-B23B-23388CA736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4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AEEA-11D7-4ECC-827C-17E96ED132BC}" type="datetime1">
              <a:rPr lang="zh-CN" altLang="en-US" smtClean="0"/>
              <a:t>2017/3/12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CF62-EF33-4239-B23B-23388CA736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184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4616-680F-41EF-ADE7-AE9703DB23C8}" type="datetime1">
              <a:rPr lang="zh-CN" altLang="en-US" smtClean="0"/>
              <a:t>2017/3/12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CF62-EF33-4239-B23B-23388CA736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143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2066-C299-4EB2-A07A-A866DCF949F4}" type="datetime1">
              <a:rPr lang="zh-CN" altLang="en-US" smtClean="0"/>
              <a:t>2017/3/12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CF62-EF33-4239-B23B-23388CA736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5170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CD36-D41B-480A-8D73-47CC158D45C2}" type="datetime1">
              <a:rPr lang="zh-CN" altLang="en-US" smtClean="0"/>
              <a:t>2017/3/12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CF62-EF33-4239-B23B-23388CA736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6263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4B25-642E-4AB6-9C72-31F38CC64E38}" type="datetime1">
              <a:rPr lang="zh-CN" altLang="en-US" smtClean="0"/>
              <a:t>2017/3/12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CF62-EF33-4239-B23B-23388CA736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2453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45D1B-5E4F-482D-AD45-FC79E857EEB6}" type="datetime1">
              <a:rPr lang="zh-CN" altLang="en-US" smtClean="0"/>
              <a:t>2017/3/12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CF62-EF33-4239-B23B-23388CA736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461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0C88-35DD-4784-A304-DAFF255EA44A}" type="datetime1">
              <a:rPr lang="zh-CN" altLang="en-US" smtClean="0"/>
              <a:t>2017/3/12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CF62-EF33-4239-B23B-23388CA736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6317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1229-DF54-41FC-A506-5D5A942D6368}" type="datetime1">
              <a:rPr lang="zh-CN" altLang="en-US" smtClean="0"/>
              <a:t>2017/3/12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CF62-EF33-4239-B23B-23388CA736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6690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7D8E8-69AF-4AAE-AA0A-282B6598C9B8}" type="datetime1">
              <a:rPr lang="zh-CN" altLang="en-US" smtClean="0"/>
              <a:t>2017/3/12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ECF62-EF33-4239-B23B-23388CA736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102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9600" b="1" dirty="0">
                <a:latin typeface="楷体" panose="02010609060101010101" pitchFamily="49" charset="-122"/>
                <a:ea typeface="楷体" panose="02010609060101010101" pitchFamily="49" charset="-122"/>
              </a:rPr>
              <a:t>生</a:t>
            </a:r>
            <a:r>
              <a:rPr lang="zh-CN" altLang="en-US" sz="9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死之间</a:t>
            </a:r>
            <a:endParaRPr lang="zh-CN" altLang="en-US" sz="9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约</a:t>
            </a:r>
            <a:r>
              <a:rPr lang="en-US" altLang="zh-CN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12:20-26</a:t>
            </a:r>
            <a:endParaRPr lang="zh-CN" altLang="en-US" sz="3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CF62-EF33-4239-B23B-23388CA736D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202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sz="5400" dirty="0">
                <a:latin typeface="楷体" panose="02010609060101010101" pitchFamily="49" charset="-122"/>
                <a:ea typeface="楷体" panose="02010609060101010101" pitchFamily="49" charset="-122"/>
              </a:rPr>
              <a:t>耶稣要像一粒麦子</a:t>
            </a:r>
            <a:r>
              <a:rPr lang="zh-CN" altLang="zh-CN" sz="5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死</a:t>
            </a:r>
            <a:r>
              <a:rPr lang="zh-CN" altLang="en-US" sz="5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zh-CN" altLang="en-US" sz="5400" dirty="0">
                <a:latin typeface="楷体" panose="02010609060101010101" pitchFamily="49" charset="-122"/>
                <a:ea typeface="楷体" panose="02010609060101010101" pitchFamily="49" charset="-122"/>
              </a:rPr>
              <a:t>一</a:t>
            </a:r>
            <a:r>
              <a:rPr lang="zh-CN" altLang="en-US" sz="5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zh-CN" altLang="en-US" sz="5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zh-CN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属</a:t>
            </a:r>
            <a:r>
              <a:rPr lang="zh-CN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灵的种</a:t>
            </a:r>
            <a:r>
              <a:rPr lang="zh-CN" altLang="zh-CN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子</a:t>
            </a:r>
            <a:r>
              <a:rPr lang="zh-CN" altLang="en-US" sz="4000" dirty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教</a:t>
            </a:r>
            <a:r>
              <a:rPr lang="zh-CN" altLang="en-US" sz="4000" dirty="0">
                <a:latin typeface="楷体" panose="02010609060101010101" pitchFamily="49" charset="-122"/>
                <a:ea typeface="楷体" panose="02010609060101010101" pitchFamily="49" charset="-122"/>
              </a:rPr>
              <a:t>会</a:t>
            </a:r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的建立</a:t>
            </a:r>
            <a:endParaRPr lang="en-US" altLang="zh-CN" sz="4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迦玛</a:t>
            </a:r>
            <a:r>
              <a:rPr lang="zh-CN" altLang="zh-CN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列</a:t>
            </a:r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的预言</a:t>
            </a:r>
            <a:endParaRPr lang="en-US" altLang="zh-CN" sz="4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1"/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像丢大和犹大的跟随者“</a:t>
            </a:r>
            <a:r>
              <a:rPr lang="zh-CN" altLang="zh-CN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归</a:t>
            </a:r>
            <a:r>
              <a:rPr lang="zh-CN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于无</a:t>
            </a:r>
            <a:r>
              <a:rPr lang="zh-CN" altLang="zh-CN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有</a:t>
            </a:r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  <a:r>
              <a:rPr lang="en-US" altLang="zh-CN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『</a:t>
            </a:r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徒</a:t>
            </a:r>
            <a:r>
              <a:rPr lang="en-US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5:34-36</a:t>
            </a:r>
            <a:r>
              <a:rPr lang="en-US" altLang="zh-CN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』</a:t>
            </a:r>
          </a:p>
          <a:p>
            <a:r>
              <a:rPr lang="en-US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2010</a:t>
            </a:r>
            <a:r>
              <a:rPr lang="zh-CN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年</a:t>
            </a:r>
            <a:r>
              <a:rPr lang="en-US" altLang="zh-CN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PEW</a:t>
            </a:r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统计：</a:t>
            </a:r>
            <a:r>
              <a:rPr lang="en-US" altLang="zh-CN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22</a:t>
            </a:r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亿</a:t>
            </a:r>
            <a:r>
              <a:rPr lang="en-US" altLang="zh-CN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/69</a:t>
            </a:r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亿</a:t>
            </a:r>
            <a:endParaRPr lang="en-US" altLang="zh-CN" sz="4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zh-CN" sz="40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</a:t>
            </a:r>
            <a:r>
              <a:rPr lang="zh-CN" altLang="zh-CN" sz="40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若从地上被举起来，就要吸引万人来归我</a:t>
            </a:r>
            <a:r>
              <a:rPr lang="zh-CN" altLang="zh-CN" sz="40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r>
              <a:rPr lang="en-US" altLang="zh-CN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『</a:t>
            </a:r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约</a:t>
            </a:r>
            <a:r>
              <a:rPr lang="en-US" altLang="zh-CN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12:32』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CF62-EF33-4239-B23B-23388CA736D6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86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sz="5400" dirty="0">
                <a:latin typeface="楷体" panose="02010609060101010101" pitchFamily="49" charset="-122"/>
                <a:ea typeface="楷体" panose="02010609060101010101" pitchFamily="49" charset="-122"/>
              </a:rPr>
              <a:t>耶稣要像一粒麦子</a:t>
            </a:r>
            <a:r>
              <a:rPr lang="zh-CN" altLang="zh-CN" sz="5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死</a:t>
            </a:r>
            <a:r>
              <a:rPr lang="zh-CN" altLang="en-US" sz="5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（二）</a:t>
            </a:r>
            <a:endParaRPr lang="zh-CN" altLang="en-US" sz="5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00954" cy="4351338"/>
          </a:xfrm>
        </p:spPr>
        <p:txBody>
          <a:bodyPr>
            <a:normAutofit/>
          </a:bodyPr>
          <a:lstStyle/>
          <a:p>
            <a:r>
              <a:rPr lang="zh-CN" altLang="en-US" sz="4000" dirty="0">
                <a:latin typeface="楷体" panose="02010609060101010101" pitchFamily="49" charset="-122"/>
                <a:ea typeface="楷体" panose="02010609060101010101" pitchFamily="49" charset="-122"/>
              </a:rPr>
              <a:t>从“你</a:t>
            </a:r>
            <a:r>
              <a:rPr lang="zh-CN" altLang="en-US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死</a:t>
            </a:r>
            <a:r>
              <a:rPr lang="zh-CN" altLang="en-US" sz="4000" dirty="0">
                <a:latin typeface="楷体" panose="02010609060101010101" pitchFamily="49" charset="-122"/>
                <a:ea typeface="楷体" panose="02010609060101010101" pitchFamily="49" charset="-122"/>
              </a:rPr>
              <a:t>我</a:t>
            </a:r>
            <a:r>
              <a:rPr lang="zh-CN" altLang="en-US" sz="4000" dirty="0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活</a:t>
            </a:r>
            <a:r>
              <a:rPr lang="zh-CN" altLang="en-US" sz="4000" dirty="0">
                <a:latin typeface="楷体" panose="02010609060101010101" pitchFamily="49" charset="-122"/>
                <a:ea typeface="楷体" panose="02010609060101010101" pitchFamily="49" charset="-122"/>
              </a:rPr>
              <a:t>”到“</a:t>
            </a:r>
            <a:r>
              <a:rPr lang="zh-CN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我</a:t>
            </a:r>
            <a:r>
              <a:rPr lang="zh-CN" altLang="zh-CN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死</a:t>
            </a:r>
            <a:r>
              <a:rPr lang="zh-CN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你</a:t>
            </a:r>
            <a:r>
              <a:rPr lang="zh-CN" altLang="zh-CN" sz="4000" dirty="0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活</a:t>
            </a:r>
            <a:r>
              <a:rPr lang="zh-CN" altLang="en-US" sz="4000" dirty="0"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  <a:endParaRPr lang="en-US" altLang="zh-CN" sz="40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罪</a:t>
            </a:r>
            <a:r>
              <a:rPr lang="zh-CN" altLang="en-US" sz="4000" dirty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代价</a:t>
            </a:r>
            <a:endParaRPr lang="en-US" altLang="zh-CN" sz="4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zh-CN" sz="40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你们</a:t>
            </a:r>
            <a:r>
              <a:rPr lang="zh-CN" altLang="zh-CN" sz="4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死</a:t>
            </a:r>
            <a:r>
              <a:rPr lang="zh-CN" altLang="zh-CN" sz="40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在过犯罪恶之中，他叫你们</a:t>
            </a:r>
            <a:r>
              <a:rPr lang="zh-CN" altLang="zh-CN" sz="4000" b="1" dirty="0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活</a:t>
            </a:r>
            <a:r>
              <a:rPr lang="zh-CN" altLang="zh-CN" sz="40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过来</a:t>
            </a:r>
            <a:r>
              <a:rPr lang="zh-CN" altLang="zh-CN" sz="40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r>
              <a:rPr lang="en-US" altLang="zh-CN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『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弗</a:t>
            </a:r>
            <a:r>
              <a:rPr lang="en-US" altLang="zh-CN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2:1』</a:t>
            </a:r>
          </a:p>
          <a:p>
            <a:r>
              <a:rPr lang="zh-CN" altLang="en-US" sz="4000" dirty="0">
                <a:latin typeface="楷体" panose="02010609060101010101" pitchFamily="49" charset="-122"/>
                <a:ea typeface="楷体" panose="02010609060101010101" pitchFamily="49" charset="-122"/>
              </a:rPr>
              <a:t>从“出</a:t>
            </a:r>
            <a:r>
              <a:rPr lang="zh-CN" altLang="en-US" sz="4000" dirty="0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生</a:t>
            </a:r>
            <a:r>
              <a:rPr lang="zh-CN" altLang="en-US" sz="4000" dirty="0">
                <a:latin typeface="楷体" panose="02010609060101010101" pitchFamily="49" charset="-122"/>
                <a:ea typeface="楷体" panose="02010609060101010101" pitchFamily="49" charset="-122"/>
              </a:rPr>
              <a:t>入</a:t>
            </a:r>
            <a:r>
              <a:rPr lang="zh-CN" altLang="en-US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死</a:t>
            </a:r>
            <a:r>
              <a:rPr lang="zh-CN" altLang="en-US" sz="4000" dirty="0">
                <a:latin typeface="楷体" panose="02010609060101010101" pitchFamily="49" charset="-122"/>
                <a:ea typeface="楷体" panose="02010609060101010101" pitchFamily="49" charset="-122"/>
              </a:rPr>
              <a:t>”到“出</a:t>
            </a:r>
            <a:r>
              <a:rPr lang="zh-CN" altLang="en-US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死</a:t>
            </a:r>
            <a:r>
              <a:rPr lang="zh-CN" altLang="en-US" sz="4000" dirty="0">
                <a:latin typeface="楷体" panose="02010609060101010101" pitchFamily="49" charset="-122"/>
                <a:ea typeface="楷体" panose="02010609060101010101" pitchFamily="49" charset="-122"/>
              </a:rPr>
              <a:t>入</a:t>
            </a:r>
            <a:r>
              <a:rPr lang="zh-CN" altLang="en-US" sz="4000" dirty="0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生</a:t>
            </a:r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  <a:endParaRPr lang="en-US" altLang="zh-CN" sz="4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CF62-EF33-4239-B23B-23388CA736D6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36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sz="5400" dirty="0">
                <a:latin typeface="楷体" panose="02010609060101010101" pitchFamily="49" charset="-122"/>
                <a:ea typeface="楷体" panose="02010609060101010101" pitchFamily="49" charset="-122"/>
              </a:rPr>
              <a:t>门徒也要像一粒麦子</a:t>
            </a:r>
            <a:r>
              <a:rPr lang="zh-CN" altLang="zh-CN" sz="5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死</a:t>
            </a:r>
            <a:endParaRPr lang="zh-CN" altLang="en-US" sz="5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966166" cy="4351338"/>
          </a:xfrm>
        </p:spPr>
        <p:txBody>
          <a:bodyPr>
            <a:normAutofit/>
          </a:bodyPr>
          <a:lstStyle/>
          <a:p>
            <a:r>
              <a:rPr lang="zh-CN" altLang="en-US" sz="4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不死仍是一粒</a:t>
            </a:r>
            <a:r>
              <a:rPr lang="zh-CN" altLang="en-US" sz="4400" dirty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en-US" sz="4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死了许多子粒</a:t>
            </a:r>
            <a:endParaRPr lang="en-US" altLang="zh-CN" sz="4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4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“倍增效应”</a:t>
            </a:r>
            <a:endParaRPr lang="en-US" altLang="zh-CN" sz="4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4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跳出个体的短暂的生命</a:t>
            </a:r>
            <a:endParaRPr lang="en-US" altLang="zh-CN" sz="4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4400" dirty="0">
                <a:latin typeface="楷体" panose="02010609060101010101" pitchFamily="49" charset="-122"/>
                <a:ea typeface="楷体" panose="02010609060101010101" pitchFamily="49" charset="-122"/>
              </a:rPr>
              <a:t>看</a:t>
            </a:r>
            <a:r>
              <a:rPr lang="zh-CN" altLang="en-US" sz="4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到生命的永恒价值</a:t>
            </a:r>
            <a:endParaRPr lang="en-US" altLang="zh-CN" sz="4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4400" dirty="0">
                <a:latin typeface="楷体" panose="02010609060101010101" pitchFamily="49" charset="-122"/>
                <a:ea typeface="楷体" panose="02010609060101010101" pitchFamily="49" charset="-122"/>
              </a:rPr>
              <a:t>丰</a:t>
            </a:r>
            <a:r>
              <a:rPr lang="zh-CN" altLang="en-US" sz="4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盛的生命</a:t>
            </a:r>
            <a:endParaRPr lang="en-US" altLang="zh-CN" sz="4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989" y="2925537"/>
            <a:ext cx="4215149" cy="280728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CF62-EF33-4239-B23B-23388CA736D6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562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sz="4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爱惜</a:t>
            </a:r>
            <a:r>
              <a:rPr lang="zh-CN" altLang="zh-CN" sz="48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自己生命的，就</a:t>
            </a:r>
            <a:r>
              <a:rPr lang="zh-CN" altLang="zh-CN" sz="4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失丧</a:t>
            </a:r>
            <a:r>
              <a:rPr lang="zh-CN" altLang="zh-CN" sz="48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生命</a:t>
            </a:r>
            <a:r>
              <a:rPr lang="zh-CN" altLang="zh-CN" sz="48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『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约</a:t>
            </a: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12:25a』</a:t>
            </a:r>
            <a:endParaRPr lang="zh-CN" altLang="en-US" sz="4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sz="4400" dirty="0">
                <a:latin typeface="楷体" panose="02010609060101010101" pitchFamily="49" charset="-122"/>
                <a:ea typeface="楷体" panose="02010609060101010101" pitchFamily="49" charset="-122"/>
              </a:rPr>
              <a:t>任性的自</a:t>
            </a:r>
            <a:r>
              <a:rPr lang="zh-CN" altLang="zh-CN" sz="4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我</a:t>
            </a:r>
            <a:endParaRPr lang="en-US" altLang="zh-CN" sz="4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1"/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zh-CN" altLang="zh-CN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任性</a:t>
            </a:r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  <a:endParaRPr lang="en-US" altLang="zh-CN" sz="4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1"/>
            <a:r>
              <a:rPr lang="zh-CN" altLang="zh-CN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一</a:t>
            </a:r>
            <a:r>
              <a:rPr lang="zh-CN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切</a:t>
            </a:r>
            <a:r>
              <a:rPr lang="zh-CN" altLang="zh-CN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以</a:t>
            </a:r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自</a:t>
            </a:r>
            <a:r>
              <a:rPr lang="zh-CN" altLang="zh-CN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我</a:t>
            </a:r>
            <a:r>
              <a:rPr lang="zh-CN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为出发</a:t>
            </a:r>
            <a:r>
              <a:rPr lang="zh-CN" altLang="zh-CN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点</a:t>
            </a:r>
            <a:endParaRPr lang="en-US" altLang="zh-CN" sz="4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1"/>
            <a:r>
              <a:rPr lang="en-US" altLang="zh-CN" sz="4000" dirty="0">
                <a:ea typeface="楷体" panose="02010609060101010101" pitchFamily="49" charset="-122"/>
              </a:rPr>
              <a:t>Self-seeking is </a:t>
            </a:r>
            <a:r>
              <a:rPr lang="en-US" altLang="zh-CN" sz="4000" dirty="0" smtClean="0">
                <a:ea typeface="楷体" panose="02010609060101010101" pitchFamily="49" charset="-122"/>
              </a:rPr>
              <a:t>self-destroying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CF62-EF33-4239-B23B-23388CA736D6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804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sz="4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爱惜</a:t>
            </a:r>
            <a:r>
              <a:rPr lang="zh-CN" altLang="zh-CN" sz="48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自己生命的，就</a:t>
            </a:r>
            <a:r>
              <a:rPr lang="zh-CN" altLang="zh-CN" sz="4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失丧</a:t>
            </a:r>
            <a:r>
              <a:rPr lang="zh-CN" altLang="zh-CN" sz="48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生命。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『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约</a:t>
            </a: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12:25a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』</a:t>
            </a:r>
            <a:endParaRPr lang="zh-CN" altLang="en-US" sz="6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352314" cy="4688386"/>
          </a:xfrm>
        </p:spPr>
        <p:txBody>
          <a:bodyPr>
            <a:noAutofit/>
          </a:bodyPr>
          <a:lstStyle/>
          <a:p>
            <a:r>
              <a:rPr lang="zh-CN" altLang="en-US" sz="3600" dirty="0">
                <a:latin typeface="楷体" panose="02010609060101010101" pitchFamily="49" charset="-122"/>
                <a:ea typeface="楷体" panose="02010609060101010101" pitchFamily="49" charset="-122"/>
              </a:rPr>
              <a:t>偏颇的</a:t>
            </a:r>
            <a:r>
              <a:rPr lang="zh-CN" altLang="en-US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自傲</a:t>
            </a:r>
            <a:endParaRPr lang="en-US" altLang="zh-CN" sz="36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1"/>
            <a:r>
              <a:rPr lang="zh-CN" altLang="en-US" sz="3600" dirty="0">
                <a:latin typeface="楷体" panose="02010609060101010101" pitchFamily="49" charset="-122"/>
                <a:ea typeface="楷体" panose="02010609060101010101" pitchFamily="49" charset="-122"/>
              </a:rPr>
              <a:t>原</a:t>
            </a:r>
            <a:r>
              <a:rPr lang="zh-CN" altLang="en-US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有的</a:t>
            </a:r>
            <a:r>
              <a:rPr lang="zh-CN" altLang="zh-CN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价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值</a:t>
            </a:r>
            <a:r>
              <a:rPr lang="zh-CN" altLang="zh-CN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观</a:t>
            </a:r>
            <a:r>
              <a:rPr lang="zh-CN" altLang="en-US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zh-CN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世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界观和宇宙</a:t>
            </a:r>
            <a:r>
              <a:rPr lang="zh-CN" altLang="zh-CN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观</a:t>
            </a:r>
            <a:endParaRPr lang="en-US" altLang="zh-CN" sz="36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2"/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无神</a:t>
            </a:r>
            <a:r>
              <a:rPr lang="zh-CN" altLang="zh-CN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论辩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证唯物主</a:t>
            </a:r>
            <a:r>
              <a:rPr lang="zh-CN" altLang="zh-CN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义</a:t>
            </a:r>
            <a:endParaRPr lang="en-US" altLang="zh-CN" sz="36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2"/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中</a:t>
            </a:r>
            <a:r>
              <a:rPr lang="zh-CN" altLang="zh-CN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国传统文化</a:t>
            </a:r>
            <a:endParaRPr lang="en-US" altLang="zh-CN" sz="36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2"/>
            <a:r>
              <a:rPr lang="zh-CN" altLang="en-US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各种</a:t>
            </a:r>
            <a:r>
              <a:rPr lang="zh-CN" altLang="zh-CN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学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说和主</a:t>
            </a:r>
            <a:r>
              <a:rPr lang="zh-CN" altLang="zh-CN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义</a:t>
            </a:r>
            <a:endParaRPr lang="en-US" altLang="zh-CN" sz="36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2"/>
            <a:r>
              <a:rPr lang="zh-CN" altLang="en-US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心灵鸡汤，自我改进</a:t>
            </a:r>
            <a:endParaRPr lang="en-US" altLang="zh-CN" sz="36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CF62-EF33-4239-B23B-23388CA736D6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1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sz="4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爱惜</a:t>
            </a:r>
            <a:r>
              <a:rPr lang="zh-CN" altLang="zh-CN" sz="48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自己生命的，就</a:t>
            </a:r>
            <a:r>
              <a:rPr lang="zh-CN" altLang="zh-CN" sz="4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失丧</a:t>
            </a:r>
            <a:r>
              <a:rPr lang="zh-CN" altLang="zh-CN" sz="48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生命。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『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约</a:t>
            </a: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12:25a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』</a:t>
            </a:r>
            <a:endParaRPr lang="zh-CN" altLang="en-US" sz="6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982097" cy="4688386"/>
          </a:xfrm>
        </p:spPr>
        <p:txBody>
          <a:bodyPr>
            <a:noAutofit/>
          </a:bodyPr>
          <a:lstStyle/>
          <a:p>
            <a:r>
              <a:rPr lang="zh-CN" altLang="en-US" sz="4000" dirty="0">
                <a:latin typeface="楷体" panose="02010609060101010101" pitchFamily="49" charset="-122"/>
                <a:ea typeface="楷体" panose="02010609060101010101" pitchFamily="49" charset="-122"/>
              </a:rPr>
              <a:t>偏颇的</a:t>
            </a:r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自傲</a:t>
            </a:r>
            <a:endParaRPr lang="en-US" altLang="zh-CN" sz="4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1"/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理性主</a:t>
            </a:r>
            <a:r>
              <a:rPr lang="zh-CN" altLang="en-US" sz="4000" dirty="0">
                <a:latin typeface="楷体" panose="02010609060101010101" pitchFamily="49" charset="-122"/>
                <a:ea typeface="楷体" panose="02010609060101010101" pitchFamily="49" charset="-122"/>
              </a:rPr>
              <a:t>义（举例）</a:t>
            </a:r>
            <a:endParaRPr lang="en-US" altLang="zh-CN" sz="4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2"/>
            <a:r>
              <a:rPr lang="en-US" altLang="zh-CN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zh-CN" altLang="zh-CN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我</a:t>
            </a:r>
            <a:r>
              <a:rPr lang="zh-CN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思故我</a:t>
            </a:r>
            <a:r>
              <a:rPr lang="zh-CN" altLang="zh-CN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在</a:t>
            </a:r>
            <a:r>
              <a:rPr lang="en-US" altLang="zh-CN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</a:p>
          <a:p>
            <a:pPr lvl="2"/>
            <a:r>
              <a:rPr lang="zh-CN" altLang="zh-CN" sz="40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敬</a:t>
            </a:r>
            <a:r>
              <a:rPr lang="zh-CN" altLang="zh-CN" sz="40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畏耶和华是智慧的开</a:t>
            </a:r>
            <a:r>
              <a:rPr lang="zh-CN" altLang="zh-CN" sz="40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端</a:t>
            </a:r>
            <a:endParaRPr lang="en-US" altLang="zh-CN" sz="4000" dirty="0" smtClean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2"/>
            <a:r>
              <a:rPr lang="zh-CN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圣灵带我们进入真</a:t>
            </a:r>
            <a:r>
              <a:rPr lang="zh-CN" altLang="zh-CN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理</a:t>
            </a:r>
            <a:endParaRPr lang="en-US" altLang="zh-CN" sz="4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2"/>
            <a:r>
              <a:rPr lang="en-US" altLang="zh-CN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zh-CN" altLang="zh-CN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先</a:t>
            </a:r>
            <a:r>
              <a:rPr lang="zh-CN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知后</a:t>
            </a:r>
            <a:r>
              <a:rPr lang="zh-CN" altLang="zh-CN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信</a:t>
            </a:r>
            <a:r>
              <a:rPr lang="en-US" altLang="zh-CN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;</a:t>
            </a:r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先信后知</a:t>
            </a:r>
            <a:r>
              <a:rPr lang="en-US" altLang="zh-CN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8168640" y="1690688"/>
            <a:ext cx="340505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36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现在你们既然认识神，更可说是被神所认识的，怎么还要归回那懦弱无用的小学，情愿再给它作奴仆呢？</a:t>
            </a:r>
            <a:r>
              <a:rPr lang="zh-CN" altLang="zh-CN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『加</a:t>
            </a:r>
            <a:r>
              <a:rPr lang="en-US" altLang="zh-CN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4:9</a:t>
            </a:r>
            <a:r>
              <a:rPr lang="zh-CN" altLang="zh-CN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』</a:t>
            </a:r>
            <a:endParaRPr lang="en-US" altLang="zh-CN" sz="36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CF62-EF33-4239-B23B-23388CA736D6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158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在这世上</a:t>
            </a:r>
            <a:r>
              <a:rPr lang="zh-CN" altLang="zh-CN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恨恶</a:t>
            </a:r>
            <a:r>
              <a:rPr lang="zh-CN" altLang="zh-CN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自己生命的，就要</a:t>
            </a:r>
            <a:r>
              <a:rPr lang="zh-CN" altLang="zh-CN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保守</a:t>
            </a:r>
            <a:r>
              <a:rPr lang="zh-CN" altLang="zh-CN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生命到永生</a:t>
            </a:r>
            <a:r>
              <a:rPr lang="zh-CN" altLang="zh-CN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『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约</a:t>
            </a: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12:25b』</a:t>
            </a:r>
            <a:endParaRPr lang="en-US" altLang="zh-CN" sz="48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10515600" cy="4423954"/>
          </a:xfrm>
        </p:spPr>
        <p:txBody>
          <a:bodyPr>
            <a:noAutofit/>
          </a:bodyPr>
          <a:lstStyle/>
          <a:p>
            <a:r>
              <a:rPr lang="en-US" altLang="zh-CN" sz="3600" dirty="0" smtClean="0">
                <a:ea typeface="楷体" panose="02010609060101010101" pitchFamily="49" charset="-122"/>
              </a:rPr>
              <a:t>One has </a:t>
            </a:r>
            <a:r>
              <a:rPr lang="en-US" altLang="zh-CN" sz="3600" dirty="0">
                <a:ea typeface="楷体" panose="02010609060101010101" pitchFamily="49" charset="-122"/>
              </a:rPr>
              <a:t>no care for </a:t>
            </a:r>
            <a:r>
              <a:rPr lang="en-US" altLang="zh-CN" sz="3600" dirty="0" smtClean="0">
                <a:ea typeface="楷体" panose="02010609060101010101" pitchFamily="49" charset="-122"/>
              </a:rPr>
              <a:t>himself</a:t>
            </a:r>
          </a:p>
          <a:p>
            <a:r>
              <a:rPr lang="en-US" altLang="zh-CN" sz="3600" dirty="0" smtClean="0">
                <a:ea typeface="楷体" panose="02010609060101010101" pitchFamily="49" charset="-122"/>
              </a:rPr>
              <a:t>Self-denial, self-sacrifice</a:t>
            </a:r>
          </a:p>
          <a:p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不以自己为中心的</a:t>
            </a:r>
            <a:r>
              <a:rPr lang="zh-CN" altLang="zh-CN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人</a:t>
            </a:r>
            <a:endParaRPr lang="en-US" altLang="zh-CN" sz="36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zh-CN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愿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意牺牲自我</a:t>
            </a:r>
            <a:r>
              <a:rPr lang="zh-CN" altLang="zh-CN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的人</a:t>
            </a:r>
            <a:endParaRPr lang="en-US" altLang="zh-CN" sz="36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zh-CN" sz="36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我在哪里，服事我的人，也要在哪</a:t>
            </a:r>
            <a:r>
              <a:rPr lang="zh-CN" altLang="zh-CN" sz="36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里</a:t>
            </a:r>
            <a:r>
              <a:rPr lang="zh-CN" altLang="en-US" sz="36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r>
              <a:rPr lang="en-US" altLang="zh-CN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『</a:t>
            </a:r>
            <a:r>
              <a:rPr lang="zh-CN" altLang="en-US" sz="3600" dirty="0">
                <a:latin typeface="楷体" panose="02010609060101010101" pitchFamily="49" charset="-122"/>
                <a:ea typeface="楷体" panose="02010609060101010101" pitchFamily="49" charset="-122"/>
              </a:rPr>
              <a:t>约</a:t>
            </a:r>
            <a:r>
              <a:rPr lang="en-US" altLang="zh-CN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12:26b</a:t>
            </a:r>
            <a:r>
              <a:rPr lang="en-US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』</a:t>
            </a:r>
            <a:endParaRPr lang="en-US" altLang="zh-CN" sz="3600" dirty="0" smtClean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以耶稣为中心</a:t>
            </a:r>
            <a:endParaRPr lang="en-US" altLang="zh-CN" sz="36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以服事的对象为中心</a:t>
            </a:r>
            <a:endParaRPr lang="zh-CN" altLang="en-US" sz="3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CF62-EF33-4239-B23B-23388CA736D6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936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在这世上</a:t>
            </a:r>
            <a:r>
              <a:rPr lang="zh-CN" altLang="zh-CN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恨恶</a:t>
            </a:r>
            <a:r>
              <a:rPr lang="zh-CN" altLang="zh-CN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自己生命的，就要</a:t>
            </a:r>
            <a:r>
              <a:rPr lang="zh-CN" altLang="zh-CN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保守</a:t>
            </a:r>
            <a:r>
              <a:rPr lang="zh-CN" altLang="zh-CN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生命到永生</a:t>
            </a:r>
            <a:r>
              <a:rPr lang="zh-CN" altLang="zh-CN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『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约</a:t>
            </a: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12:25b』</a:t>
            </a:r>
            <a:endParaRPr lang="en-US" altLang="zh-CN" sz="2800" dirty="0" smtClean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3017"/>
            <a:ext cx="5475514" cy="4351338"/>
          </a:xfrm>
        </p:spPr>
        <p:txBody>
          <a:bodyPr>
            <a:normAutofit/>
          </a:bodyPr>
          <a:lstStyle/>
          <a:p>
            <a:r>
              <a:rPr lang="zh-CN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刚信主的忧虑</a:t>
            </a:r>
            <a:endParaRPr lang="en-US" altLang="zh-CN" sz="40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交出生命的主权</a:t>
            </a:r>
            <a:endParaRPr lang="en-US" altLang="zh-CN" sz="4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开车的比喻</a:t>
            </a:r>
            <a:endParaRPr lang="en-US" altLang="zh-CN" sz="4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4000" dirty="0">
                <a:latin typeface="楷体" panose="02010609060101010101" pitchFamily="49" charset="-122"/>
                <a:ea typeface="楷体" panose="02010609060101010101" pitchFamily="49" charset="-122"/>
              </a:rPr>
              <a:t>失去自我，得到自</a:t>
            </a:r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我</a:t>
            </a:r>
            <a:endParaRPr lang="en-US" altLang="zh-CN" sz="4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13714" y="1978080"/>
            <a:ext cx="504008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我们越是把自我挪开，让祂来掌管我们，我</a:t>
            </a:r>
            <a:r>
              <a:rPr lang="zh-CN" altLang="en-US" sz="32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们就越能成为真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实</a:t>
            </a:r>
            <a:r>
              <a:rPr lang="zh-CN" altLang="en-US" sz="32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的自己。</a:t>
            </a:r>
            <a:endParaRPr lang="en-US" altLang="zh-CN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C.S.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路易斯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『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返璞归真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』</a:t>
            </a:r>
          </a:p>
          <a:p>
            <a:endParaRPr lang="en-US" altLang="zh-CN" sz="2400" dirty="0" smtClean="0">
              <a:ea typeface="楷体" panose="02010609060101010101" pitchFamily="49" charset="-122"/>
            </a:endParaRPr>
          </a:p>
          <a:p>
            <a:r>
              <a:rPr lang="en-US" altLang="zh-CN" sz="2400" dirty="0" smtClean="0">
                <a:ea typeface="楷体" panose="02010609060101010101" pitchFamily="49" charset="-122"/>
              </a:rPr>
              <a:t>The more we get what we now call “ourselves” out of the way and let Him take us over, the more truly ourselves we become. </a:t>
            </a:r>
          </a:p>
          <a:p>
            <a:r>
              <a:rPr lang="en-US" altLang="zh-CN" sz="2400" i="1" dirty="0" smtClean="0">
                <a:ea typeface="楷体" panose="02010609060101010101" pitchFamily="49" charset="-122"/>
              </a:rPr>
              <a:t>C. S. Lewis</a:t>
            </a:r>
            <a:r>
              <a:rPr lang="en-US" altLang="zh-CN" sz="2400" i="1" dirty="0">
                <a:ea typeface="楷体" panose="02010609060101010101" pitchFamily="49" charset="-122"/>
              </a:rPr>
              <a:t>,</a:t>
            </a:r>
            <a:r>
              <a:rPr lang="en-US" altLang="zh-CN" sz="2400" i="1" dirty="0" smtClean="0">
                <a:ea typeface="楷体" panose="02010609060101010101" pitchFamily="49" charset="-122"/>
              </a:rPr>
              <a:t> “Mere Christianity”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CF62-EF33-4239-B23B-23388CA736D6}" type="slidenum">
              <a:rPr lang="zh-CN" altLang="en-US" smtClean="0"/>
              <a:t>17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6189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在这世上</a:t>
            </a:r>
            <a:r>
              <a:rPr lang="zh-CN" altLang="zh-CN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恨恶</a:t>
            </a:r>
            <a:r>
              <a:rPr lang="zh-CN" altLang="zh-CN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自己生命的，就要</a:t>
            </a:r>
            <a:r>
              <a:rPr lang="zh-CN" altLang="zh-CN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保守</a:t>
            </a:r>
            <a:r>
              <a:rPr lang="zh-CN" altLang="zh-CN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生命到永生。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『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约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12:25b』</a:t>
            </a:r>
            <a:endParaRPr lang="en-US" altLang="zh-CN" dirty="0" smtClean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4263"/>
            <a:ext cx="10515600" cy="3930152"/>
          </a:xfrm>
        </p:spPr>
        <p:txBody>
          <a:bodyPr>
            <a:normAutofit/>
          </a:bodyPr>
          <a:lstStyle/>
          <a:p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不</a:t>
            </a:r>
            <a:r>
              <a:rPr lang="zh-CN" altLang="en-US" sz="4000" dirty="0">
                <a:latin typeface="楷体" panose="02010609060101010101" pitchFamily="49" charset="-122"/>
                <a:ea typeface="楷体" panose="02010609060101010101" pitchFamily="49" charset="-122"/>
              </a:rPr>
              <a:t>恨</a:t>
            </a:r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恶</a:t>
            </a:r>
            <a:r>
              <a:rPr lang="zh-CN" altLang="en-US" sz="4000" dirty="0">
                <a:latin typeface="楷体" panose="02010609060101010101" pitchFamily="49" charset="-122"/>
                <a:ea typeface="楷体" panose="02010609060101010101" pitchFamily="49" charset="-122"/>
              </a:rPr>
              <a:t>自己</a:t>
            </a:r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的原因</a:t>
            </a:r>
            <a:endParaRPr lang="en-US" altLang="zh-CN" sz="4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40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人心</a:t>
            </a:r>
            <a:r>
              <a:rPr lang="zh-CN" altLang="zh-CN" sz="40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比</a:t>
            </a:r>
            <a:r>
              <a:rPr lang="zh-CN" altLang="zh-CN" sz="40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万物都诡诈，坏到极处，谁能识透呢？</a:t>
            </a:r>
            <a:r>
              <a:rPr lang="zh-CN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『耶</a:t>
            </a:r>
            <a:r>
              <a:rPr lang="en-US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17:9</a:t>
            </a:r>
            <a:r>
              <a:rPr lang="zh-CN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』</a:t>
            </a:r>
            <a:endParaRPr lang="zh-CN" altLang="en-US" sz="40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zh-CN" sz="40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</a:t>
            </a:r>
            <a:r>
              <a:rPr lang="zh-CN" altLang="zh-CN" sz="40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也知</a:t>
            </a:r>
            <a:r>
              <a:rPr lang="zh-CN" altLang="zh-CN" sz="40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道</a:t>
            </a:r>
            <a:r>
              <a:rPr lang="zh-CN" altLang="en-US" sz="40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zh-CN" sz="40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在</a:t>
            </a:r>
            <a:r>
              <a:rPr lang="zh-CN" altLang="zh-CN" sz="40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我里头，就是我肉体之中，没有良善。因为立志为善由得我，只是行出来由不得我。</a:t>
            </a:r>
            <a:r>
              <a:rPr lang="zh-CN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『罗</a:t>
            </a:r>
            <a:r>
              <a:rPr lang="en-US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7:18</a:t>
            </a:r>
            <a:r>
              <a:rPr lang="zh-CN" altLang="zh-CN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』</a:t>
            </a:r>
            <a:endParaRPr lang="en-US" altLang="zh-CN" sz="4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CF62-EF33-4239-B23B-23388CA736D6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908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在这世上</a:t>
            </a:r>
            <a:r>
              <a:rPr lang="zh-CN" altLang="zh-CN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恨恶</a:t>
            </a:r>
            <a:r>
              <a:rPr lang="zh-CN" altLang="zh-CN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自己生命的，就要</a:t>
            </a:r>
            <a:r>
              <a:rPr lang="zh-CN" altLang="zh-CN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保守</a:t>
            </a:r>
            <a:r>
              <a:rPr lang="zh-CN" altLang="zh-CN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生命到永生。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『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约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12:25b』</a:t>
            </a:r>
            <a:endParaRPr lang="en-US" altLang="zh-CN" dirty="0" smtClean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1096"/>
            <a:ext cx="10515600" cy="4351338"/>
          </a:xfrm>
        </p:spPr>
        <p:txBody>
          <a:bodyPr>
            <a:normAutofit/>
          </a:bodyPr>
          <a:lstStyle/>
          <a:p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信主后</a:t>
            </a:r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的困</a:t>
            </a:r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惑</a:t>
            </a:r>
            <a:endParaRPr lang="en-US" altLang="zh-CN" sz="4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zh-CN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恨恶自己的生命是一个过程</a:t>
            </a:r>
            <a:endParaRPr lang="en-US" altLang="zh-CN" sz="4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新</a:t>
            </a:r>
            <a:r>
              <a:rPr lang="zh-CN" altLang="zh-CN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生命</a:t>
            </a:r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和旧生命</a:t>
            </a:r>
            <a:endParaRPr lang="en-US" altLang="zh-CN" sz="4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属</a:t>
            </a:r>
            <a:r>
              <a:rPr lang="zh-CN" altLang="zh-CN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灵</a:t>
            </a:r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的争战</a:t>
            </a:r>
            <a:endParaRPr lang="en-US" altLang="zh-CN" sz="4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CF62-EF33-4239-B23B-23388CA736D6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406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50126" y="1223424"/>
            <a:ext cx="888274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我实实在在地告诉你们，那听我话，又信差我来者的，就有永生，不至于定罪，是已经</a:t>
            </a:r>
            <a:r>
              <a:rPr lang="zh-CN" altLang="en-US" sz="5400" b="1" dirty="0" smtClean="0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出死入生</a:t>
            </a:r>
            <a:r>
              <a:rPr lang="zh-CN" altLang="en-US" sz="5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了。</a:t>
            </a:r>
            <a:endParaRPr lang="en-US" altLang="zh-CN" sz="5400" dirty="0" smtClean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endParaRPr lang="en-US" altLang="zh-CN" sz="36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en-US" altLang="zh-CN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『</a:t>
            </a:r>
            <a:r>
              <a:rPr lang="zh-CN" altLang="en-US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约</a:t>
            </a:r>
            <a:r>
              <a:rPr lang="en-US" altLang="zh-CN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5:24』</a:t>
            </a:r>
            <a:endParaRPr lang="zh-CN" altLang="en-US" sz="3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CF62-EF33-4239-B23B-23388CA736D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484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在这世上</a:t>
            </a:r>
            <a:r>
              <a:rPr lang="zh-CN" altLang="zh-CN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恨恶</a:t>
            </a:r>
            <a:r>
              <a:rPr lang="zh-CN" altLang="zh-CN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自己生命的，就要</a:t>
            </a:r>
            <a:r>
              <a:rPr lang="zh-CN" altLang="zh-CN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保守</a:t>
            </a:r>
            <a:r>
              <a:rPr lang="zh-CN" altLang="zh-CN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生命到永生。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『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约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12:25b』</a:t>
            </a:r>
            <a:endParaRPr lang="en-US" altLang="zh-CN" dirty="0" smtClean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17215"/>
            <a:ext cx="5588726" cy="4351338"/>
          </a:xfrm>
        </p:spPr>
        <p:txBody>
          <a:bodyPr>
            <a:normAutofit/>
          </a:bodyPr>
          <a:lstStyle/>
          <a:p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对罪的敏感度</a:t>
            </a:r>
            <a:endParaRPr lang="en-US" altLang="zh-CN" sz="4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4000" dirty="0">
                <a:latin typeface="楷体" panose="02010609060101010101" pitchFamily="49" charset="-122"/>
                <a:ea typeface="楷体" panose="02010609060101010101" pitchFamily="49" charset="-122"/>
              </a:rPr>
              <a:t>心</a:t>
            </a:r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意更新而变化</a:t>
            </a:r>
            <a:endParaRPr lang="en-US" altLang="zh-CN" sz="4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埋在地里死了</a:t>
            </a:r>
            <a:endParaRPr lang="en-US" altLang="zh-CN" sz="4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endParaRPr lang="en-US" altLang="zh-CN" sz="4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读经</a:t>
            </a:r>
            <a:r>
              <a:rPr lang="en-US" altLang="zh-CN" sz="4000" dirty="0"/>
              <a:t>•</a:t>
            </a:r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祷告</a:t>
            </a:r>
            <a:r>
              <a:rPr lang="en-US" altLang="zh-CN" sz="4000" dirty="0"/>
              <a:t>•</a:t>
            </a:r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聚会</a:t>
            </a:r>
            <a:r>
              <a:rPr lang="en-US" altLang="zh-CN" sz="4000" dirty="0"/>
              <a:t>•</a:t>
            </a:r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事</a:t>
            </a:r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奉</a:t>
            </a:r>
            <a:endParaRPr lang="en-US" altLang="zh-CN" sz="4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26926" y="2017215"/>
            <a:ext cx="485938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3600" dirty="0" smtClean="0">
                <a:solidFill>
                  <a:srgbClr val="0000FF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我知道你的行为，你也不冷也不热。我巴不得你或冷或热。你既如温水，也不冷也不热，所以我必从我口中把你吐出去。</a:t>
            </a:r>
            <a:r>
              <a:rPr lang="en-US" altLang="zh-CN" sz="3600" dirty="0" smtClean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『</a:t>
            </a:r>
            <a:r>
              <a:rPr lang="zh-CN" altLang="zh-CN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启</a:t>
            </a:r>
            <a:r>
              <a:rPr lang="en-US" altLang="zh-CN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3:15-16</a:t>
            </a:r>
            <a:r>
              <a:rPr lang="en-US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』</a:t>
            </a:r>
            <a:endParaRPr lang="zh-CN" altLang="en-US" sz="3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CF62-EF33-4239-B23B-23388CA736D6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709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7949"/>
          </a:xfrm>
        </p:spPr>
        <p:txBody>
          <a:bodyPr>
            <a:normAutofit fontScale="90000"/>
          </a:bodyPr>
          <a:lstStyle/>
          <a:p>
            <a:r>
              <a:rPr lang="zh-CN" altLang="en-US" sz="5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总结</a:t>
            </a:r>
            <a:endParaRPr lang="zh-CN" altLang="en-US" sz="5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3703"/>
            <a:ext cx="4848497" cy="4853260"/>
          </a:xfrm>
        </p:spPr>
        <p:txBody>
          <a:bodyPr>
            <a:noAutofit/>
          </a:bodyPr>
          <a:lstStyle/>
          <a:p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耶稣要像一粒麦子死</a:t>
            </a:r>
          </a:p>
          <a:p>
            <a:pPr lvl="1"/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万人归向他</a:t>
            </a:r>
          </a:p>
          <a:p>
            <a:pPr lvl="1"/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罪得到赦免</a:t>
            </a:r>
          </a:p>
          <a:p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门徒也要像一粒麦子死</a:t>
            </a:r>
          </a:p>
          <a:p>
            <a:pPr lvl="1"/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爱惜和失丧</a:t>
            </a:r>
          </a:p>
          <a:p>
            <a:pPr lvl="2"/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任性的自我</a:t>
            </a:r>
          </a:p>
          <a:p>
            <a:pPr lvl="2"/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偏颇的自傲</a:t>
            </a:r>
          </a:p>
          <a:p>
            <a:pPr lvl="1"/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恨恶和保守</a:t>
            </a:r>
          </a:p>
          <a:p>
            <a:pPr lvl="2"/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交出生命主权</a:t>
            </a:r>
          </a:p>
          <a:p>
            <a:pPr lvl="2"/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悔改心意变化</a:t>
            </a:r>
          </a:p>
        </p:txBody>
      </p:sp>
      <p:sp>
        <p:nvSpPr>
          <p:cNvPr id="5" name="Rectangle 4"/>
          <p:cNvSpPr/>
          <p:nvPr/>
        </p:nvSpPr>
        <p:spPr>
          <a:xfrm>
            <a:off x="6627223" y="1193074"/>
            <a:ext cx="472657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我实实在在地告诉你们，一粒麦子不落在地里死了，仍旧是一粒。若是死了，就结出许多子粒来。</a:t>
            </a:r>
            <a:endParaRPr lang="en-US" altLang="zh-CN" sz="2800" dirty="0" smtClean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altLang="zh-CN" sz="2800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zh-CN" sz="28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爱惜自己生命的，就失丧生命。在这世上恨恶自己生命的，就要保守生命到永生。</a:t>
            </a:r>
            <a:endParaRPr lang="en-US" altLang="zh-CN" sz="2800" dirty="0" smtClean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『约</a:t>
            </a: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12:24-25</a:t>
            </a:r>
            <a:r>
              <a:rPr lang="zh-CN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』</a:t>
            </a:r>
            <a:endParaRPr lang="zh-CN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CF62-EF33-4239-B23B-23388CA736D6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101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381000"/>
            <a:ext cx="4572000" cy="6096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CF62-EF33-4239-B23B-23388CA736D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486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52714" y="2534648"/>
            <a:ext cx="388439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72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出</a:t>
            </a:r>
            <a:r>
              <a:rPr lang="zh-CN" altLang="en-US" sz="7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死</a:t>
            </a:r>
            <a:r>
              <a:rPr lang="zh-CN" altLang="en-US" sz="72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入</a:t>
            </a:r>
            <a:r>
              <a:rPr lang="zh-CN" altLang="en-US" sz="7200" b="1" dirty="0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生</a:t>
            </a:r>
            <a:endParaRPr lang="zh-CN" altLang="en-US" sz="7200" b="1" dirty="0"/>
          </a:p>
        </p:txBody>
      </p:sp>
      <p:sp>
        <p:nvSpPr>
          <p:cNvPr id="3" name="Rectangle 2"/>
          <p:cNvSpPr/>
          <p:nvPr/>
        </p:nvSpPr>
        <p:spPr>
          <a:xfrm>
            <a:off x="1391929" y="2534648"/>
            <a:ext cx="388439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72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出</a:t>
            </a:r>
            <a:r>
              <a:rPr lang="zh-CN" altLang="en-US" sz="7200" b="1" dirty="0" smtClean="0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生</a:t>
            </a:r>
            <a:r>
              <a:rPr lang="zh-CN" altLang="en-US" sz="72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入</a:t>
            </a:r>
            <a:r>
              <a:rPr lang="zh-CN" altLang="en-US" sz="7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死</a:t>
            </a:r>
            <a:endParaRPr lang="zh-CN" altLang="en-US" sz="7200" b="1" dirty="0">
              <a:solidFill>
                <a:srgbClr val="FF00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502113" y="2977795"/>
            <a:ext cx="924814" cy="314036"/>
          </a:xfrm>
          <a:prstGeom prst="rightArrow">
            <a:avLst>
              <a:gd name="adj1" fmla="val 50000"/>
              <a:gd name="adj2" fmla="val 117647"/>
            </a:avLst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CF62-EF33-4239-B23B-23388CA736D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829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00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zh-CN" sz="5400" dirty="0">
                <a:latin typeface="楷体" panose="02010609060101010101" pitchFamily="49" charset="-122"/>
                <a:ea typeface="楷体" panose="02010609060101010101" pitchFamily="49" charset="-122"/>
              </a:rPr>
              <a:t>『约</a:t>
            </a:r>
            <a:r>
              <a:rPr lang="en-US" altLang="zh-CN" sz="5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12:20-26</a:t>
            </a:r>
            <a:r>
              <a:rPr lang="zh-CN" altLang="zh-CN" sz="5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』</a:t>
            </a:r>
            <a:endParaRPr lang="zh-CN" altLang="zh-CN" sz="5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3732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4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 </a:t>
            </a:r>
            <a:r>
              <a:rPr lang="zh-CN" altLang="zh-CN" sz="4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那</a:t>
            </a:r>
            <a:r>
              <a:rPr lang="zh-CN" altLang="zh-CN" sz="44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时，上来过节礼拜的人中，有几个希利尼人。</a:t>
            </a:r>
            <a:r>
              <a:rPr lang="en-US" altLang="zh-CN" sz="4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21 </a:t>
            </a:r>
            <a:r>
              <a:rPr lang="zh-CN" altLang="zh-CN" sz="4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他</a:t>
            </a:r>
            <a:r>
              <a:rPr lang="zh-CN" altLang="zh-CN" sz="44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们来见加利利伯赛大的腓力，求他</a:t>
            </a:r>
            <a:r>
              <a:rPr lang="zh-CN" altLang="zh-CN" sz="4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说</a:t>
            </a:r>
            <a:r>
              <a:rPr lang="zh-CN" altLang="en-US" sz="4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，“</a:t>
            </a:r>
            <a:r>
              <a:rPr lang="zh-CN" altLang="zh-CN" sz="4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先</a:t>
            </a:r>
            <a:r>
              <a:rPr lang="zh-CN" altLang="zh-CN" sz="44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生，我们愿意见耶稣</a:t>
            </a:r>
            <a:r>
              <a:rPr lang="zh-CN" altLang="zh-CN" sz="4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r>
              <a:rPr lang="zh-CN" altLang="en-US" sz="4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  <a:r>
              <a:rPr lang="en-US" altLang="zh-CN" sz="4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22 </a:t>
            </a:r>
            <a:r>
              <a:rPr lang="zh-CN" altLang="zh-CN" sz="4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腓</a:t>
            </a:r>
            <a:r>
              <a:rPr lang="zh-CN" altLang="zh-CN" sz="44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力去告诉安得烈，安得烈同腓力去告诉耶稣</a:t>
            </a:r>
            <a:r>
              <a:rPr lang="zh-CN" altLang="zh-CN" sz="4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r>
              <a:rPr lang="en-US" altLang="zh-CN" sz="4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23 </a:t>
            </a:r>
            <a:r>
              <a:rPr lang="zh-CN" altLang="zh-CN" sz="4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耶</a:t>
            </a:r>
            <a:r>
              <a:rPr lang="zh-CN" altLang="zh-CN" sz="44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稣说</a:t>
            </a:r>
            <a:r>
              <a:rPr lang="zh-CN" altLang="zh-CN" sz="4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en-US" sz="44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zh-CN" altLang="zh-CN" sz="4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</a:t>
            </a:r>
            <a:r>
              <a:rPr lang="zh-CN" altLang="zh-CN" sz="44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子得荣耀的时候到了</a:t>
            </a:r>
            <a:r>
              <a:rPr lang="zh-CN" altLang="zh-CN" sz="4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zh-CN" sz="4400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CF62-EF33-4239-B23B-23388CA736D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859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0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zh-CN" sz="5400" dirty="0">
                <a:latin typeface="楷体" panose="02010609060101010101" pitchFamily="49" charset="-122"/>
                <a:ea typeface="楷体" panose="02010609060101010101" pitchFamily="49" charset="-122"/>
              </a:rPr>
              <a:t>『约</a:t>
            </a:r>
            <a:r>
              <a:rPr lang="en-US" altLang="zh-CN" sz="5400" dirty="0">
                <a:latin typeface="楷体" panose="02010609060101010101" pitchFamily="49" charset="-122"/>
                <a:ea typeface="楷体" panose="02010609060101010101" pitchFamily="49" charset="-122"/>
              </a:rPr>
              <a:t>12:20-26</a:t>
            </a:r>
            <a:r>
              <a:rPr lang="zh-CN" altLang="zh-CN" sz="5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』</a:t>
            </a:r>
            <a:endParaRPr lang="zh-CN" altLang="zh-CN" sz="5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3296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4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24 </a:t>
            </a:r>
            <a:r>
              <a:rPr lang="zh-CN" altLang="zh-CN" sz="4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</a:t>
            </a:r>
            <a:r>
              <a:rPr lang="zh-CN" altLang="zh-CN" sz="44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实实在在地告诉你们，一粒麦子不落在地里死了，仍旧是一粒。若是死了，就结出许多子粒来。</a:t>
            </a:r>
            <a:r>
              <a:rPr lang="en-US" altLang="zh-CN" sz="4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25 </a:t>
            </a:r>
            <a:r>
              <a:rPr lang="zh-CN" altLang="zh-CN" sz="4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爱</a:t>
            </a:r>
            <a:r>
              <a:rPr lang="zh-CN" altLang="zh-CN" sz="44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惜自己生命的，就失丧生命。在这世上恨恶自己生命的，就要保守生命到永生。</a:t>
            </a:r>
            <a:r>
              <a:rPr lang="en-US" altLang="zh-CN" sz="4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26 </a:t>
            </a:r>
            <a:r>
              <a:rPr lang="zh-CN" altLang="zh-CN" sz="4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若</a:t>
            </a:r>
            <a:r>
              <a:rPr lang="zh-CN" altLang="zh-CN" sz="44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有人服事我，就当跟从我。我在哪里，服事我的人，也要在哪里。若有人服事我，我父必尊重他</a:t>
            </a:r>
            <a:r>
              <a:rPr lang="zh-CN" altLang="zh-CN" sz="4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4400" dirty="0" smtClean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CF62-EF33-4239-B23B-23388CA736D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064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491" y="182245"/>
            <a:ext cx="10515600" cy="1010829"/>
          </a:xfrm>
        </p:spPr>
        <p:txBody>
          <a:bodyPr>
            <a:normAutofit/>
          </a:bodyPr>
          <a:lstStyle/>
          <a:p>
            <a:r>
              <a:rPr lang="zh-CN" altLang="zh-CN" sz="5400" dirty="0">
                <a:latin typeface="楷体" panose="02010609060101010101" pitchFamily="49" charset="-122"/>
                <a:ea typeface="楷体" panose="02010609060101010101" pitchFamily="49" charset="-122"/>
              </a:rPr>
              <a:t>背景简</a:t>
            </a:r>
            <a:r>
              <a:rPr lang="zh-CN" altLang="zh-CN" sz="5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介</a:t>
            </a:r>
            <a:r>
              <a:rPr lang="zh-CN" altLang="en-US" sz="5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（一）</a:t>
            </a:r>
            <a:endParaRPr lang="zh-CN" altLang="en-US" sz="5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491" y="1311812"/>
            <a:ext cx="10515600" cy="4906101"/>
          </a:xfrm>
        </p:spPr>
        <p:txBody>
          <a:bodyPr>
            <a:noAutofit/>
          </a:bodyPr>
          <a:lstStyle/>
          <a:p>
            <a:r>
              <a:rPr lang="zh-CN" altLang="zh-CN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犹太人</a:t>
            </a:r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</a:t>
            </a:r>
            <a:r>
              <a:rPr lang="zh-CN" altLang="zh-CN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逾越节</a:t>
            </a:r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，受难周</a:t>
            </a:r>
            <a:endParaRPr lang="en-US" altLang="zh-CN" sz="4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zh-CN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耶稣</a:t>
            </a:r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住在</a:t>
            </a:r>
            <a:r>
              <a:rPr lang="zh-CN" altLang="zh-CN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伯大尼</a:t>
            </a:r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，拉撒路</a:t>
            </a:r>
            <a:endParaRPr lang="en-US" altLang="zh-CN" sz="4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zh-CN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耶稣</a:t>
            </a:r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荣耀地</a:t>
            </a:r>
            <a:r>
              <a:rPr lang="zh-CN" altLang="zh-CN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进</a:t>
            </a:r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耶路撒冷</a:t>
            </a:r>
            <a:endParaRPr lang="en-US" altLang="zh-CN" sz="4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1"/>
            <a:r>
              <a:rPr lang="zh-CN" altLang="en-US" sz="36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就</a:t>
            </a:r>
            <a:r>
              <a:rPr lang="zh-CN" altLang="zh-CN" sz="36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拿着棕树枝，出去迎接他，喊着说，</a:t>
            </a:r>
            <a:r>
              <a:rPr lang="zh-CN" altLang="zh-CN" sz="36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和散那</a:t>
            </a:r>
            <a:r>
              <a:rPr lang="zh-CN" altLang="en-US" sz="36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！</a:t>
            </a:r>
            <a:r>
              <a:rPr lang="zh-CN" altLang="zh-CN" sz="36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奉主名来的以色列王</a:t>
            </a:r>
            <a:r>
              <a:rPr lang="zh-CN" altLang="zh-CN" sz="36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是应当称颂的</a:t>
            </a:r>
            <a:r>
              <a:rPr lang="zh-CN" altLang="en-US" sz="36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！</a:t>
            </a:r>
            <a:r>
              <a:rPr lang="zh-CN" altLang="zh-CN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『约</a:t>
            </a:r>
            <a:r>
              <a:rPr lang="en-US" altLang="zh-CN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12:13</a:t>
            </a:r>
            <a:r>
              <a:rPr lang="zh-CN" altLang="zh-CN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』</a:t>
            </a:r>
          </a:p>
          <a:p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罗马统治，耶稣被逼做王</a:t>
            </a:r>
            <a:endParaRPr lang="en-US" altLang="zh-CN" sz="4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1"/>
            <a:r>
              <a:rPr lang="zh-CN" altLang="zh-CN" sz="36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耶</a:t>
            </a:r>
            <a:r>
              <a:rPr lang="zh-CN" altLang="zh-CN" sz="36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稣既知道众人要来</a:t>
            </a:r>
            <a:r>
              <a:rPr lang="zh-CN" altLang="zh-CN" sz="36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强逼他作王</a:t>
            </a:r>
            <a:r>
              <a:rPr lang="zh-CN" altLang="zh-CN" sz="36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，就</a:t>
            </a:r>
            <a:r>
              <a:rPr lang="zh-CN" altLang="zh-CN" sz="36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独自又退</a:t>
            </a:r>
            <a:r>
              <a:rPr lang="zh-CN" altLang="zh-CN" sz="36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到山上去了</a:t>
            </a:r>
            <a:r>
              <a:rPr lang="zh-CN" altLang="zh-CN" sz="36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r>
              <a:rPr lang="zh-CN" altLang="zh-CN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『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约</a:t>
            </a:r>
            <a:r>
              <a:rPr lang="en-US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6:15</a:t>
            </a:r>
            <a:r>
              <a:rPr lang="zh-CN" altLang="zh-CN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』</a:t>
            </a:r>
            <a:endParaRPr lang="en-US" altLang="zh-CN" sz="36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CF62-EF33-4239-B23B-23388CA736D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060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sz="5400" dirty="0">
                <a:latin typeface="楷体" panose="02010609060101010101" pitchFamily="49" charset="-122"/>
                <a:ea typeface="楷体" panose="02010609060101010101" pitchFamily="49" charset="-122"/>
              </a:rPr>
              <a:t>背景简</a:t>
            </a:r>
            <a:r>
              <a:rPr lang="zh-CN" altLang="zh-CN" sz="5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介</a:t>
            </a:r>
            <a:r>
              <a:rPr lang="zh-CN" altLang="en-US" sz="5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（二）</a:t>
            </a:r>
            <a:endParaRPr lang="zh-CN" altLang="en-US" sz="5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过节的</a:t>
            </a:r>
            <a:r>
              <a:rPr lang="zh-CN" altLang="zh-CN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希</a:t>
            </a:r>
            <a:r>
              <a:rPr lang="zh-CN" altLang="zh-CN" sz="4000" b="1" dirty="0">
                <a:latin typeface="楷体" panose="02010609060101010101" pitchFamily="49" charset="-122"/>
                <a:ea typeface="楷体" panose="02010609060101010101" pitchFamily="49" charset="-122"/>
              </a:rPr>
              <a:t>利</a:t>
            </a:r>
            <a:r>
              <a:rPr lang="zh-CN" altLang="zh-CN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尼</a:t>
            </a:r>
            <a:r>
              <a:rPr lang="zh-CN" altLang="en-US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人</a:t>
            </a:r>
            <a:endParaRPr lang="en-US" altLang="zh-CN" sz="4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来见加</a:t>
            </a:r>
            <a:r>
              <a:rPr lang="zh-CN" altLang="en-US" sz="4000" dirty="0">
                <a:latin typeface="楷体" panose="02010609060101010101" pitchFamily="49" charset="-122"/>
                <a:ea typeface="楷体" panose="02010609060101010101" pitchFamily="49" charset="-122"/>
              </a:rPr>
              <a:t>利利伯赛大的</a:t>
            </a:r>
            <a:r>
              <a:rPr lang="zh-CN" altLang="en-US" sz="4000" b="1" dirty="0">
                <a:latin typeface="楷体" panose="02010609060101010101" pitchFamily="49" charset="-122"/>
                <a:ea typeface="楷体" panose="02010609060101010101" pitchFamily="49" charset="-122"/>
              </a:rPr>
              <a:t>腓力</a:t>
            </a:r>
            <a:endParaRPr lang="zh-CN" altLang="zh-CN" sz="4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4000" dirty="0">
                <a:latin typeface="楷体" panose="02010609060101010101" pitchFamily="49" charset="-122"/>
                <a:ea typeface="楷体" panose="02010609060101010101" pitchFamily="49" charset="-122"/>
              </a:rPr>
              <a:t>求他说，先生，</a:t>
            </a:r>
            <a:r>
              <a:rPr lang="zh-CN" altLang="en-US" sz="4000" b="1" dirty="0">
                <a:latin typeface="楷体" panose="02010609060101010101" pitchFamily="49" charset="-122"/>
                <a:ea typeface="楷体" panose="02010609060101010101" pitchFamily="49" charset="-122"/>
              </a:rPr>
              <a:t>我们愿意见耶</a:t>
            </a:r>
            <a:r>
              <a:rPr lang="zh-CN" altLang="en-US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稣</a:t>
            </a:r>
            <a:endParaRPr lang="en-US" altLang="zh-CN" sz="4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4000" dirty="0">
                <a:latin typeface="楷体" panose="02010609060101010101" pitchFamily="49" charset="-122"/>
                <a:ea typeface="楷体" panose="02010609060101010101" pitchFamily="49" charset="-122"/>
              </a:rPr>
              <a:t>安得烈同腓力去告诉耶稣</a:t>
            </a:r>
            <a:endParaRPr lang="en-US" altLang="zh-CN" sz="4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CF62-EF33-4239-B23B-23388CA736D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720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人子得荣耀的时候到了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耶稣的十二使徒</a:t>
            </a:r>
            <a:endParaRPr lang="en-US" altLang="zh-CN" sz="4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跟随耶稣的犹太人</a:t>
            </a:r>
            <a:endParaRPr lang="en-US" altLang="zh-CN" sz="4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称耶稣为王欢迎进城的犹太人</a:t>
            </a:r>
            <a:endParaRPr lang="en-US" altLang="zh-CN" sz="4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要见耶稣的希利尼人</a:t>
            </a:r>
            <a:endParaRPr lang="en-US" altLang="zh-CN" sz="4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altLang="zh-CN" sz="16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zh-CN" sz="40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耶稣说，人子得</a:t>
            </a:r>
            <a:r>
              <a:rPr lang="zh-CN" altLang="zh-CN" sz="40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荣耀</a:t>
            </a:r>
            <a:r>
              <a:rPr lang="zh-CN" altLang="zh-CN" sz="40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的时候到了。</a:t>
            </a:r>
            <a:r>
              <a:rPr lang="en-US" altLang="zh-CN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『</a:t>
            </a:r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约</a:t>
            </a:r>
            <a:r>
              <a:rPr lang="en-US" altLang="zh-CN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12:23』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CF62-EF33-4239-B23B-23388CA736D6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854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4054</TotalTime>
  <Words>1612</Words>
  <Application>Microsoft Office PowerPoint</Application>
  <PresentationFormat>Widescreen</PresentationFormat>
  <Paragraphs>139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宋体</vt:lpstr>
      <vt:lpstr>楷体</vt:lpstr>
      <vt:lpstr>Arial</vt:lpstr>
      <vt:lpstr>Calibri</vt:lpstr>
      <vt:lpstr>Calibri Light</vt:lpstr>
      <vt:lpstr>Times New Roman</vt:lpstr>
      <vt:lpstr>Office Theme</vt:lpstr>
      <vt:lpstr>生死之间</vt:lpstr>
      <vt:lpstr>PowerPoint Presentation</vt:lpstr>
      <vt:lpstr>PowerPoint Presentation</vt:lpstr>
      <vt:lpstr>PowerPoint Presentation</vt:lpstr>
      <vt:lpstr>『约12:20-26』</vt:lpstr>
      <vt:lpstr>『约12:20-26』</vt:lpstr>
      <vt:lpstr>背景简介（一）</vt:lpstr>
      <vt:lpstr>背景简介（二）</vt:lpstr>
      <vt:lpstr>人子得荣耀的时候到了</vt:lpstr>
      <vt:lpstr>耶稣要像一粒麦子死（一）</vt:lpstr>
      <vt:lpstr>耶稣要像一粒麦子死（二）</vt:lpstr>
      <vt:lpstr>门徒也要像一粒麦子死</vt:lpstr>
      <vt:lpstr>爱惜自己生命的，就失丧生命。『约12:25a』</vt:lpstr>
      <vt:lpstr>爱惜自己生命的，就失丧生命。『约12:25a』</vt:lpstr>
      <vt:lpstr>爱惜自己生命的，就失丧生命。『约12:25a』</vt:lpstr>
      <vt:lpstr>在这世上恨恶自己生命的，就要保守生命到永生。『约12:25b』</vt:lpstr>
      <vt:lpstr>在这世上恨恶自己生命的，就要保守生命到永生。『约12:25b』</vt:lpstr>
      <vt:lpstr>在这世上恨恶自己生命的，就要保守生命到永生。『约12:25b』</vt:lpstr>
      <vt:lpstr>在这世上恨恶自己生命的，就要保守生命到永生。『约12:25b』</vt:lpstr>
      <vt:lpstr>在这世上恨恶自己生命的，就要保守生命到永生。『约12:25b』</vt:lpstr>
      <vt:lpstr>总结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生死之间</dc:title>
  <dc:creator>Yonghuan Cao</dc:creator>
  <cp:lastModifiedBy>Yonghuan Cao</cp:lastModifiedBy>
  <cp:revision>419</cp:revision>
  <dcterms:created xsi:type="dcterms:W3CDTF">2017-03-08T21:59:40Z</dcterms:created>
  <dcterms:modified xsi:type="dcterms:W3CDTF">2017-03-12T12:07:25Z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1489319287</vt:lpwstr>
  </property>
</Properties>
</file>