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7"/>
  </p:handoutMasterIdLst>
  <p:sldIdLst>
    <p:sldId id="287" r:id="rId2"/>
    <p:sldId id="285" r:id="rId3"/>
    <p:sldId id="288" r:id="rId4"/>
    <p:sldId id="256" r:id="rId5"/>
    <p:sldId id="307" r:id="rId6"/>
    <p:sldId id="306" r:id="rId7"/>
    <p:sldId id="289" r:id="rId8"/>
    <p:sldId id="312" r:id="rId9"/>
    <p:sldId id="291" r:id="rId10"/>
    <p:sldId id="313" r:id="rId11"/>
    <p:sldId id="290" r:id="rId12"/>
    <p:sldId id="318" r:id="rId13"/>
    <p:sldId id="296" r:id="rId14"/>
    <p:sldId id="294" r:id="rId15"/>
    <p:sldId id="322" r:id="rId16"/>
    <p:sldId id="323" r:id="rId17"/>
    <p:sldId id="321" r:id="rId18"/>
    <p:sldId id="295" r:id="rId19"/>
    <p:sldId id="297" r:id="rId20"/>
    <p:sldId id="305" r:id="rId21"/>
    <p:sldId id="286" r:id="rId22"/>
    <p:sldId id="299" r:id="rId23"/>
    <p:sldId id="298" r:id="rId24"/>
    <p:sldId id="319" r:id="rId25"/>
    <p:sldId id="320" r:id="rId26"/>
    <p:sldId id="310" r:id="rId27"/>
    <p:sldId id="311" r:id="rId28"/>
    <p:sldId id="308" r:id="rId29"/>
    <p:sldId id="315" r:id="rId30"/>
    <p:sldId id="316" r:id="rId31"/>
    <p:sldId id="317" r:id="rId32"/>
    <p:sldId id="314" r:id="rId33"/>
    <p:sldId id="324" r:id="rId34"/>
    <p:sldId id="325" r:id="rId35"/>
    <p:sldId id="304" r:id="rId3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FF"/>
    <a:srgbClr val="CC6600"/>
    <a:srgbClr val="CC9900"/>
    <a:srgbClr val="BA0003"/>
    <a:srgbClr val="62139E"/>
    <a:srgbClr val="E84B02"/>
    <a:srgbClr val="219797"/>
    <a:srgbClr val="E3CD74"/>
    <a:srgbClr val="EEB4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 autoAdjust="0"/>
    <p:restoredTop sz="94649" autoAdjust="0"/>
  </p:normalViewPr>
  <p:slideViewPr>
    <p:cSldViewPr>
      <p:cViewPr varScale="1">
        <p:scale>
          <a:sx n="67" d="100"/>
          <a:sy n="67" d="100"/>
        </p:scale>
        <p:origin x="-9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55" cy="479399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271" y="1"/>
            <a:ext cx="3170255" cy="479399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fld id="{CAF67BD0-E67F-4104-81FB-91D2300135FD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50"/>
            <a:ext cx="3170255" cy="479399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271" y="9120150"/>
            <a:ext cx="3170255" cy="479399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fld id="{B0EEB7FF-8766-4746-B967-814E8C204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1219200"/>
            <a:ext cx="6172200" cy="1295400"/>
          </a:xfrm>
        </p:spPr>
        <p:txBody>
          <a:bodyPr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24400" y="5562600"/>
            <a:ext cx="4114800" cy="94615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400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400800"/>
            <a:ext cx="43434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400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6266A3FE-4A99-7D41-AAFD-666A613945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46E4E-7E8C-9747-93BF-E9EE8B70EC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6331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A542B-21EE-264D-8F90-A5ED4C74CF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758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E0FC0-D105-554C-8E37-6071CF504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8556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ACC0C-22C2-1A44-9ACB-59ABB7B522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01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3716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2CF98-5292-D447-B1D1-4EC509C0BE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961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11239-182E-7541-9773-E24E39FB0B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217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3FCEB-949C-C94E-877C-B8D851E250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593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776E0-A889-124F-AD0D-3F6360869F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029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C1224-AB45-324F-8528-1B99806E8D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0163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17533-9D27-AA4E-8CF3-493C4E3F55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766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381000"/>
            <a:ext cx="640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077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F6EA75DA-3D3B-0647-852C-F226FAF501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4648200"/>
            <a:ext cx="7772400" cy="2209800"/>
          </a:xfrm>
        </p:spPr>
        <p:txBody>
          <a:bodyPr/>
          <a:lstStyle/>
          <a:p>
            <a:pPr algn="ctr"/>
            <a:r>
              <a:rPr lang="zh-CN" altLang="en-US" sz="60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华人福音基督教会</a:t>
            </a:r>
            <a:r>
              <a:rPr lang="en-US" altLang="zh-CN" sz="60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CN" sz="60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CN" sz="20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CN" sz="20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CN" sz="54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c </a:t>
            </a:r>
            <a:r>
              <a:rPr lang="en-US" altLang="zh-CN" sz="5400" dirty="0" err="1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c</a:t>
            </a:r>
            <a:r>
              <a:rPr lang="en-US" altLang="zh-CN" sz="54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 m c</a:t>
            </a:r>
            <a:endParaRPr lang="en-US" sz="5400" dirty="0">
              <a:solidFill>
                <a:srgbClr val="00B05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2057400"/>
            <a:ext cx="7772400" cy="1500187"/>
          </a:xfrm>
        </p:spPr>
        <p:txBody>
          <a:bodyPr/>
          <a:lstStyle/>
          <a:p>
            <a:pPr algn="ctr"/>
            <a:r>
              <a:rPr lang="zh-TW" altLang="en-US" sz="8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更像基督</a:t>
            </a:r>
            <a:endParaRPr lang="en-US" sz="88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400800" cy="685800"/>
          </a:xfrm>
        </p:spPr>
        <p:txBody>
          <a:bodyPr/>
          <a:lstStyle/>
          <a:p>
            <a:pPr algn="ctr"/>
            <a:r>
              <a:rPr lang="zh-TW" altLang="en-US" sz="4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認識基督 </a:t>
            </a:r>
            <a:r>
              <a:rPr lang="en-US" altLang="zh-TW" sz="4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-</a:t>
            </a:r>
            <a:r>
              <a:rPr lang="zh-TW" altLang="en-US" sz="4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 </a:t>
            </a:r>
            <a:r>
              <a:rPr lang="zh-TW" altLang="en-US" sz="44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耶</a:t>
            </a:r>
            <a:r>
              <a:rPr lang="zh-TW" altLang="en-US" sz="44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穌是誰</a:t>
            </a:r>
            <a:r>
              <a:rPr lang="en-US" altLang="zh-TW" sz="44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?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914400" y="1371600"/>
            <a:ext cx="7772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TW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一、認識基督的所是</a:t>
            </a:r>
            <a:r>
              <a:rPr lang="en-US" altLang="zh-TW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:</a:t>
            </a:r>
            <a:r>
              <a:rPr lang="zh-TW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 </a:t>
            </a:r>
            <a:r>
              <a:rPr lang="zh-TW" altLang="en-US" sz="36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與神的關係</a:t>
            </a:r>
            <a:endParaRPr lang="en-US" altLang="zh-TW" sz="3600" b="1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  <a:cs typeface="細明體" pitchFamily="49" charset="-120"/>
            </a:endParaRPr>
          </a:p>
          <a:p>
            <a:pPr lvl="0">
              <a:lnSpc>
                <a:spcPct val="150000"/>
              </a:lnSpc>
            </a:pPr>
            <a:endParaRPr lang="en-US" altLang="zh-TW" sz="36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  <a:cs typeface="細明體" pitchFamily="49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二、認識基督的超越</a:t>
            </a:r>
            <a:r>
              <a:rPr lang="en-US" altLang="zh-TW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:</a:t>
            </a:r>
            <a:r>
              <a:rPr lang="zh-TW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 </a:t>
            </a:r>
            <a:r>
              <a:rPr lang="zh-TW" altLang="en-US" sz="36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與宇宙的關係</a:t>
            </a:r>
            <a:endParaRPr lang="en-US" altLang="zh-TW" sz="3600" b="1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  <a:cs typeface="細明體" pitchFamily="49" charset="-120"/>
            </a:endParaRPr>
          </a:p>
          <a:p>
            <a:pPr>
              <a:lnSpc>
                <a:spcPct val="150000"/>
              </a:lnSpc>
            </a:pPr>
            <a:endParaRPr lang="en-US" altLang="zh-TW" sz="36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  <a:cs typeface="細明體" pitchFamily="49" charset="-120"/>
            </a:endParaRPr>
          </a:p>
          <a:p>
            <a:pPr lvl="0">
              <a:lnSpc>
                <a:spcPct val="150000"/>
              </a:lnSpc>
            </a:pPr>
            <a:r>
              <a:rPr lang="zh-TW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三、認識基督的救贖</a:t>
            </a:r>
            <a:r>
              <a:rPr lang="en-US" altLang="zh-TW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:</a:t>
            </a:r>
            <a:r>
              <a:rPr lang="zh-TW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 </a:t>
            </a:r>
            <a:r>
              <a:rPr lang="zh-TW" altLang="en-US" sz="36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與我們的關係</a:t>
            </a:r>
            <a:endParaRPr lang="en-US" altLang="zh-TW" sz="3600" b="1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  <a:cs typeface="細明體" pitchFamily="49" charset="-120"/>
            </a:endParaRPr>
          </a:p>
          <a:p>
            <a:pPr lvl="0">
              <a:lnSpc>
                <a:spcPct val="150000"/>
              </a:lnSpc>
            </a:pPr>
            <a:endParaRPr lang="en-US" altLang="zh-TW" sz="36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  <a:cs typeface="細明體" pitchFamily="49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2438400"/>
            <a:ext cx="7391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耶穌是基督</a:t>
            </a:r>
            <a:r>
              <a:rPr lang="en-US" altLang="zh-TW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是神的兒子</a:t>
            </a:r>
            <a:endParaRPr lang="en-US" altLang="zh-TW" sz="36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祂是全權之神</a:t>
            </a:r>
            <a:endParaRPr lang="en-US" altLang="zh-TW" sz="36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  <a:cs typeface="細明體" pitchFamily="49" charset="-120"/>
            </a:endParaRPr>
          </a:p>
          <a:p>
            <a:endParaRPr lang="en-US" altLang="zh-TW" sz="36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祂是救贖之神</a:t>
            </a:r>
            <a:endParaRPr lang="en-US" sz="36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225689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但記這些事、</a:t>
            </a:r>
            <a:endParaRPr lang="en-US" altLang="zh-TW" sz="3200" b="1" dirty="0" smtClean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要叫你們信耶穌是基督、是神的兒子</a:t>
            </a:r>
            <a:endParaRPr lang="en-US" altLang="zh-TW" sz="36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4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並且叫你們信了他、就可以因他的名得生命。 </a:t>
            </a:r>
            <a:endParaRPr lang="en-US" altLang="zh-TW" sz="32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24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約 </a:t>
            </a:r>
            <a:r>
              <a:rPr lang="en-US" altLang="zh-TW" sz="24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20:31)</a:t>
            </a:r>
            <a:r>
              <a:rPr lang="en-US" altLang="en-US" sz="32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en-US" sz="32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endParaRPr lang="en-US" altLang="en-US" sz="1600" b="1" dirty="0" smtClean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en-US" sz="12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en-US" sz="12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我們也知道　神的兒子已經來到、</a:t>
            </a:r>
            <a:endParaRPr lang="en-US" altLang="zh-TW" sz="32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且將智慧賜給我們、使我們認識那位真實的、</a:t>
            </a:r>
            <a:endParaRPr lang="en-US" altLang="zh-TW" sz="3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400" b="1" dirty="0" smtClean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我們也在那位真實的裏面、</a:t>
            </a:r>
            <a:endParaRPr lang="en-US" altLang="zh-TW" sz="3200" b="1" dirty="0" smtClean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就是在他兒子耶穌基督裏面。</a:t>
            </a:r>
            <a:endParaRPr lang="en-US" altLang="zh-TW" sz="3200" b="1" dirty="0" smtClean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這是真神、也是永生</a:t>
            </a:r>
            <a:r>
              <a:rPr lang="zh-TW" altLang="en-US" sz="1400" dirty="0" smtClean="0">
                <a:solidFill>
                  <a:schemeClr val="bg2">
                    <a:lumMod val="50000"/>
                  </a:schemeClr>
                </a:solidFill>
              </a:rPr>
              <a:t>。</a:t>
            </a: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400" b="1" dirty="0" smtClean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24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(1</a:t>
            </a: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約 </a:t>
            </a:r>
            <a:r>
              <a:rPr lang="en-US" altLang="zh-TW" sz="24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5:20)</a:t>
            </a:r>
            <a:endParaRPr lang="en-US" sz="1400" b="1" dirty="0" smtClean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0"/>
            <a:ext cx="7391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一、耶穌是基督</a:t>
            </a:r>
            <a:r>
              <a:rPr lang="en-US" altLang="zh-TW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是神的兒子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199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7800" y="3429000"/>
            <a:ext cx="6096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耶穌說</a:t>
            </a:r>
            <a:r>
              <a:rPr lang="en-US" altLang="zh-TW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algn="ctr"/>
            <a:endParaRPr lang="en-US" altLang="zh-TW" sz="16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我就是道路、真理、生命．</a:t>
            </a:r>
            <a:endParaRPr lang="en-US" altLang="zh-TW" sz="36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b="1" dirty="0" smtClean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若不藉著我、</a:t>
            </a:r>
            <a:endParaRPr lang="en-US" altLang="zh-TW" sz="36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沒有人能到父那裏去。</a:t>
            </a:r>
            <a:endParaRPr lang="en-US" sz="36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2192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從來沒有人看見神</a:t>
            </a:r>
            <a:endParaRPr lang="en-US" altLang="zh-TW" sz="3600" b="1" dirty="0" smtClean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只有在父懷裏的獨生子將他表明出來</a:t>
            </a:r>
            <a:r>
              <a:rPr lang="en-US" altLang="zh-TW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algn="ctr"/>
            <a:r>
              <a:rPr lang="en-US" altLang="zh-TW" sz="24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約 </a:t>
            </a:r>
            <a:r>
              <a:rPr lang="en-US" altLang="zh-TW" sz="24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1:18)</a:t>
            </a:r>
            <a:endParaRPr lang="en-US" sz="2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2400" y="6248400"/>
            <a:ext cx="1223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約 </a:t>
            </a:r>
            <a:r>
              <a:rPr lang="en-US" altLang="zh-TW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14:6)</a:t>
            </a:r>
            <a:endParaRPr 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1841242"/>
            <a:ext cx="7467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zh-TW" altLang="en-US" sz="3200" kern="10" dirty="0" smtClean="0">
                <a:ln w="12700">
                  <a:solidFill>
                    <a:srgbClr val="0000CC"/>
                  </a:solidFill>
                  <a:prstDash val="solid"/>
                </a:ln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又早已立他為承受萬有的，</a:t>
            </a:r>
            <a:endParaRPr lang="en-US" altLang="zh-TW" sz="3200" kern="10" dirty="0" smtClean="0">
              <a:ln w="12700">
                <a:solidFill>
                  <a:srgbClr val="0000CC"/>
                </a:solidFill>
                <a:prstDash val="solid"/>
              </a:ln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  <a:p>
            <a:pPr marL="800100" lvl="1" indent="-342900">
              <a:buFont typeface="+mj-lt"/>
              <a:buAutoNum type="arabicPeriod"/>
            </a:pPr>
            <a:endParaRPr lang="en-US" altLang="zh-TW" sz="1600" kern="10" dirty="0" smtClean="0">
              <a:ln w="12700">
                <a:solidFill>
                  <a:srgbClr val="0000CC"/>
                </a:solidFill>
                <a:prstDash val="solid"/>
              </a:ln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zh-TW" altLang="en-US" sz="3200" kern="10" dirty="0" smtClean="0">
                <a:ln w="12700">
                  <a:solidFill>
                    <a:srgbClr val="0000CC"/>
                  </a:solidFill>
                  <a:prstDash val="solid"/>
                </a:ln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也曾藉著他創造諸世界。</a:t>
            </a:r>
            <a:endParaRPr lang="en-US" altLang="zh-TW" sz="3200" kern="10" dirty="0" smtClean="0">
              <a:ln w="12700">
                <a:solidFill>
                  <a:srgbClr val="0000CC"/>
                </a:solidFill>
                <a:prstDash val="solid"/>
              </a:ln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  <a:p>
            <a:pPr marL="800100" lvl="1" indent="-342900">
              <a:buFont typeface="+mj-lt"/>
              <a:buAutoNum type="arabicPeriod"/>
            </a:pPr>
            <a:endParaRPr lang="en-US" altLang="zh-TW" sz="1600" kern="10" dirty="0" smtClean="0">
              <a:ln w="12700">
                <a:solidFill>
                  <a:srgbClr val="0000CC"/>
                </a:solidFill>
                <a:prstDash val="solid"/>
              </a:ln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zh-TW" altLang="en-US" sz="3200" kern="10" dirty="0" smtClean="0">
                <a:ln w="12700">
                  <a:solidFill>
                    <a:srgbClr val="0000CC"/>
                  </a:solidFill>
                  <a:prstDash val="solid"/>
                </a:ln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他是神榮耀所發的光輝，</a:t>
            </a:r>
            <a:endParaRPr lang="en-US" altLang="zh-TW" sz="3200" kern="10" dirty="0" smtClean="0">
              <a:ln w="12700">
                <a:solidFill>
                  <a:srgbClr val="0000CC"/>
                </a:solidFill>
                <a:prstDash val="solid"/>
              </a:ln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  <a:p>
            <a:pPr marL="800100" lvl="1" indent="-342900">
              <a:buFont typeface="+mj-lt"/>
              <a:buAutoNum type="arabicPeriod"/>
            </a:pPr>
            <a:endParaRPr lang="en-US" altLang="zh-TW" sz="1600" kern="10" dirty="0" smtClean="0">
              <a:ln w="12700">
                <a:solidFill>
                  <a:srgbClr val="0000CC"/>
                </a:solidFill>
                <a:prstDash val="solid"/>
              </a:ln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zh-TW" altLang="en-US" sz="3200" kern="10" dirty="0" smtClean="0">
                <a:ln w="12700">
                  <a:solidFill>
                    <a:srgbClr val="0000CC"/>
                  </a:solidFill>
                  <a:prstDash val="solid"/>
                </a:ln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是神本體的真像，</a:t>
            </a:r>
            <a:endParaRPr lang="en-US" altLang="zh-TW" sz="3200" kern="10" dirty="0" smtClean="0">
              <a:ln w="12700">
                <a:solidFill>
                  <a:srgbClr val="0000CC"/>
                </a:solidFill>
                <a:prstDash val="solid"/>
              </a:ln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  <a:p>
            <a:pPr marL="800100" lvl="1" indent="-342900">
              <a:buFont typeface="+mj-lt"/>
              <a:buAutoNum type="arabicPeriod"/>
            </a:pPr>
            <a:endParaRPr lang="en-US" altLang="zh-TW" sz="1600" kern="10" dirty="0" smtClean="0">
              <a:ln w="12700">
                <a:solidFill>
                  <a:srgbClr val="0000CC"/>
                </a:solidFill>
                <a:prstDash val="solid"/>
              </a:ln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zh-TW" altLang="en-US" sz="3200" kern="10" dirty="0" smtClean="0">
                <a:ln w="12700">
                  <a:solidFill>
                    <a:srgbClr val="0000CC"/>
                  </a:solidFill>
                  <a:prstDash val="solid"/>
                </a:ln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常用他權能的命令托住萬有，</a:t>
            </a:r>
            <a:endParaRPr lang="en-US" altLang="zh-TW" sz="3200" kern="10" dirty="0" smtClean="0">
              <a:ln w="12700">
                <a:solidFill>
                  <a:srgbClr val="0000CC"/>
                </a:solidFill>
                <a:prstDash val="solid"/>
              </a:ln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  <a:p>
            <a:pPr marL="800100" lvl="1" indent="-342900">
              <a:buFont typeface="+mj-lt"/>
              <a:buAutoNum type="arabicPeriod"/>
            </a:pPr>
            <a:endParaRPr lang="en-US" altLang="zh-TW" sz="1600" kern="10" dirty="0" smtClean="0">
              <a:ln w="12700">
                <a:solidFill>
                  <a:srgbClr val="0000CC"/>
                </a:solidFill>
                <a:prstDash val="solid"/>
              </a:ln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zh-TW" altLang="en-US" sz="3200" kern="10" dirty="0" smtClean="0">
                <a:ln w="12700">
                  <a:solidFill>
                    <a:srgbClr val="0000CC"/>
                  </a:solidFill>
                  <a:prstDash val="solid"/>
                </a:ln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他洗淨了人的罪，</a:t>
            </a:r>
            <a:endParaRPr lang="en-US" altLang="zh-TW" sz="3200" kern="10" dirty="0" smtClean="0">
              <a:ln w="12700">
                <a:solidFill>
                  <a:srgbClr val="0000CC"/>
                </a:solidFill>
                <a:prstDash val="solid"/>
              </a:ln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  <a:p>
            <a:pPr marL="800100" lvl="1" indent="-342900">
              <a:buFont typeface="+mj-lt"/>
              <a:buAutoNum type="arabicPeriod"/>
            </a:pPr>
            <a:endParaRPr lang="en-US" altLang="zh-TW" sz="1600" kern="10" dirty="0" smtClean="0">
              <a:ln w="12700">
                <a:solidFill>
                  <a:srgbClr val="0000CC"/>
                </a:solidFill>
                <a:prstDash val="solid"/>
              </a:ln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zh-TW" altLang="en-US" sz="3200" kern="10" dirty="0" smtClean="0">
                <a:ln w="12700">
                  <a:solidFill>
                    <a:srgbClr val="0000CC"/>
                  </a:solidFill>
                  <a:prstDash val="solid"/>
                </a:ln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就坐在高天至大者的右邊。</a:t>
            </a:r>
            <a:endParaRPr lang="en-US" altLang="en-US" sz="3200" kern="10" dirty="0">
              <a:ln w="12700">
                <a:solidFill>
                  <a:srgbClr val="0000CC"/>
                </a:solidFill>
                <a:prstDash val="solid"/>
              </a:ln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10400" y="1295400"/>
            <a:ext cx="19521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來 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1:1-3)</a:t>
            </a:r>
            <a:endParaRPr lang="en-US" sz="2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1143000"/>
            <a:ext cx="5562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榮美的基督七重超越</a:t>
            </a:r>
            <a:endParaRPr lang="en-US" sz="4000" dirty="0">
              <a:ln w="12700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0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二、祂是全權之神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1810463"/>
            <a:ext cx="91440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他也是教會全體之首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。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他是元始，是從死裡首先復生的，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使他可以在凡事上居首位。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因為父喜歡叫一切的豐盛，在他裡面居住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。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既然藉著他在十字架上所流的血，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成就了和平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，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便藉著他叫萬有，無論是地上的，天上的，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都與自己和好了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。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TW" sz="1400" b="1" dirty="0" smtClean="0"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西</a:t>
            </a:r>
            <a:r>
              <a:rPr lang="en-US" sz="2400" b="1" dirty="0" smtClean="0">
                <a:latin typeface="標楷體" pitchFamily="65" charset="-120"/>
                <a:ea typeface="標楷體" pitchFamily="65" charset="-120"/>
              </a:rPr>
              <a:t> 1:</a:t>
            </a:r>
            <a:r>
              <a:rPr kumimoji="0" lang="en-US" altLang="zh-TW" sz="24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18-20)</a:t>
            </a:r>
            <a:endParaRPr kumimoji="0" lang="en-US" altLang="zh-TW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600" y="0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三、祂是救贖之神</a:t>
            </a:r>
            <a:endParaRPr lang="en-US" sz="48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997902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人們欣賞耶穌基督的博愛</a:t>
            </a:r>
            <a:endParaRPr kumimoji="0" lang="zh-TW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可是世界卻愈來愈多仇恨</a:t>
            </a:r>
            <a:endParaRPr kumimoji="0" lang="zh-TW" altLang="en-US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許多人來教會學習作善事</a:t>
            </a:r>
            <a:endParaRPr kumimoji="0" lang="zh-TW" altLang="en-US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zh-TW" altLang="en-US" sz="3600" b="1" dirty="0" smtClean="0">
                <a:solidFill>
                  <a:srgbClr val="222222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喜歡聽登山寶訓的倫理學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但卻發現完全無法作得到</a:t>
            </a:r>
            <a:endParaRPr kumimoji="0" lang="zh-TW" altLang="en-US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eaLnBrk="1" latinLnBrk="0" hangingPunct="1">
              <a:lnSpc>
                <a:spcPct val="150000"/>
              </a:lnSpc>
              <a:buClrTx/>
              <a:buSzTx/>
              <a:buFontTx/>
              <a:buNone/>
              <a:tabLst/>
            </a:pPr>
            <a:r>
              <a:rPr lang="zh-TW" altLang="en-US" sz="3600" b="1" dirty="0" smtClean="0">
                <a:solidFill>
                  <a:srgbClr val="222222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甚至合乎邏輯的護教辯証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但多是理性認可無力悔改</a:t>
            </a:r>
            <a:endParaRPr kumimoji="0" lang="zh-TW" altLang="en-US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-9022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不是道理層面的知識</a:t>
            </a:r>
            <a:endParaRPr kumimoji="0" lang="en-US" altLang="zh-TW" sz="40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標楷體" pitchFamily="65" charset="-120"/>
              <a:ea typeface="標楷體" pitchFamily="65" charset="-120"/>
              <a:cs typeface="細明體" pitchFamily="49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也不是道德層的教訓</a:t>
            </a:r>
            <a:endParaRPr kumimoji="0" lang="zh-TW" altLang="en-US" sz="40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788988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在神面前沒有一個是義人</a:t>
            </a:r>
            <a:endParaRPr kumimoji="0" lang="zh-TW" altLang="en-US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心中充滿詭詐忌恨和惡慾</a:t>
            </a:r>
            <a:endParaRPr kumimoji="0" lang="zh-TW" altLang="en-US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除了基督的十架別無拯救</a:t>
            </a:r>
            <a:endParaRPr kumimoji="0" lang="zh-TW" altLang="en-US" sz="36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人人都有一死死後有</a:t>
            </a: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審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判</a:t>
            </a:r>
            <a:endParaRPr kumimoji="0" lang="zh-TW" altLang="en-US" sz="36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除了接受基督作生命救主</a:t>
            </a:r>
            <a:endParaRPr kumimoji="0" lang="zh-TW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罪得赥免藉著聖靈而重生</a:t>
            </a:r>
            <a:endParaRPr kumimoji="0" lang="zh-TW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人生在罪中也將死於罪中</a:t>
            </a:r>
            <a:endParaRPr kumimoji="0" lang="zh-TW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WordArt 2"/>
          <p:cNvSpPr>
            <a:spLocks noChangeArrowheads="1" noChangeShapeType="1" noTextEdit="1"/>
          </p:cNvSpPr>
          <p:nvPr/>
        </p:nvSpPr>
        <p:spPr bwMode="auto">
          <a:xfrm>
            <a:off x="685800" y="1524000"/>
            <a:ext cx="7772400" cy="510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因</a:t>
            </a:r>
            <a:r>
              <a:rPr lang="zh-CN" altLang="en-US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en-US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們還軟弱的時</a:t>
            </a:r>
            <a:r>
              <a:rPr lang="zh-CN" altLang="en-US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候</a:t>
            </a:r>
            <a:endParaRPr lang="zh-CN" altLang="en-US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CN" altLang="en-US" sz="3600" kern="10" dirty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基督</a:t>
            </a:r>
            <a:r>
              <a:rPr lang="zh-CN" alt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就按所定的日</a:t>
            </a:r>
            <a:r>
              <a:rPr lang="zh-CN" altLang="en-US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期</a:t>
            </a:r>
            <a:r>
              <a:rPr lang="zh-TW" altLang="en-US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為</a:t>
            </a:r>
            <a:r>
              <a:rPr lang="zh-CN" altLang="en-US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罪</a:t>
            </a:r>
            <a:r>
              <a:rPr lang="zh-CN" alt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人死</a:t>
            </a:r>
          </a:p>
          <a:p>
            <a:pPr algn="ctr"/>
            <a:r>
              <a:rPr lang="zh-CN" alt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algn="ctr"/>
            <a:r>
              <a:rPr lang="zh-CN" alt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惟有</a:t>
            </a:r>
            <a:r>
              <a:rPr lang="zh-CN" altLang="en-US" sz="3600" kern="10" dirty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基督</a:t>
            </a:r>
            <a:r>
              <a:rPr lang="zh-CN" alt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在</a:t>
            </a:r>
            <a:r>
              <a:rPr lang="zh-CN" altLang="en-US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en-US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們還作罪人的時候為我們</a:t>
            </a:r>
            <a:r>
              <a:rPr lang="zh-CN" altLang="en-US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死</a:t>
            </a:r>
            <a:r>
              <a:rPr lang="zh-CN" alt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　</a:t>
            </a:r>
          </a:p>
          <a:p>
            <a:pPr algn="ctr"/>
            <a:r>
              <a:rPr lang="zh-CN" alt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神</a:t>
            </a:r>
            <a:r>
              <a:rPr lang="zh-CN" altLang="en-US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的愛就</a:t>
            </a:r>
            <a:r>
              <a:rPr lang="zh-CN" alt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在此向</a:t>
            </a:r>
            <a:r>
              <a:rPr lang="zh-CN" altLang="en-US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我們顯明</a:t>
            </a:r>
            <a:r>
              <a:rPr lang="zh-CN" alt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了</a:t>
            </a:r>
          </a:p>
          <a:p>
            <a:pPr algn="ctr"/>
            <a:endParaRPr lang="zh-CN" altLang="en-US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CN" altLang="en-US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因</a:t>
            </a:r>
            <a:r>
              <a:rPr lang="zh-TW" altLang="en-US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為我們作仇敵的時</a:t>
            </a:r>
            <a:r>
              <a:rPr lang="zh-CN" altLang="en-US" sz="3600" kern="10" dirty="0" smtClean="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候</a:t>
            </a:r>
            <a:r>
              <a:rPr lang="zh-CN" alt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、</a:t>
            </a:r>
          </a:p>
          <a:p>
            <a:pPr algn="ctr"/>
            <a:r>
              <a:rPr lang="zh-CN" alt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且借</a:t>
            </a:r>
            <a:r>
              <a:rPr lang="zh-CN" altLang="en-US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着</a:t>
            </a:r>
            <a:r>
              <a:rPr lang="zh-CN" altLang="en-US" sz="3600" kern="10" dirty="0" smtClean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神</a:t>
            </a:r>
            <a:r>
              <a:rPr lang="zh-TW" altLang="en-US" sz="3600" kern="10" dirty="0" smtClean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兒子的死、得與</a:t>
            </a:r>
            <a:r>
              <a:rPr lang="zh-CN" altLang="en-US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神</a:t>
            </a:r>
            <a:r>
              <a:rPr lang="zh-CN" alt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和</a:t>
            </a:r>
            <a:r>
              <a:rPr lang="zh-CN" altLang="en-US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好</a:t>
            </a:r>
            <a:endParaRPr lang="zh-CN" altLang="en-US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CN" alt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就更要因他的生得救了 </a:t>
            </a:r>
            <a:endParaRPr lang="en-US" altLang="en-US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1139" name="WordArt 3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8686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TW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祂是救贖之神</a:t>
            </a:r>
            <a:r>
              <a:rPr lang="zh-CN" alt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：耶</a:t>
            </a:r>
            <a:r>
              <a:rPr lang="zh-TW" alt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穌為我們付上了重價</a:t>
            </a:r>
            <a:endParaRPr lang="en-US" altLang="en-US" sz="3600" b="1" kern="10" dirty="0">
              <a:ln w="9525">
                <a:noFill/>
                <a:round/>
                <a:headEnd/>
                <a:tailEnd/>
              </a:ln>
              <a:solidFill>
                <a:srgbClr val="000099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4038600"/>
            <a:ext cx="68531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二、藉著基督得享和好的生命</a:t>
            </a:r>
            <a:endParaRPr lang="en-US" sz="4000" dirty="0">
              <a:solidFill>
                <a:srgbClr val="0000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4600" y="228600"/>
            <a:ext cx="52629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他也是教會全體之首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1447800" y="2743200"/>
            <a:ext cx="769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 smtClean="0">
                <a:solidFill>
                  <a:schemeClr val="bg2"/>
                </a:solidFill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因為父喜歡叫一切的豐盛，在他裡面居住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828800"/>
            <a:ext cx="68531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一、聯於基督得著豐盛的生命</a:t>
            </a:r>
            <a:endParaRPr lang="en-US" sz="4000" dirty="0">
              <a:solidFill>
                <a:srgbClr val="0000C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495300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3200" b="1" dirty="0" smtClean="0">
                <a:solidFill>
                  <a:schemeClr val="bg2"/>
                </a:solidFill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便藉著他叫萬有，</a:t>
            </a:r>
            <a:endParaRPr lang="en-US" altLang="zh-TW" sz="3200" b="1" dirty="0" smtClean="0">
              <a:solidFill>
                <a:schemeClr val="bg2"/>
              </a:solidFill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lvl="0"/>
            <a:r>
              <a:rPr lang="zh-TW" altLang="en-US" sz="3200" b="1" dirty="0" smtClean="0">
                <a:solidFill>
                  <a:schemeClr val="bg2"/>
                </a:solidFill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無論是地上的，天上的，都與自己和好了</a:t>
            </a:r>
            <a:endParaRPr lang="en-US" altLang="zh-TW" sz="3200" b="1" dirty="0" smtClean="0">
              <a:solidFill>
                <a:schemeClr val="bg2"/>
              </a:solidFill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2133600" y="381000"/>
            <a:ext cx="4800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kern="10" dirty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愛子的</a:t>
            </a:r>
            <a:r>
              <a:rPr lang="zh-TW" altLang="en-US" sz="3600" kern="1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七面救</a:t>
            </a:r>
            <a:r>
              <a:rPr lang="zh-TW" altLang="en-US" sz="3600" kern="10" dirty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恩</a:t>
            </a:r>
            <a:r>
              <a:rPr lang="zh-TW" altLang="en-US" sz="3600" kern="1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sz="3600" kern="10" dirty="0">
              <a:ln w="12700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457200" y="1905000"/>
            <a:ext cx="74676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TW" altLang="en-US" sz="3600" b="1" kern="10" dirty="0">
                <a:ln w="12700">
                  <a:solidFill>
                    <a:srgbClr val="0000CC"/>
                  </a:solidFill>
                  <a:prstDash val="solid"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得基業：</a:t>
            </a:r>
            <a:r>
              <a:rPr lang="zh-TW" altLang="en-US" sz="3600" b="1" kern="10" dirty="0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叫我們能與眾聖徒在光明中同得基業 </a:t>
            </a:r>
            <a:r>
              <a:rPr lang="en-US" altLang="zh-TW" sz="3600" b="1" kern="10" dirty="0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12</a:t>
            </a:r>
          </a:p>
          <a:p>
            <a:r>
              <a:rPr lang="zh-TW" altLang="en-US" sz="3600" b="1" kern="10" dirty="0">
                <a:ln w="12700">
                  <a:solidFill>
                    <a:srgbClr val="0000CC"/>
                  </a:solidFill>
                  <a:prstDash val="solid"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得拯救：</a:t>
            </a:r>
            <a:r>
              <a:rPr lang="zh-TW" altLang="en-US" sz="3600" b="1" kern="10" dirty="0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他救了我們脫離黑暗的權</a:t>
            </a:r>
            <a:r>
              <a:rPr lang="zh-TW" altLang="en-US" sz="3600" b="1" kern="10" dirty="0" smtClean="0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勢</a:t>
            </a:r>
            <a:endParaRPr lang="en-US" altLang="zh-TW" sz="3600" b="1" kern="10" dirty="0" smtClean="0">
              <a:ln w="12700">
                <a:solidFill>
                  <a:schemeClr val="bg2"/>
                </a:solidFill>
                <a:prstDash val="solid"/>
              </a:ln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3600" b="1" kern="10" dirty="0">
              <a:ln w="12700">
                <a:solidFill>
                  <a:srgbClr val="0000CC"/>
                </a:solidFill>
                <a:prstDash val="solid"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kern="10" dirty="0" smtClean="0">
                <a:ln w="12700">
                  <a:solidFill>
                    <a:srgbClr val="0000CC"/>
                  </a:solidFill>
                  <a:prstDash val="solid"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得國度</a:t>
            </a:r>
            <a:r>
              <a:rPr lang="zh-TW" altLang="en-US" sz="3600" b="1" kern="10" dirty="0">
                <a:ln w="12700">
                  <a:solidFill>
                    <a:srgbClr val="0000CC"/>
                  </a:solidFill>
                  <a:prstDash val="solid"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3600" b="1" kern="10" dirty="0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把我們遷到他愛子的國裏 </a:t>
            </a:r>
            <a:r>
              <a:rPr lang="en-US" altLang="zh-TW" sz="3600" b="1" kern="10" dirty="0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13</a:t>
            </a:r>
            <a:endParaRPr lang="en-US" altLang="en-US" sz="3600" b="1" kern="10" dirty="0">
              <a:ln w="12700">
                <a:solidFill>
                  <a:schemeClr val="bg2"/>
                </a:solidFill>
                <a:prstDash val="solid"/>
              </a:ln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457200" y="3810000"/>
            <a:ext cx="815340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TW" altLang="en-US" sz="3600" b="1" kern="10" dirty="0">
                <a:ln w="12700">
                  <a:solidFill>
                    <a:srgbClr val="0000CC"/>
                  </a:solidFill>
                  <a:prstDash val="solid"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得救贖：</a:t>
            </a:r>
            <a:r>
              <a:rPr lang="zh-TW" altLang="en-US" sz="3600" b="1" kern="10" dirty="0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我們在愛子裏得蒙救贖、</a:t>
            </a:r>
          </a:p>
          <a:p>
            <a:r>
              <a:rPr lang="zh-TW" altLang="en-US" sz="3600" b="1" kern="10" dirty="0">
                <a:ln w="12700">
                  <a:solidFill>
                    <a:srgbClr val="0000CC"/>
                  </a:solidFill>
                  <a:prstDash val="solid"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得赦免：</a:t>
            </a:r>
            <a:r>
              <a:rPr lang="zh-TW" altLang="en-US" sz="3600" b="1" kern="10" dirty="0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罪過得以赦免 </a:t>
            </a:r>
            <a:r>
              <a:rPr lang="en-US" altLang="zh-TW" sz="3600" b="1" kern="10" dirty="0" smtClean="0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14</a:t>
            </a:r>
          </a:p>
          <a:p>
            <a:endParaRPr lang="en-US" altLang="zh-TW" sz="3600" b="1" kern="10" dirty="0">
              <a:ln w="12700">
                <a:solidFill>
                  <a:srgbClr val="0000CC"/>
                </a:solidFill>
                <a:prstDash val="solid"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kern="10" dirty="0" smtClean="0">
                <a:ln w="12700">
                  <a:solidFill>
                    <a:srgbClr val="0000CC"/>
                  </a:solidFill>
                  <a:prstDash val="solid"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得復和：</a:t>
            </a:r>
            <a:r>
              <a:rPr lang="zh-TW" altLang="en-US" sz="3600" b="1" kern="10" dirty="0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便藉著他叫萬有、、、都與自己和好了 </a:t>
            </a:r>
            <a:r>
              <a:rPr lang="en-US" altLang="zh-TW" sz="3600" b="1" kern="10" dirty="0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20</a:t>
            </a:r>
          </a:p>
          <a:p>
            <a:endParaRPr lang="en-US" altLang="zh-TW" sz="3600" b="1" kern="10" dirty="0" smtClean="0">
              <a:ln w="12700">
                <a:solidFill>
                  <a:srgbClr val="0000CC"/>
                </a:solidFill>
                <a:prstDash val="solid"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kern="10" dirty="0" smtClean="0">
                <a:ln w="12700">
                  <a:solidFill>
                    <a:srgbClr val="0000CC"/>
                  </a:solidFill>
                  <a:prstDash val="solid"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en-US" sz="3600" b="1" kern="10" dirty="0">
                <a:ln w="12700">
                  <a:solidFill>
                    <a:srgbClr val="0000CC"/>
                  </a:solidFill>
                  <a:prstDash val="solid"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见神</a:t>
            </a:r>
            <a:r>
              <a:rPr lang="zh-TW" altLang="en-US" sz="3600" b="1" kern="10" dirty="0" smtClean="0">
                <a:ln w="12700">
                  <a:solidFill>
                    <a:srgbClr val="0000CC"/>
                  </a:solidFill>
                  <a:prstDash val="solid"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3600" b="1" kern="10" dirty="0" smtClean="0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都</a:t>
            </a:r>
            <a:r>
              <a:rPr lang="zh-TW" altLang="en-US" sz="3600" b="1" kern="10" dirty="0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成了聖潔、沒有瑕疵</a:t>
            </a:r>
            <a:r>
              <a:rPr lang="zh-TW" altLang="en-US" sz="3600" b="1" kern="10" dirty="0" smtClean="0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、</a:t>
            </a:r>
          </a:p>
          <a:p>
            <a:r>
              <a:rPr lang="en-US" altLang="zh-TW" sz="3600" b="1" kern="10" dirty="0" smtClean="0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		</a:t>
            </a:r>
            <a:r>
              <a:rPr lang="zh-TW" altLang="en-US" sz="3600" b="1" kern="10" dirty="0" smtClean="0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無可責備、把你們引到自己面前 </a:t>
            </a:r>
            <a:r>
              <a:rPr lang="en-US" altLang="zh-TW" sz="3600" b="1" kern="10" dirty="0" smtClean="0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22</a:t>
            </a:r>
            <a:endParaRPr lang="en-US" altLang="en-US" sz="3600" b="1" kern="10" dirty="0">
              <a:ln w="12700">
                <a:solidFill>
                  <a:schemeClr val="bg2"/>
                </a:solidFill>
                <a:prstDash val="solid"/>
              </a:ln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10400" y="381000"/>
            <a:ext cx="1905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kern="1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(12-22)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400800" cy="685800"/>
          </a:xfrm>
        </p:spPr>
        <p:txBody>
          <a:bodyPr/>
          <a:lstStyle/>
          <a:p>
            <a:pPr algn="ctr"/>
            <a:r>
              <a:rPr lang="zh-TW" altLang="en-US" sz="5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更像基督</a:t>
            </a:r>
            <a:endParaRPr lang="en-US" sz="54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1551501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更像基督是每一個基督徒的心願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也正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是</a:t>
            </a: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教會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訂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為今年主題的期望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尤其在今年一開始就有這個特會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求主成全我們的心願能身體力行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每一位弟兄姊妹都向主立定志向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思想言行都能更像基督得神喜悅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0" y="1246188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所有聖經和神學教材都是別人的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否則我們多看些書就更像基督了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也不是光聽一年就真的可以作到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要認識基督必須先要到祂面前來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個人親身就近祂住在衪的隱密處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一生不住成聖成長中漸漸的認識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1322388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認識基督決不是僅僅頭腦的知識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也不是有限的智慧聰明可以作到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有限的被造者認識無限的創造者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是因為創造者為我們預備了救恩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除非歸向創造者永遠是個失落者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賺得全世界也得不到永恆和安息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0" y="1246188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文士法利賽人最懂聖經卻不認識基督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他們敎導人聖經卻活不出聖經的要求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主耶穌嚴厲的責備他們是假冒偽善的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因為主是鑑察人肺腑心腸看人內心的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必然也知道我們到底是真的像祂不是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求主賜下恢改的心款赥罪的恩歸向祂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0" y="0"/>
            <a:ext cx="731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不要作現代的文士法利賽人</a:t>
            </a:r>
            <a:endParaRPr lang="en-US" sz="40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685800" y="1498729"/>
            <a:ext cx="82296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zh-CN" altLang="en-US" sz="40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我是</a:t>
            </a:r>
            <a:r>
              <a:rPr lang="zh-CN" altLang="en-US" sz="4000" b="1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生命</a:t>
            </a:r>
            <a:r>
              <a:rPr lang="zh-CN" altLang="en-US" sz="4000" b="1" dirty="0" smtClean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的糧 </a:t>
            </a:r>
            <a:r>
              <a:rPr lang="zh-CN" altLang="en-US" sz="4400" b="1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			</a:t>
            </a:r>
            <a:r>
              <a:rPr lang="zh-TW" altLang="en-US" sz="2800" b="1" dirty="0" smtClean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約</a:t>
            </a:r>
            <a:r>
              <a:rPr lang="en-US" altLang="zh-TW" sz="2800" b="1" dirty="0" smtClean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CN" sz="2800" b="1" dirty="0" smtClean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6:35 </a:t>
            </a:r>
            <a:endParaRPr lang="en-US" altLang="zh-CN" sz="2800" b="1" dirty="0">
              <a:solidFill>
                <a:srgbClr val="333399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CN" altLang="en-US" sz="40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我是</a:t>
            </a:r>
            <a:r>
              <a:rPr lang="zh-CN" altLang="en-US" sz="4000" b="1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世界的光 </a:t>
            </a:r>
            <a:r>
              <a:rPr lang="zh-CN" altLang="en-US" sz="4400" b="1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			</a:t>
            </a:r>
            <a:r>
              <a:rPr lang="zh-TW" altLang="en-US" sz="2800" b="1" dirty="0" smtClean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約</a:t>
            </a:r>
            <a:r>
              <a:rPr lang="en-US" altLang="zh-TW" sz="2800" b="1" dirty="0" smtClean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CN" sz="2800" b="1" dirty="0" smtClean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8:12 </a:t>
            </a:r>
            <a:endParaRPr lang="zh-CN" altLang="en-US" sz="2800" b="1" dirty="0" smtClean="0">
              <a:solidFill>
                <a:srgbClr val="333399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CN" altLang="en-US" sz="40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我是</a:t>
            </a:r>
            <a:r>
              <a:rPr lang="zh-CN" altLang="en-US" sz="4000" b="1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羊</a:t>
            </a:r>
            <a:r>
              <a:rPr lang="zh-CN" altLang="en-US" sz="4000" b="1" dirty="0" smtClean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的門 </a:t>
            </a:r>
            <a:r>
              <a:rPr lang="zh-CN" altLang="en-US" sz="4400" b="1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			</a:t>
            </a:r>
            <a:r>
              <a:rPr lang="zh-TW" altLang="en-US" sz="2800" b="1" dirty="0" smtClean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約</a:t>
            </a:r>
            <a:r>
              <a:rPr lang="en-US" altLang="zh-TW" sz="2800" b="1" dirty="0" smtClean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CN" sz="2800" b="1" dirty="0" smtClean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10:7, 9 </a:t>
            </a:r>
          </a:p>
          <a:p>
            <a:r>
              <a:rPr lang="zh-CN" altLang="en-US" sz="40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我是</a:t>
            </a:r>
            <a:r>
              <a:rPr lang="zh-CN" altLang="en-US" sz="4000" b="1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好牧人 </a:t>
            </a:r>
            <a:r>
              <a:rPr lang="zh-CN" altLang="en-US" sz="4400" b="1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			</a:t>
            </a:r>
            <a:r>
              <a:rPr lang="zh-TW" altLang="en-US" sz="2800" b="1" dirty="0" smtClean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約</a:t>
            </a:r>
            <a:r>
              <a:rPr lang="en-US" altLang="zh-TW" sz="2800" b="1" dirty="0" smtClean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CN" sz="2800" b="1" dirty="0" smtClean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10:10,14  </a:t>
            </a:r>
          </a:p>
          <a:p>
            <a:r>
              <a:rPr lang="zh-CN" altLang="en-US" sz="40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我</a:t>
            </a:r>
            <a:r>
              <a:rPr lang="zh-CN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是</a:t>
            </a:r>
            <a:r>
              <a:rPr lang="zh-CN" altLang="en-US" sz="4000" b="1" dirty="0" smtClean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復活</a:t>
            </a:r>
            <a:r>
              <a:rPr lang="zh-CN" altLang="zh-CN" sz="4000" b="1" dirty="0" smtClean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CN" altLang="en-US" sz="4000" b="1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生命 </a:t>
            </a:r>
            <a:r>
              <a:rPr lang="zh-CN" altLang="en-US" sz="4400" b="1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		</a:t>
            </a:r>
            <a:r>
              <a:rPr lang="zh-TW" altLang="en-US" sz="2800" b="1" dirty="0" smtClean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約</a:t>
            </a:r>
            <a:r>
              <a:rPr lang="en-US" altLang="zh-TW" sz="2800" b="1" dirty="0" smtClean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CN" sz="2800" b="1" dirty="0" smtClean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11:25 </a:t>
            </a:r>
          </a:p>
          <a:p>
            <a:r>
              <a:rPr lang="zh-CN" altLang="en-US" sz="40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我是</a:t>
            </a:r>
            <a:r>
              <a:rPr lang="zh-CN" altLang="en-US" sz="4000" b="1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道路</a:t>
            </a:r>
            <a:r>
              <a:rPr lang="zh-CN" altLang="zh-CN" sz="4000" b="1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CN" altLang="en-US" sz="4000" b="1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真理</a:t>
            </a:r>
            <a:r>
              <a:rPr lang="zh-CN" altLang="zh-CN" sz="4000" b="1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CN" altLang="en-US" sz="4000" b="1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生命 </a:t>
            </a:r>
            <a:r>
              <a:rPr lang="zh-CN" altLang="en-US" sz="4400" b="1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2800" b="1" dirty="0" smtClean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約</a:t>
            </a:r>
            <a:r>
              <a:rPr lang="en-US" altLang="zh-TW" sz="2800" b="1" dirty="0" smtClean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CN" sz="2800" b="1" dirty="0" smtClean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14:6 </a:t>
            </a:r>
          </a:p>
          <a:p>
            <a:r>
              <a:rPr lang="zh-CN" altLang="en-US" sz="40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我是</a:t>
            </a:r>
            <a:r>
              <a:rPr lang="zh-CN" altLang="en-US" sz="4000" b="1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真葡</a:t>
            </a:r>
            <a:r>
              <a:rPr lang="zh-CN" altLang="en-US" sz="4000" b="1" dirty="0" smtClean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萄樹 </a:t>
            </a:r>
            <a:r>
              <a:rPr lang="zh-CN" altLang="en-US" sz="4400" b="1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			</a:t>
            </a:r>
            <a:r>
              <a:rPr lang="zh-TW" altLang="en-US" sz="2800" b="1" dirty="0" smtClean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約</a:t>
            </a:r>
            <a:r>
              <a:rPr lang="en-US" altLang="zh-TW" sz="2800" b="1" dirty="0" smtClean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CN" sz="2800" b="1" dirty="0" smtClean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rPr>
              <a:t>15:1</a:t>
            </a:r>
          </a:p>
        </p:txBody>
      </p:sp>
      <p:sp>
        <p:nvSpPr>
          <p:cNvPr id="93191" name="WordArt 7"/>
          <p:cNvSpPr>
            <a:spLocks noChangeArrowheads="1" noChangeShapeType="1" noTextEdit="1"/>
          </p:cNvSpPr>
          <p:nvPr/>
        </p:nvSpPr>
        <p:spPr bwMode="auto">
          <a:xfrm>
            <a:off x="1828800" y="381000"/>
            <a:ext cx="6858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b="1" kern="10" dirty="0" smtClean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耶穌自己說的七個「我是」</a:t>
            </a:r>
            <a:r>
              <a:rPr lang="en-US" altLang="zh-TW" sz="3600" b="1" kern="10" dirty="0" smtClean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endParaRPr lang="en-US" sz="3600" b="1" kern="10" dirty="0">
              <a:ln w="9525">
                <a:solidFill>
                  <a:srgbClr val="C00000"/>
                </a:solidFill>
                <a:round/>
                <a:headEnd/>
                <a:tailEnd/>
              </a:ln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533400"/>
            <a:ext cx="92020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耶穌是誰？</a:t>
            </a:r>
            <a:endParaRPr kumimoji="0" lang="zh-TW" altLang="en-US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-43227" y="1895327"/>
            <a:ext cx="9187227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一、祂是救主</a:t>
            </a:r>
            <a:endParaRPr kumimoji="0" lang="en-US" altLang="zh-TW" sz="40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滿足我們得蒙拯救</a:t>
            </a:r>
            <a:endParaRPr kumimoji="0" lang="zh-TW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勝過罪惡死亡審判</a:t>
            </a:r>
            <a:endParaRPr kumimoji="0" lang="zh-TW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-43227" y="4435733"/>
            <a:ext cx="9187227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40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二、祂是生命</a:t>
            </a:r>
            <a:endParaRPr lang="en-US" altLang="zh-TW" sz="4000" b="1" dirty="0" smtClean="0">
              <a:solidFill>
                <a:srgbClr val="000099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1" hangingPunct="1"/>
            <a:endParaRPr lang="zh-TW" altLang="en-US" sz="20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滿足我們永恆需求</a:t>
            </a:r>
            <a:endParaRPr kumimoji="0" lang="zh-TW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我們得著永恆生命</a:t>
            </a:r>
            <a:endParaRPr kumimoji="0" lang="zh-TW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1264623"/>
            <a:ext cx="91440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zh-TW" altLang="en-US" sz="36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三、祂是真光</a:t>
            </a:r>
            <a:endParaRPr lang="en-US" altLang="zh-TW" sz="3600" b="1" dirty="0" smtClean="0">
              <a:solidFill>
                <a:srgbClr val="000099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滿足我們智慧需求</a:t>
            </a:r>
            <a:endParaRPr kumimoji="0" lang="zh-TW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不再活在黑暗茫然</a:t>
            </a:r>
            <a:endParaRPr kumimoji="0" lang="zh-TW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3169623"/>
            <a:ext cx="91440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zh-TW" altLang="en-US" sz="36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四、祂是復活</a:t>
            </a:r>
            <a:endParaRPr lang="en-US" altLang="zh-TW" sz="3600" b="1" dirty="0" smtClean="0">
              <a:solidFill>
                <a:srgbClr val="000099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/>
            <a:endParaRPr lang="zh-TW" altLang="en-US" sz="1200" b="1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zh-TW" altLang="en-US" sz="32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滿足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我們</a:t>
            </a:r>
            <a:r>
              <a:rPr lang="zh-TW" altLang="en-US" sz="32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復活盼望</a:t>
            </a:r>
            <a:endParaRPr lang="en-US" altLang="zh-TW" sz="32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hangingPunct="0"/>
            <a:r>
              <a:rPr lang="zh-TW" altLang="en-US" sz="32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祂已復活升上高天</a:t>
            </a:r>
            <a:endParaRPr kumimoji="0" lang="zh-TW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5011341"/>
            <a:ext cx="91440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zh-TW" altLang="en-US" sz="36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五、祂是基督</a:t>
            </a:r>
            <a:endParaRPr lang="en-US" altLang="zh-TW" sz="3600" b="1" dirty="0" smtClean="0">
              <a:solidFill>
                <a:srgbClr val="000099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/>
            <a:endParaRPr lang="zh-TW" altLang="en-US" sz="12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祂是元首萬王之王</a:t>
            </a:r>
            <a:endParaRPr kumimoji="0" lang="zh-TW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hangingPunct="0"/>
            <a:r>
              <a:rPr lang="zh-TW" altLang="en-US" sz="32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再來之王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永遠作王</a:t>
            </a:r>
            <a:endParaRPr kumimoji="0" lang="zh-TW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76600" y="228600"/>
            <a:ext cx="363949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耶穌是誰？</a:t>
            </a:r>
            <a:endParaRPr kumimoji="0" lang="zh-TW" altLang="en-US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133600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親愛的弟兄阿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  <a:cs typeface="Arial" pitchFamily="34" charset="0"/>
              </a:rPr>
              <a:t>，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你們卻要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b="1" dirty="0" smtClean="0">
              <a:latin typeface="標楷體" pitchFamily="65" charset="-120"/>
              <a:ea typeface="標楷體" pitchFamily="65" charset="-120"/>
            </a:endParaRPr>
          </a:p>
          <a:p>
            <a:pPr marL="2114550" lvl="3" indent="-742950">
              <a:buFont typeface="+mj-lt"/>
              <a:buAutoNum type="arabicPeriod"/>
            </a:pPr>
            <a:r>
              <a:rPr lang="zh-TW" altLang="en-US" sz="40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在至聖的真道上造就自己</a:t>
            </a:r>
            <a:endParaRPr lang="en-US" altLang="zh-TW" sz="40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marL="2114550" lvl="3" indent="-742950">
              <a:buFont typeface="+mj-lt"/>
              <a:buAutoNum type="arabicPeriod"/>
            </a:pPr>
            <a:r>
              <a:rPr lang="zh-TW" altLang="en-US" sz="40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在聖靈裡禱告</a:t>
            </a:r>
            <a:endParaRPr lang="en-US" altLang="zh-TW" sz="40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marL="2114550" lvl="3" indent="-742950">
              <a:buFont typeface="+mj-lt"/>
              <a:buAutoNum type="arabicPeriod"/>
            </a:pPr>
            <a:r>
              <a:rPr lang="zh-TW" altLang="en-US" sz="40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保守自己常在神的愛中</a:t>
            </a:r>
            <a:endParaRPr lang="en-US" altLang="zh-TW" sz="40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marL="2114550" lvl="3" indent="-742950">
              <a:buFont typeface="+mj-lt"/>
              <a:buAutoNum type="arabicPeriod"/>
            </a:pPr>
            <a:r>
              <a:rPr lang="zh-TW" altLang="en-US" sz="40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仰望我們主耶穌基督的憐憫</a:t>
            </a:r>
            <a:endParaRPr lang="en-US" altLang="zh-TW" sz="40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直到永生</a:t>
            </a:r>
            <a:endParaRPr lang="en-US" sz="3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38600" y="6396335"/>
            <a:ext cx="1261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latin typeface="標楷體" pitchFamily="65" charset="-120"/>
                <a:ea typeface="標楷體" pitchFamily="65" charset="-120"/>
              </a:rPr>
              <a:t>猶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20-21</a:t>
            </a:r>
            <a:endParaRPr lang="en-US" sz="2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286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認識基督的徒徑</a:t>
            </a:r>
            <a:endParaRPr lang="en-US" sz="4400" b="1" dirty="0">
              <a:solidFill>
                <a:srgbClr val="008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600200"/>
            <a:ext cx="6781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一、至聖真道是神自己默示的聖道</a:t>
            </a:r>
            <a:r>
              <a:rPr 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sz="14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14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二、基督耶穌道成了肉身住在人間</a:t>
            </a:r>
            <a:r>
              <a:rPr 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sz="14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14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三、是建立在整本聖經整全真理上</a:t>
            </a:r>
            <a:r>
              <a:rPr 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sz="14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14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四</a:t>
            </a:r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、主的道要憑信心照著去遵行</a:t>
            </a:r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的</a:t>
            </a:r>
            <a:endParaRPr lang="en-US" altLang="zh-TW" sz="32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4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五</a:t>
            </a:r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神的真道是活潑的又有功效的</a:t>
            </a:r>
            <a:r>
              <a:rPr 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sz="14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14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六、</a:t>
            </a:r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這真道能建立我們並承受基業</a:t>
            </a:r>
            <a:r>
              <a:rPr 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sz="14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14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七</a:t>
            </a:r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我們須在真道上不住生根建造</a:t>
            </a:r>
            <a:endParaRPr lang="en-US" sz="3200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295400" y="304800"/>
            <a:ext cx="70866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zh-TW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在至聖的真道上造就自己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i6.googleusercontent.com/proxy/J8Ig0TvI1jVzdWtE_AJhpn8J1SnZJCNiNzqAtRHfMTv2ounC3PsfF7GFVmiyWcc4S9iASzEkgn2QvbIEmB29bD71q5QR1Ow-SzVBdzSaKKn9zv62G2ySCwM=s0-d-e1-ft#http://vr.theatre.ntu.edu.tw/fineart/painter-wt/durer/durer-10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6400" y="0"/>
            <a:ext cx="1757600" cy="2514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57200" y="1371600"/>
            <a:ext cx="8153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聖靈使人重生成為神的兒女</a:t>
            </a:r>
            <a:r>
              <a:rPr lang="en-US" sz="32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32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聖靈按著神旨意為聖徒祈求</a:t>
            </a:r>
            <a:r>
              <a:rPr 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聖靈引導我們明白神的真理</a:t>
            </a:r>
            <a:r>
              <a:rPr lang="en-US" sz="32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32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聖靈為聖徒擔憂引聖徒歸正</a:t>
            </a:r>
            <a:r>
              <a:rPr lang="en-US" sz="32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32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聖靈常充滿住在主裡的聖徒</a:t>
            </a:r>
            <a:r>
              <a:rPr lang="en-US" sz="32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32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常在聖靈裏禱告得見主榮面</a:t>
            </a:r>
            <a:r>
              <a:rPr 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在聖靈裏禱告得更</a:t>
            </a: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認識基督</a:t>
            </a:r>
            <a:endParaRPr lang="en-US" sz="32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286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 algn="ctr"/>
            <a:r>
              <a:rPr lang="zh-TW" altLang="en-US" sz="4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在聖靈裡禱告</a:t>
            </a:r>
            <a:endParaRPr lang="en-US" sz="4400" b="1" dirty="0">
              <a:solidFill>
                <a:srgbClr val="008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219200"/>
            <a:ext cx="830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既是這樣，</a:t>
            </a:r>
            <a:r>
              <a:rPr lang="zh-TW" altLang="en-US" sz="32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還有甚</a:t>
            </a:r>
            <a:r>
              <a:rPr lang="zh-TW" altLang="en-US" sz="3200" b="1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麼說的呢</a:t>
            </a:r>
            <a:r>
              <a:rPr lang="zh-TW" altLang="en-US" sz="32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？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sz="3200" dirty="0" smtClean="0"/>
              <a:t> </a:t>
            </a:r>
          </a:p>
          <a:p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神若幫助我們，誰能敵擋我們呢？</a:t>
            </a:r>
            <a:endParaRPr lang="en-US" sz="3200" b="1" dirty="0">
              <a:latin typeface="Albertus MT" pitchFamily="18" charset="0"/>
              <a:ea typeface="標楷體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34200" y="6248400"/>
            <a:ext cx="198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羅 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8:31-34)</a:t>
            </a:r>
            <a:endParaRPr 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2362200"/>
            <a:ext cx="8153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神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既不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愛惜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自己的兒子為我們眾人捨了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豈</a:t>
            </a:r>
            <a:r>
              <a:rPr lang="zh-TW" altLang="en-US" sz="32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不也把萬物和他一同白白的賜給我們麼</a:t>
            </a: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sz="3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誰能控告神所揀選的人呢</a:t>
            </a: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sz="3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有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神稱他們為義了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誰能定他們的罪呢？</a:t>
            </a:r>
            <a:endParaRPr lang="en-US" altLang="zh-TW" sz="32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有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基督耶穌已經死 了，而且從死裏復活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現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今在神的右邊，也替我們祈求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228600"/>
            <a:ext cx="7239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1" indent="-742950"/>
            <a:r>
              <a:rPr lang="zh-TW" altLang="en-US" sz="4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保守自己常在神的愛中</a:t>
            </a:r>
            <a:endParaRPr lang="en-US" altLang="zh-TW" sz="44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4591050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>
                <a:schemeClr val="accent4">
                  <a:lumMod val="75000"/>
                  <a:lumOff val="25000"/>
                </a:schemeClr>
              </a:buClr>
              <a:buSzTx/>
              <a:buFont typeface="Wingdings" pitchFamily="2" charset="2"/>
              <a:buChar char="Ø"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 更像基督必須能夠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活出基督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4"/>
          <p:cNvSpPr>
            <a:spLocks noGrp="1"/>
          </p:cNvSpPr>
          <p:nvPr>
            <p:ph type="title"/>
          </p:nvPr>
        </p:nvSpPr>
        <p:spPr>
          <a:xfrm>
            <a:off x="1752600" y="228600"/>
            <a:ext cx="6400800" cy="685800"/>
          </a:xfrm>
        </p:spPr>
        <p:txBody>
          <a:bodyPr/>
          <a:lstStyle/>
          <a:p>
            <a:pPr algn="ctr"/>
            <a:r>
              <a:rPr lang="zh-TW" altLang="en-US" sz="5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更像基督</a:t>
            </a:r>
            <a:endParaRPr lang="en-US" sz="54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143000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>
                <a:schemeClr val="accent4">
                  <a:lumMod val="75000"/>
                  <a:lumOff val="25000"/>
                </a:schemeClr>
              </a:buClr>
              <a:buSzTx/>
              <a:buFont typeface="Wingdings" pitchFamily="2" charset="2"/>
              <a:buChar char="Ø"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 更像基督必須先要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認識基督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2956912"/>
            <a:ext cx="9144000" cy="1240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>
                <a:schemeClr val="accent4">
                  <a:lumMod val="75000"/>
                  <a:lumOff val="25000"/>
                </a:schemeClr>
              </a:buClr>
              <a:buSzTx/>
              <a:buFont typeface="Wingdings" pitchFamily="2" charset="2"/>
              <a:buChar char="Ø"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 更像基督必須學習</a:t>
            </a:r>
            <a:r>
              <a:rPr lang="zh-TW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效法基督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2209800"/>
            <a:ext cx="7848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作我的救主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必須成新造的人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 algn="r">
              <a:lnSpc>
                <a:spcPct val="200000"/>
              </a:lnSpc>
            </a:pPr>
            <a:endParaRPr lang="zh-TW" altLang="en-US" sz="1600" b="1" dirty="0" smtClean="0">
              <a:latin typeface="標楷體" pitchFamily="65" charset="-120"/>
              <a:ea typeface="標楷體" pitchFamily="65" charset="-120"/>
            </a:endParaRPr>
          </a:p>
          <a:p>
            <a:pPr algn="r">
              <a:lnSpc>
                <a:spcPct val="200000"/>
              </a:lnSpc>
            </a:pP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作主的門徒</a:t>
            </a:r>
            <a:r>
              <a:rPr lang="en-US" altLang="zh-TW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不住的更新改變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 algn="r">
              <a:lnSpc>
                <a:spcPct val="200000"/>
              </a:lnSpc>
            </a:pPr>
            <a:endParaRPr lang="zh-TW" altLang="en-US" sz="2000" b="1" dirty="0" smtClean="0">
              <a:latin typeface="標楷體" pitchFamily="65" charset="-120"/>
              <a:ea typeface="標楷體" pitchFamily="65" charset="-120"/>
            </a:endParaRPr>
          </a:p>
          <a:p>
            <a:pPr algn="r">
              <a:lnSpc>
                <a:spcPct val="200000"/>
              </a:lnSpc>
            </a:pP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多結好果子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基督在我裡面活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/>
      <p:bldP spid="8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219200"/>
            <a:ext cx="8763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誰能使我們與基督的愛隔絕呢</a:t>
            </a: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sz="3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難</a:t>
            </a:r>
            <a:r>
              <a:rPr lang="zh-TW" altLang="en-US" sz="3200" b="1" dirty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道是患難麼？是困苦麼？是逼迫麼？是飢餓？是赤身露體麼？是危險麼</a:t>
            </a:r>
            <a:r>
              <a:rPr lang="zh-TW" altLang="en-US" sz="32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？</a:t>
            </a:r>
            <a:r>
              <a:rPr lang="zh-TW" altLang="en-US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zh-TW" altLang="en-US" sz="3200" b="1" dirty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是刀劍</a:t>
            </a:r>
            <a:r>
              <a:rPr lang="zh-TW" altLang="en-US" sz="32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麼？</a:t>
            </a:r>
            <a:endParaRPr lang="en-US" altLang="zh-TW" sz="3200" b="1" dirty="0" smtClean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然</a:t>
            </a:r>
            <a:r>
              <a:rPr lang="zh-TW" altLang="en-US" sz="32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而靠著愛我們的主</a:t>
            </a: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3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en-US" sz="32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這一切的事上</a:t>
            </a:r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32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已</a:t>
            </a:r>
            <a:r>
              <a:rPr lang="zh-TW" altLang="en-US" sz="32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經得勝有餘了</a:t>
            </a: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是</a:t>
            </a:r>
            <a:r>
              <a:rPr lang="zh-TW" altLang="en-US" sz="3200" b="1" dirty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高處的，是低處的，是別的受造之物</a:t>
            </a:r>
            <a:r>
              <a:rPr lang="zh-TW" altLang="en-US" sz="32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3200" b="1" dirty="0" smtClean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都</a:t>
            </a:r>
            <a:r>
              <a:rPr lang="zh-TW" altLang="en-US" sz="32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不能叫我們與神的愛隔絕</a:t>
            </a: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3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這</a:t>
            </a:r>
            <a:r>
              <a:rPr lang="zh-TW" altLang="en-US" sz="3200" b="1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愛是在我們的主基督耶穌裏的。</a:t>
            </a:r>
            <a:endParaRPr lang="en-US" sz="3200" b="1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81400" y="6172200"/>
            <a:ext cx="198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羅 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8:26-39)</a:t>
            </a:r>
            <a:endParaRPr 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0"/>
            <a:ext cx="7620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基督已經完成救贖</a:t>
            </a:r>
            <a:endParaRPr lang="en-US" altLang="zh-TW" sz="40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我們在祂裏面已經得勝有餘了</a:t>
            </a:r>
            <a:endParaRPr lang="en-US" altLang="zh-TW" sz="36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457200"/>
          <a:ext cx="8077200" cy="6149132"/>
        </p:xfrm>
        <a:graphic>
          <a:graphicData uri="http://schemas.openxmlformats.org/drawingml/2006/table">
            <a:tbl>
              <a:tblPr/>
              <a:tblGrid>
                <a:gridCol w="8077200"/>
              </a:tblGrid>
              <a:tr h="6058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600" b="1" dirty="0" smtClean="0">
                          <a:solidFill>
                            <a:srgbClr val="FFFFFF"/>
                          </a:solidFill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五個挑戰性不能回答的問題與宣告</a:t>
                      </a:r>
                      <a:endParaRPr lang="en-US" sz="3600" dirty="0">
                        <a:latin typeface="標楷體" pitchFamily="65" charset="-120"/>
                        <a:ea typeface="標楷體" pitchFamily="65" charset="-120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460905"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600" b="0" kern="1200" dirty="0">
                        <a:solidFill>
                          <a:srgbClr val="C00000"/>
                        </a:solidFill>
                        <a:latin typeface="標楷體" pitchFamily="65" charset="-120"/>
                        <a:ea typeface="標楷體" pitchFamily="65" charset="-120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493"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3600" b="1" kern="1200" dirty="0">
                          <a:solidFill>
                            <a:srgbClr val="C00000"/>
                          </a:solidFill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1</a:t>
                      </a:r>
                      <a:r>
                        <a:rPr kumimoji="0" lang="zh-TW" sz="3600" b="1" kern="1200" dirty="0">
                          <a:solidFill>
                            <a:srgbClr val="C00000"/>
                          </a:solidFill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、神若幫助我們、誰能敵擋我們呢</a:t>
                      </a:r>
                      <a:r>
                        <a:rPr kumimoji="0" lang="en-US" sz="3600" b="1" kern="1200" dirty="0">
                          <a:solidFill>
                            <a:srgbClr val="C00000"/>
                          </a:solidFill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0000CC"/>
                          </a:solidFill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2</a:t>
                      </a:r>
                      <a:r>
                        <a:rPr lang="zh-TW" sz="3600" b="0" dirty="0">
                          <a:solidFill>
                            <a:srgbClr val="0000CC"/>
                          </a:solidFill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、神既不愛惜自己的兒子為我們眾人捨</a:t>
                      </a:r>
                      <a:r>
                        <a:rPr lang="zh-TW" sz="3600" b="0" dirty="0" smtClean="0">
                          <a:solidFill>
                            <a:srgbClr val="0000CC"/>
                          </a:solidFill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了</a:t>
                      </a:r>
                      <a:r>
                        <a:rPr lang="en-US" altLang="zh-TW" sz="3600" b="0" dirty="0" smtClean="0">
                          <a:solidFill>
                            <a:srgbClr val="0000CC"/>
                          </a:solidFill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,</a:t>
                      </a:r>
                      <a:r>
                        <a:rPr lang="zh-TW" sz="3600" b="0" dirty="0" smtClean="0">
                          <a:solidFill>
                            <a:srgbClr val="0000CC"/>
                          </a:solidFill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豈</a:t>
                      </a:r>
                      <a:r>
                        <a:rPr lang="zh-TW" sz="3600" b="0" dirty="0">
                          <a:solidFill>
                            <a:srgbClr val="0000CC"/>
                          </a:solidFill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不也把萬物和他一同白白的賜給我們麼</a:t>
                      </a:r>
                      <a:r>
                        <a:rPr lang="en-US" sz="3600" b="0" dirty="0">
                          <a:solidFill>
                            <a:srgbClr val="0000CC"/>
                          </a:solidFill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4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0000CC"/>
                          </a:solidFill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3</a:t>
                      </a:r>
                      <a:r>
                        <a:rPr lang="zh-TW" sz="3600" b="0" dirty="0">
                          <a:solidFill>
                            <a:srgbClr val="0000CC"/>
                          </a:solidFill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、誰能控</a:t>
                      </a:r>
                      <a:r>
                        <a:rPr lang="zh-TW" sz="3600" b="0" dirty="0" smtClean="0">
                          <a:solidFill>
                            <a:srgbClr val="0000CC"/>
                          </a:solidFill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告神</a:t>
                      </a:r>
                      <a:r>
                        <a:rPr lang="zh-TW" sz="3600" b="0" dirty="0">
                          <a:solidFill>
                            <a:srgbClr val="0000CC"/>
                          </a:solidFill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所揀選的人呢</a:t>
                      </a:r>
                      <a:r>
                        <a:rPr lang="en-US" sz="3600" b="0" dirty="0">
                          <a:solidFill>
                            <a:srgbClr val="0000CC"/>
                          </a:solidFill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4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0000CC"/>
                          </a:solidFill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4</a:t>
                      </a:r>
                      <a:r>
                        <a:rPr lang="zh-TW" sz="3600" b="0" dirty="0">
                          <a:solidFill>
                            <a:srgbClr val="0000CC"/>
                          </a:solidFill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、誰能定他們的罪呢</a:t>
                      </a:r>
                      <a:r>
                        <a:rPr lang="en-US" sz="3600" b="0" dirty="0">
                          <a:solidFill>
                            <a:srgbClr val="0000CC"/>
                          </a:solidFill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4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C00000"/>
                          </a:solidFill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5</a:t>
                      </a:r>
                      <a:r>
                        <a:rPr lang="zh-TW" sz="3600" b="1" dirty="0">
                          <a:solidFill>
                            <a:srgbClr val="C00000"/>
                          </a:solidFill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、誰能使我們與基督的愛隔絕呢</a:t>
                      </a:r>
                      <a:r>
                        <a:rPr lang="en-US" sz="3600" b="1" dirty="0">
                          <a:solidFill>
                            <a:srgbClr val="C00000"/>
                          </a:solidFill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152400"/>
            <a:ext cx="746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/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仰望我們主耶穌基督的憐憫</a:t>
            </a:r>
            <a:endParaRPr lang="en-US" altLang="zh-TW" sz="40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447800" y="1676400"/>
          <a:ext cx="6096000" cy="36576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57200" y="1066800"/>
            <a:ext cx="8382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們既然有一位已經升入高天尊榮的大祭司、就是神的兒子耶穌、</a:t>
            </a:r>
            <a:endParaRPr lang="en-US" altLang="zh-TW" sz="32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便當持定所承認的道。</a:t>
            </a:r>
            <a:endParaRPr lang="en-US" altLang="zh-TW" sz="3200" b="1" dirty="0" smtClean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zh-TW" altLang="en-US" sz="1400" b="1" dirty="0" smtClean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因我們的大祭司、並非不能體恤我們的軟弱．</a:t>
            </a:r>
            <a:r>
              <a:rPr lang="zh-TW" altLang="en-US" sz="32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他也曾凡事受過試探、與我們一樣．</a:t>
            </a:r>
            <a:endParaRPr lang="en-US" altLang="zh-TW" sz="3200" b="1" dirty="0" smtClean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只是他沒有犯罪。</a:t>
            </a:r>
            <a:endParaRPr lang="en-US" altLang="zh-TW" sz="3200" b="1" dirty="0" smtClean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400" b="1" dirty="0" smtClean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所以我們只管坦然無懼的、</a:t>
            </a:r>
            <a:endParaRPr lang="en-US" altLang="zh-TW" sz="3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來到施恩的寶座前、</a:t>
            </a:r>
            <a:endParaRPr lang="en-US" altLang="zh-TW" sz="3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為要得憐恤、蒙恩惠</a:t>
            </a:r>
            <a:endParaRPr lang="en-US" altLang="zh-TW" sz="3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作隨時的幫助。</a:t>
            </a:r>
            <a:endParaRPr lang="en-US" sz="32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57600" y="6396335"/>
            <a:ext cx="21852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來  </a:t>
            </a:r>
            <a:r>
              <a:rPr lang="en-US" altLang="zh-TW" sz="24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4:14-16)</a:t>
            </a:r>
            <a:endParaRPr lang="en-US" sz="2400" b="1" dirty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95400"/>
            <a:ext cx="9144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神的神能已將一切關乎生命和虔敬的事賜給我們、</a:t>
            </a:r>
            <a:endParaRPr lang="en-US" altLang="zh-TW" sz="3200" b="1" dirty="0" smtClean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皆因我們</a:t>
            </a: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認識</a:t>
            </a:r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那用自己榮耀和美德召我們的主． </a:t>
            </a:r>
            <a:endParaRPr lang="en-US" altLang="zh-TW" sz="32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b="1" dirty="0" smtClean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因</a:t>
            </a:r>
            <a:r>
              <a:rPr lang="zh-TW" altLang="en-US" sz="32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此他已將又寶貴又極大的應許賜給我們、</a:t>
            </a:r>
            <a:endParaRPr lang="en-US" altLang="zh-TW" sz="3200" b="1" dirty="0" smtClean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叫我們既脫離世上從情慾來的敗壞、</a:t>
            </a:r>
            <a:endParaRPr lang="en-US" altLang="zh-TW" sz="32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就得與神的性情有分。 </a:t>
            </a:r>
            <a:endParaRPr lang="en-US" altLang="zh-TW" sz="32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400" b="1" dirty="0" smtClean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正因這緣故、你們要分外的殷勤．</a:t>
            </a:r>
            <a:endParaRPr lang="en-US" altLang="zh-TW" sz="3200" b="1" dirty="0" smtClean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有了信心、又要加上德行．</a:t>
            </a:r>
            <a:endParaRPr lang="en-US" altLang="zh-TW" sz="3200" b="1" dirty="0" smtClean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有了德行、又要加上知識． </a:t>
            </a:r>
            <a:endParaRPr lang="en-US" altLang="zh-TW" sz="3200" b="1" dirty="0" smtClean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有了知識、又要加上節制．</a:t>
            </a:r>
            <a:endParaRPr lang="en-US" altLang="zh-TW" sz="3200" b="1" dirty="0" smtClean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有了節制、又要加上忍耐．</a:t>
            </a:r>
            <a:endParaRPr lang="en-US" sz="3200" b="1" dirty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7400" y="228600"/>
            <a:ext cx="58272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認識</a:t>
            </a:r>
            <a:r>
              <a:rPr lang="zh-TW" altLang="en-US" sz="4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那召</a:t>
            </a:r>
            <a:r>
              <a:rPr lang="zh-TW" altLang="en-US" sz="4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我們的</a:t>
            </a:r>
            <a:r>
              <a:rPr lang="zh-TW" altLang="en-US" sz="4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主</a:t>
            </a:r>
            <a:r>
              <a:rPr lang="zh-TW" altLang="en-US" sz="4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基督</a:t>
            </a:r>
            <a:endParaRPr lang="en-US" altLang="en-US" sz="44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4134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有了忍耐、又要加上虔敬． </a:t>
            </a:r>
            <a:endParaRPr lang="en-US" altLang="zh-TW" sz="3200" b="1" dirty="0" smtClean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有了虔敬、又要加上愛弟兄的心．</a:t>
            </a:r>
            <a:endParaRPr lang="en-US" altLang="zh-TW" sz="3200" b="1" dirty="0" smtClean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有了愛弟兄的心、又要加上愛眾人的心。 </a:t>
            </a:r>
            <a:endParaRPr lang="en-US" altLang="zh-TW" sz="3200" b="1" dirty="0" smtClean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400" b="1" dirty="0" smtClean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你們若充充足足的有這幾樣、</a:t>
            </a:r>
            <a:endParaRPr lang="en-US" altLang="zh-TW" sz="3200" b="1" dirty="0" smtClean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就必使你們在</a:t>
            </a: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認識</a:t>
            </a:r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我們的主耶穌基督上、</a:t>
            </a:r>
            <a:endParaRPr lang="en-US" altLang="zh-TW" sz="32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不至於閒懶不結果子了</a:t>
            </a:r>
            <a:r>
              <a:rPr lang="en-US" altLang="zh-TW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…</a:t>
            </a:r>
          </a:p>
          <a:p>
            <a:pPr algn="ctr"/>
            <a:endParaRPr lang="en-US" sz="1400" b="1" dirty="0" smtClean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所以弟兄們、應當更加殷勤、使你們所蒙的恩召和揀選堅定不移．你們若行這幾樣、就永不失腳。 </a:t>
            </a:r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這樣、必叫你們豐豐富富的、</a:t>
            </a:r>
            <a:endParaRPr lang="en-US" altLang="zh-TW" sz="32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得以進入我們主救主耶穌基督永遠的國。 </a:t>
            </a:r>
            <a:endParaRPr lang="en-US" altLang="en-US" sz="32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00" y="0"/>
            <a:ext cx="63914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應當更加殷</a:t>
            </a:r>
            <a:r>
              <a:rPr lang="zh-TW" altLang="en-US" sz="4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勤</a:t>
            </a:r>
            <a:r>
              <a:rPr lang="zh-TW" altLang="en-US" sz="4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4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認識</a:t>
            </a:r>
            <a:r>
              <a:rPr lang="zh-TW" altLang="en-US" sz="4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基督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0" y="948690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我們和主的關係如何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決定我們多</a:t>
            </a: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基督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天天與主親密的深度</a:t>
            </a:r>
            <a:endParaRPr kumimoji="0" lang="en-US" altLang="zh-TW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標楷體" pitchFamily="65" charset="-120"/>
              <a:ea typeface="標楷體" pitchFamily="65" charset="-120"/>
              <a:cs typeface="細明體" pitchFamily="49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決定我們多更像基督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決定我們生命多新鮮</a:t>
            </a:r>
            <a:endParaRPr kumimoji="0" lang="en-US" altLang="zh-TW" sz="3600" b="1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標楷體" pitchFamily="65" charset="-120"/>
              <a:ea typeface="標楷體" pitchFamily="65" charset="-120"/>
              <a:cs typeface="細明體" pitchFamily="49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3600" b="1" dirty="0" smtClean="0">
                <a:solidFill>
                  <a:srgbClr val="222222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決定我們家庭多幸福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決定我們事奉多得力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4"/>
          <p:cNvSpPr txBox="1">
            <a:spLocks/>
          </p:cNvSpPr>
          <p:nvPr/>
        </p:nvSpPr>
        <p:spPr>
          <a:xfrm>
            <a:off x="2057400" y="0"/>
            <a:ext cx="64008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更像基督</a:t>
            </a: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>
            <a:spLocks noGrp="1"/>
          </p:cNvSpPr>
          <p:nvPr>
            <p:ph type="ctrTitle"/>
          </p:nvPr>
        </p:nvSpPr>
        <p:spPr>
          <a:xfrm>
            <a:off x="2743200" y="762000"/>
            <a:ext cx="4267200" cy="1295400"/>
          </a:xfrm>
        </p:spPr>
        <p:txBody>
          <a:bodyPr/>
          <a:lstStyle/>
          <a:p>
            <a:pPr algn="ctr"/>
            <a:r>
              <a:rPr lang="zh-TW" altLang="en-US" sz="6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認識基督</a:t>
            </a:r>
            <a:endParaRPr lang="en-US" sz="60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29200" y="3810000"/>
            <a:ext cx="3429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4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耶穌是誰</a:t>
            </a:r>
            <a:r>
              <a:rPr lang="en-US" altLang="zh-TW" sz="54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?</a:t>
            </a:r>
            <a:endParaRPr lang="en-US" sz="5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918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0" y="1524000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我們如何回答主的這個問題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表示我們對衪真正認識多少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決定我們如何能夠更像耶穌</a:t>
            </a:r>
            <a:endParaRPr kumimoji="0" lang="en-US" altLang="zh-TW" sz="36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標楷體" pitchFamily="65" charset="-120"/>
              <a:ea typeface="標楷體" pitchFamily="65" charset="-120"/>
              <a:cs typeface="細明體" pitchFamily="49" charset="-120"/>
            </a:endParaRPr>
          </a:p>
          <a:p>
            <a:pPr lvl="0" algn="ctr" eaLnBrk="1" hangingPunct="1">
              <a:lnSpc>
                <a:spcPct val="150000"/>
              </a:lnSpc>
            </a:pPr>
            <a:r>
              <a:rPr lang="zh-TW" altLang="en-US" sz="3600" b="1" dirty="0" smtClean="0">
                <a:solidFill>
                  <a:srgbClr val="222222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主不需要我們照基督論回答</a:t>
            </a:r>
            <a:endParaRPr lang="zh-TW" altLang="en-US" sz="3600" dirty="0" smtClean="0">
              <a:latin typeface="Arial" pitchFamily="34" charset="0"/>
              <a:cs typeface="Arial" pitchFamily="34" charset="0"/>
            </a:endParaRPr>
          </a:p>
          <a:p>
            <a:pPr lvl="0" algn="ctr">
              <a:lnSpc>
                <a:spcPct val="150000"/>
              </a:lnSpc>
            </a:pPr>
            <a:r>
              <a:rPr lang="zh-TW" altLang="en-US" sz="3600" b="1" dirty="0" smtClean="0">
                <a:solidFill>
                  <a:srgbClr val="222222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也不照從人聽來看來的回應</a:t>
            </a:r>
            <a:endParaRPr lang="zh-TW" altLang="en-US" sz="3600" dirty="0" smtClean="0">
              <a:latin typeface="Arial" pitchFamily="34" charset="0"/>
              <a:cs typeface="Arial" pitchFamily="34" charset="0"/>
            </a:endParaRPr>
          </a:p>
          <a:p>
            <a:pPr lvl="0" algn="ctr">
              <a:lnSpc>
                <a:spcPct val="150000"/>
              </a:lnSpc>
            </a:pP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主要我們各人從心底裏回答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00400" y="333851"/>
            <a:ext cx="3429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耶穌是誰</a:t>
            </a:r>
            <a:r>
              <a:rPr lang="en-US" altLang="zh-TW" sz="4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228600" y="1371600"/>
            <a:ext cx="28956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認識基督的所是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認識基督的所作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認識基督的所說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認識基督的超越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認識基督的救贖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認識基督的</a:t>
            </a:r>
            <a:r>
              <a:rPr lang="zh-TW" altLang="en-US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聖潔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認識基督的慈愛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認識基督的溫柔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6096000" y="1371600"/>
            <a:ext cx="3048000" cy="5186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認識基督的豐富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認識基督的心腸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認識基督的謙卑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認識基督的憐憫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認識基督的榜樣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認識基督的順服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認識基督的堅忍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認識基督的使命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3124200" y="1371600"/>
            <a:ext cx="28956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lnSpc>
                <a:spcPct val="150000"/>
              </a:lnSpc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認識基督的</a:t>
            </a:r>
            <a:r>
              <a:rPr lang="zh-TW" altLang="en-US" sz="2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降生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認識基督的代死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認識基督的復活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認識基督的得勝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認識基督的權柄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認識基督的應許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認識基督的再來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認識基督的完全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3352800" y="0"/>
            <a:ext cx="38100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0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認識基督</a:t>
            </a:r>
            <a:endParaRPr kumimoji="0" lang="en-US" sz="6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3" grpId="0"/>
      <p:bldP spid="645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600200" y="1143000"/>
            <a:ext cx="639149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耶穌說，你們說我是誰</a:t>
            </a:r>
            <a:r>
              <a:rPr kumimoji="0" lang="en-US" altLang="zh-TW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? </a:t>
            </a:r>
            <a:endParaRPr kumimoji="0" lang="en-US" altLang="zh-TW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981200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西門彼得回答說，</a:t>
            </a:r>
            <a:endParaRPr kumimoji="0" lang="en-US" altLang="zh-TW" sz="36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altLang="zh-TW" sz="16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你是基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督</a:t>
            </a:r>
            <a:endParaRPr kumimoji="0" lang="en-US" altLang="zh-TW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algn="ctr" eaLnBrk="1" hangingPunct="1"/>
            <a:endParaRPr lang="en-US" altLang="zh-TW" sz="16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是永生神的兒子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4518898"/>
            <a:ext cx="921277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耶穌對他說，西門巴約拿，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你是有福的。</a:t>
            </a:r>
            <a:endParaRPr kumimoji="0" lang="zh-TW" altLang="en-US" sz="32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因為這不是屬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血肉的指示你的，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16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乃是我在天上的父指示的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。</a:t>
            </a:r>
            <a:endParaRPr kumimoji="0" lang="zh-TW" alt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(</a:t>
            </a:r>
            <a:r>
              <a:rPr kumimoji="0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太 </a:t>
            </a:r>
            <a:r>
              <a:rPr kumimoji="0" lang="en-US" altLang="zh-TW" sz="2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16:15-17)</a:t>
            </a:r>
            <a:endParaRPr kumimoji="0" lang="en-US" altLang="zh-TW" sz="2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400800" cy="685800"/>
          </a:xfrm>
        </p:spPr>
        <p:txBody>
          <a:bodyPr/>
          <a:lstStyle/>
          <a:p>
            <a:pPr algn="ctr"/>
            <a:r>
              <a:rPr lang="zh-TW" altLang="en-US" sz="4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認識基督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2444971" y="1784866"/>
            <a:ext cx="43396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TW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一、認識基督的所是</a:t>
            </a:r>
            <a:endParaRPr lang="en-US" altLang="zh-TW" sz="36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  <a:cs typeface="細明體" pitchFamily="49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38400" y="3733800"/>
            <a:ext cx="43396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/>
            <a:r>
              <a:rPr lang="zh-TW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二、認識基督的超越</a:t>
            </a:r>
            <a:endParaRPr lang="en-US" altLang="zh-TW" sz="36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  <a:cs typeface="細明體" pitchFamily="49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44971" y="5290066"/>
            <a:ext cx="43396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>
              <a:lnSpc>
                <a:spcPct val="150000"/>
              </a:lnSpc>
            </a:pPr>
            <a:r>
              <a:rPr lang="zh-TW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細明體" pitchFamily="49" charset="-120"/>
              </a:rPr>
              <a:t>三、認識基督的救贖</a:t>
            </a:r>
            <a:endParaRPr lang="en-US" altLang="zh-TW" sz="36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  <a:cs typeface="細明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76600" y="304800"/>
            <a:ext cx="3429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耶穌是誰</a:t>
            </a:r>
            <a:r>
              <a:rPr lang="en-US" altLang="zh-TW" sz="44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?</a:t>
            </a:r>
            <a:endParaRPr lang="en-US" sz="4400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133600"/>
            <a:ext cx="7391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一、耶穌是基督</a:t>
            </a:r>
            <a:r>
              <a:rPr lang="en-US" altLang="zh-TW" sz="40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z="40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是神的兒子</a:t>
            </a:r>
            <a:endParaRPr lang="en-US" sz="4000" dirty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733800"/>
            <a:ext cx="7391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二、祂是全權之神</a:t>
            </a:r>
            <a:endParaRPr lang="en-US" sz="4000" dirty="0">
              <a:solidFill>
                <a:srgbClr val="0000C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5334000"/>
            <a:ext cx="7391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三、祂是救贖之神</a:t>
            </a:r>
            <a:endParaRPr lang="en-US" sz="40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199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TM01072141">
  <a:themeElements>
    <a:clrScheme name="Office Theme 9">
      <a:dk1>
        <a:srgbClr val="006600"/>
      </a:dk1>
      <a:lt1>
        <a:srgbClr val="00CC66"/>
      </a:lt1>
      <a:dk2>
        <a:srgbClr val="00B839"/>
      </a:dk2>
      <a:lt2>
        <a:srgbClr val="3E3E5C"/>
      </a:lt2>
      <a:accent1>
        <a:srgbClr val="2EB257"/>
      </a:accent1>
      <a:accent2>
        <a:srgbClr val="6666FF"/>
      </a:accent2>
      <a:accent3>
        <a:srgbClr val="AAE2B8"/>
      </a:accent3>
      <a:accent4>
        <a:srgbClr val="005600"/>
      </a:accent4>
      <a:accent5>
        <a:srgbClr val="ADD5B4"/>
      </a:accent5>
      <a:accent6>
        <a:srgbClr val="5C5CE7"/>
      </a:accent6>
      <a:hlink>
        <a:srgbClr val="E9E400"/>
      </a:hlink>
      <a:folHlink>
        <a:srgbClr val="FFFF99"/>
      </a:folHlink>
    </a:clrScheme>
    <a:fontScheme name="Office Theme">
      <a:majorFont>
        <a:latin typeface="Arial Black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DEF6F1"/>
        </a:lt1>
        <a:dk2>
          <a:srgbClr val="006600"/>
        </a:dk2>
        <a:lt2>
          <a:srgbClr val="969696"/>
        </a:lt2>
        <a:accent1>
          <a:srgbClr val="FFFFCC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E2"/>
        </a:accent5>
        <a:accent6>
          <a:srgbClr val="7FB3E7"/>
        </a:accent6>
        <a:hlink>
          <a:srgbClr val="00CC66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27440"/>
        </a:dk2>
        <a:lt2>
          <a:srgbClr val="808080"/>
        </a:lt2>
        <a:accent1>
          <a:srgbClr val="E6F3DD"/>
        </a:accent1>
        <a:accent2>
          <a:srgbClr val="006699"/>
        </a:accent2>
        <a:accent3>
          <a:srgbClr val="FFFFFF"/>
        </a:accent3>
        <a:accent4>
          <a:srgbClr val="000000"/>
        </a:accent4>
        <a:accent5>
          <a:srgbClr val="F0F8EB"/>
        </a:accent5>
        <a:accent6>
          <a:srgbClr val="005C8A"/>
        </a:accent6>
        <a:hlink>
          <a:srgbClr val="32CE71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9966"/>
        </a:dk1>
        <a:lt1>
          <a:srgbClr val="FFFFFF"/>
        </a:lt1>
        <a:dk2>
          <a:srgbClr val="006666"/>
        </a:dk2>
        <a:lt2>
          <a:srgbClr val="808080"/>
        </a:lt2>
        <a:accent1>
          <a:srgbClr val="CCFFCC"/>
        </a:accent1>
        <a:accent2>
          <a:srgbClr val="5DD95D"/>
        </a:accent2>
        <a:accent3>
          <a:srgbClr val="FFFFFF"/>
        </a:accent3>
        <a:accent4>
          <a:srgbClr val="2A8256"/>
        </a:accent4>
        <a:accent5>
          <a:srgbClr val="E2FFE2"/>
        </a:accent5>
        <a:accent6>
          <a:srgbClr val="53C453"/>
        </a:accent6>
        <a:hlink>
          <a:srgbClr val="3333CC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5F5F5F"/>
        </a:dk1>
        <a:lt1>
          <a:srgbClr val="FFFFD9"/>
        </a:lt1>
        <a:dk2>
          <a:srgbClr val="4D4D4D"/>
        </a:dk2>
        <a:lt2>
          <a:srgbClr val="777777"/>
        </a:lt2>
        <a:accent1>
          <a:srgbClr val="FFFFF7"/>
        </a:accent1>
        <a:accent2>
          <a:srgbClr val="01CB61"/>
        </a:accent2>
        <a:accent3>
          <a:srgbClr val="FFFFE9"/>
        </a:accent3>
        <a:accent4>
          <a:srgbClr val="505050"/>
        </a:accent4>
        <a:accent5>
          <a:srgbClr val="FFFFFA"/>
        </a:accent5>
        <a:accent6>
          <a:srgbClr val="01B857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333300"/>
        </a:dk1>
        <a:lt1>
          <a:srgbClr val="DDDDDD"/>
        </a:lt1>
        <a:dk2>
          <a:srgbClr val="22B45A"/>
        </a:dk2>
        <a:lt2>
          <a:srgbClr val="003366"/>
        </a:lt2>
        <a:accent1>
          <a:srgbClr val="99CCFF"/>
        </a:accent1>
        <a:accent2>
          <a:srgbClr val="00B000"/>
        </a:accent2>
        <a:accent3>
          <a:srgbClr val="EBEBEB"/>
        </a:accent3>
        <a:accent4>
          <a:srgbClr val="2A2A00"/>
        </a:accent4>
        <a:accent5>
          <a:srgbClr val="CAE2FF"/>
        </a:accent5>
        <a:accent6>
          <a:srgbClr val="009F00"/>
        </a:accent6>
        <a:hlink>
          <a:srgbClr val="CCFF99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333333"/>
        </a:dk1>
        <a:lt1>
          <a:srgbClr val="EAEAEA"/>
        </a:lt1>
        <a:dk2>
          <a:srgbClr val="1C5845"/>
        </a:dk2>
        <a:lt2>
          <a:srgbClr val="336699"/>
        </a:lt2>
        <a:accent1>
          <a:srgbClr val="3CA263"/>
        </a:accent1>
        <a:accent2>
          <a:srgbClr val="468A4B"/>
        </a:accent2>
        <a:accent3>
          <a:srgbClr val="F3F3F3"/>
        </a:accent3>
        <a:accent4>
          <a:srgbClr val="2A2A2A"/>
        </a:accent4>
        <a:accent5>
          <a:srgbClr val="AFCEB7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336600"/>
        </a:dk1>
        <a:lt1>
          <a:srgbClr val="686B5D"/>
        </a:lt1>
        <a:dk2>
          <a:srgbClr val="135947"/>
        </a:dk2>
        <a:lt2>
          <a:srgbClr val="777777"/>
        </a:lt2>
        <a:accent1>
          <a:srgbClr val="A7A79B"/>
        </a:accent1>
        <a:accent2>
          <a:srgbClr val="5FC95F"/>
        </a:accent2>
        <a:accent3>
          <a:srgbClr val="B9BAB6"/>
        </a:accent3>
        <a:accent4>
          <a:srgbClr val="2A5600"/>
        </a:accent4>
        <a:accent5>
          <a:srgbClr val="D0D0CB"/>
        </a:accent5>
        <a:accent6>
          <a:srgbClr val="55B655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6600"/>
        </a:dk1>
        <a:lt1>
          <a:srgbClr val="00CC66"/>
        </a:lt1>
        <a:dk2>
          <a:srgbClr val="00B839"/>
        </a:dk2>
        <a:lt2>
          <a:srgbClr val="3E3E5C"/>
        </a:lt2>
        <a:accent1>
          <a:srgbClr val="2EB257"/>
        </a:accent1>
        <a:accent2>
          <a:srgbClr val="6666FF"/>
        </a:accent2>
        <a:accent3>
          <a:srgbClr val="AAE2B8"/>
        </a:accent3>
        <a:accent4>
          <a:srgbClr val="005600"/>
        </a:accent4>
        <a:accent5>
          <a:srgbClr val="ADD5B4"/>
        </a:accent5>
        <a:accent6>
          <a:srgbClr val="5C5CE7"/>
        </a:accent6>
        <a:hlink>
          <a:srgbClr val="E9E400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336600"/>
        </a:dk1>
        <a:lt1>
          <a:srgbClr val="AF8553"/>
        </a:lt1>
        <a:dk2>
          <a:srgbClr val="477335"/>
        </a:dk2>
        <a:lt2>
          <a:srgbClr val="2D2015"/>
        </a:lt2>
        <a:accent1>
          <a:srgbClr val="AAAA8C"/>
        </a:accent1>
        <a:accent2>
          <a:srgbClr val="1DA146"/>
        </a:accent2>
        <a:accent3>
          <a:srgbClr val="D4C2B3"/>
        </a:accent3>
        <a:accent4>
          <a:srgbClr val="2A5600"/>
        </a:accent4>
        <a:accent5>
          <a:srgbClr val="D2D2C5"/>
        </a:accent5>
        <a:accent6>
          <a:srgbClr val="19913F"/>
        </a:accent6>
        <a:hlink>
          <a:srgbClr val="FFEA4B"/>
        </a:hlink>
        <a:folHlink>
          <a:srgbClr val="3F4A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6600"/>
        </a:dk1>
        <a:lt1>
          <a:srgbClr val="008080"/>
        </a:lt1>
        <a:dk2>
          <a:srgbClr val="019552"/>
        </a:dk2>
        <a:lt2>
          <a:srgbClr val="005A58"/>
        </a:lt2>
        <a:accent1>
          <a:srgbClr val="5FA15D"/>
        </a:accent1>
        <a:accent2>
          <a:srgbClr val="D7D45D"/>
        </a:accent2>
        <a:accent3>
          <a:srgbClr val="AAC0C0"/>
        </a:accent3>
        <a:accent4>
          <a:srgbClr val="005600"/>
        </a:accent4>
        <a:accent5>
          <a:srgbClr val="B6CDB6"/>
        </a:accent5>
        <a:accent6>
          <a:srgbClr val="C3C053"/>
        </a:accent6>
        <a:hlink>
          <a:srgbClr val="A3E57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6600"/>
        </a:dk1>
        <a:lt1>
          <a:srgbClr val="FFFFCC"/>
        </a:lt1>
        <a:dk2>
          <a:srgbClr val="3C7C5E"/>
        </a:dk2>
        <a:lt2>
          <a:srgbClr val="5C1F00"/>
        </a:lt2>
        <a:accent1>
          <a:srgbClr val="19B357"/>
        </a:accent1>
        <a:accent2>
          <a:srgbClr val="BE7960"/>
        </a:accent2>
        <a:accent3>
          <a:srgbClr val="FFFFE2"/>
        </a:accent3>
        <a:accent4>
          <a:srgbClr val="005600"/>
        </a:accent4>
        <a:accent5>
          <a:srgbClr val="ABD6B4"/>
        </a:accent5>
        <a:accent6>
          <a:srgbClr val="AC6D56"/>
        </a:accent6>
        <a:hlink>
          <a:srgbClr val="FFFF99"/>
        </a:hlink>
        <a:folHlink>
          <a:srgbClr val="F4E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TM01072141</Template>
  <TotalTime>3148</TotalTime>
  <Words>2893</Words>
  <Application>Microsoft Office PowerPoint</Application>
  <PresentationFormat>On-screen Show (4:3)</PresentationFormat>
  <Paragraphs>320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TM01072141</vt:lpstr>
      <vt:lpstr>华人福音基督教会  c c m c</vt:lpstr>
      <vt:lpstr>更像基督</vt:lpstr>
      <vt:lpstr>更像基督</vt:lpstr>
      <vt:lpstr>認識基督</vt:lpstr>
      <vt:lpstr>Slide 5</vt:lpstr>
      <vt:lpstr>Slide 6</vt:lpstr>
      <vt:lpstr>Slide 7</vt:lpstr>
      <vt:lpstr>認識基督</vt:lpstr>
      <vt:lpstr>Slide 9</vt:lpstr>
      <vt:lpstr>認識基督 - 耶穌是誰?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Manchild Yu</dc:creator>
  <cp:lastModifiedBy>Manchild Yu</cp:lastModifiedBy>
  <cp:revision>71</cp:revision>
  <cp:lastPrinted>1601-01-01T00:00:00Z</cp:lastPrinted>
  <dcterms:created xsi:type="dcterms:W3CDTF">1601-01-01T00:00:00Z</dcterms:created>
  <dcterms:modified xsi:type="dcterms:W3CDTF">2017-01-14T14:59:22Z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TC010721411033</vt:lpwstr>
  </property>
</Properties>
</file>