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sldIdLst>
    <p:sldId id="257" r:id="rId3"/>
    <p:sldId id="482" r:id="rId4"/>
    <p:sldId id="489" r:id="rId5"/>
    <p:sldId id="490" r:id="rId6"/>
    <p:sldId id="491" r:id="rId7"/>
    <p:sldId id="492" r:id="rId8"/>
    <p:sldId id="426" r:id="rId9"/>
    <p:sldId id="423" r:id="rId10"/>
    <p:sldId id="481" r:id="rId11"/>
    <p:sldId id="493" r:id="rId12"/>
    <p:sldId id="494" r:id="rId13"/>
    <p:sldId id="483" r:id="rId14"/>
    <p:sldId id="484" r:id="rId15"/>
    <p:sldId id="495" r:id="rId16"/>
    <p:sldId id="496" r:id="rId17"/>
    <p:sldId id="485" r:id="rId18"/>
    <p:sldId id="486" r:id="rId19"/>
    <p:sldId id="497" r:id="rId20"/>
    <p:sldId id="498" r:id="rId21"/>
    <p:sldId id="499" r:id="rId22"/>
    <p:sldId id="500" r:id="rId23"/>
    <p:sldId id="501" r:id="rId24"/>
    <p:sldId id="502" r:id="rId25"/>
    <p:sldId id="503" r:id="rId26"/>
    <p:sldId id="487" r:id="rId27"/>
    <p:sldId id="488" r:id="rId28"/>
    <p:sldId id="509" r:id="rId29"/>
    <p:sldId id="506" r:id="rId30"/>
    <p:sldId id="504" r:id="rId31"/>
    <p:sldId id="507" r:id="rId32"/>
    <p:sldId id="508" r:id="rId33"/>
    <p:sldId id="505" r:id="rId34"/>
    <p:sldId id="510" r:id="rId35"/>
    <p:sldId id="369" r:id="rId36"/>
    <p:sldId id="51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10/16/2016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10/16/2016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10/16/2016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dist"/>
            <a:r>
              <a:rPr lang="en-US" sz="7000" b="1" dirty="0" smtClean="0"/>
              <a:t>We Treasure</a:t>
            </a:r>
          </a:p>
          <a:p>
            <a:pPr algn="dist"/>
            <a:r>
              <a:rPr lang="en-US" sz="7000" b="1" dirty="0" smtClean="0"/>
              <a:t>Our Treasure</a:t>
            </a:r>
            <a:endParaRPr lang="en-US" sz="7000" b="1" dirty="0"/>
          </a:p>
        </p:txBody>
      </p:sp>
      <p:sp>
        <p:nvSpPr>
          <p:cNvPr id="3" name="TextBox 2"/>
          <p:cNvSpPr txBox="1"/>
          <p:nvPr/>
        </p:nvSpPr>
        <p:spPr>
          <a:xfrm>
            <a:off x="1828800" y="1106269"/>
            <a:ext cx="5410200" cy="646331"/>
          </a:xfrm>
          <a:prstGeom prst="rect">
            <a:avLst/>
          </a:prstGeom>
          <a:noFill/>
        </p:spPr>
        <p:txBody>
          <a:bodyPr wrap="square" rtlCol="0">
            <a:spAutoFit/>
          </a:bodyPr>
          <a:lstStyle/>
          <a:p>
            <a:pPr algn="ctr"/>
            <a:r>
              <a:rPr lang="en-US" sz="3600" dirty="0" smtClean="0"/>
              <a:t>Matthew </a:t>
            </a:r>
            <a:r>
              <a:rPr lang="en-US" altLang="zh-CN" sz="3600" dirty="0" smtClean="0"/>
              <a:t>5-6, esp. 6: 19-24</a:t>
            </a:r>
            <a:endParaRPr lang="en-US" sz="3600" dirty="0"/>
          </a:p>
        </p:txBody>
      </p:sp>
      <p:sp>
        <p:nvSpPr>
          <p:cNvPr id="4" name="TextBox 3"/>
          <p:cNvSpPr txBox="1"/>
          <p:nvPr/>
        </p:nvSpPr>
        <p:spPr>
          <a:xfrm>
            <a:off x="0" y="4038600"/>
            <a:ext cx="9144000" cy="1169551"/>
          </a:xfrm>
          <a:prstGeom prst="rect">
            <a:avLst/>
          </a:prstGeom>
          <a:noFill/>
        </p:spPr>
        <p:txBody>
          <a:bodyPr wrap="square" rtlCol="0">
            <a:spAutoFit/>
          </a:bodyPr>
          <a:lstStyle/>
          <a:p>
            <a:pPr algn="dist"/>
            <a:r>
              <a:rPr lang="zh-CN" altLang="en-US" sz="7000" b="1" dirty="0" smtClean="0"/>
              <a:t>我們珍惜我們所珍惜的</a:t>
            </a:r>
            <a:endParaRPr lang="en-US" sz="7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632311"/>
          </a:xfrm>
          <a:prstGeom prst="rect">
            <a:avLst/>
          </a:prstGeom>
          <a:noFill/>
        </p:spPr>
        <p:txBody>
          <a:bodyPr wrap="square" rtlCol="0">
            <a:spAutoFit/>
          </a:bodyPr>
          <a:lstStyle/>
          <a:p>
            <a:r>
              <a:rPr lang="en-US" sz="4000" u="sng" dirty="0" smtClean="0">
                <a:solidFill>
                  <a:schemeClr val="bg1"/>
                </a:solidFill>
              </a:rPr>
              <a:t>Our Treasure(</a:t>
            </a:r>
            <a:r>
              <a:rPr lang="en-US" sz="4000" u="sng" dirty="0" err="1" smtClean="0">
                <a:solidFill>
                  <a:schemeClr val="bg1"/>
                </a:solidFill>
              </a:rPr>
              <a:t>sss</a:t>
            </a:r>
            <a:r>
              <a:rPr lang="en-US" sz="4000" u="sng" dirty="0" smtClean="0">
                <a:solidFill>
                  <a:schemeClr val="bg1"/>
                </a:solidFill>
              </a:rPr>
              <a:t>):</a:t>
            </a:r>
            <a:endParaRPr lang="en-US" sz="4000" u="sng" dirty="0" smtClean="0">
              <a:solidFill>
                <a:schemeClr val="bg1"/>
              </a:solidFill>
            </a:endParaRPr>
          </a:p>
          <a:p>
            <a:r>
              <a:rPr lang="en-US" sz="4000" dirty="0" smtClean="0">
                <a:solidFill>
                  <a:schemeClr val="bg1"/>
                </a:solidFill>
              </a:rPr>
              <a:t>There are the more obvious, visible </a:t>
            </a:r>
            <a:r>
              <a:rPr lang="en-US" sz="4000" dirty="0" smtClean="0">
                <a:solidFill>
                  <a:schemeClr val="bg1"/>
                </a:solidFill>
              </a:rPr>
              <a:t>treasures; there </a:t>
            </a:r>
            <a:r>
              <a:rPr lang="en-US" sz="4000" dirty="0" smtClean="0">
                <a:solidFill>
                  <a:schemeClr val="bg1"/>
                </a:solidFill>
              </a:rPr>
              <a:t>are the more conspicuous, invisible </a:t>
            </a:r>
            <a:r>
              <a:rPr lang="en-US" sz="4000" dirty="0" smtClean="0">
                <a:solidFill>
                  <a:schemeClr val="bg1"/>
                </a:solidFill>
              </a:rPr>
              <a:t>treasures.</a:t>
            </a:r>
          </a:p>
          <a:p>
            <a:pPr lvl="0"/>
            <a:r>
              <a:rPr lang="en-US" sz="4000" dirty="0" smtClean="0">
                <a:solidFill>
                  <a:schemeClr val="bg1"/>
                </a:solidFill>
              </a:rPr>
              <a:t>There are clearly good treasures and clearly problematic treasures (by their nature</a:t>
            </a:r>
            <a:r>
              <a:rPr lang="en-US" sz="4000" dirty="0" smtClean="0">
                <a:solidFill>
                  <a:schemeClr val="bg1"/>
                </a:solidFill>
              </a:rPr>
              <a:t>); then </a:t>
            </a:r>
            <a:r>
              <a:rPr lang="en-US" sz="4000" dirty="0" smtClean="0">
                <a:solidFill>
                  <a:schemeClr val="bg1"/>
                </a:solidFill>
              </a:rPr>
              <a:t>there are those good treasures that have become </a:t>
            </a:r>
            <a:r>
              <a:rPr lang="en-US" sz="4000" dirty="0" smtClean="0">
                <a:solidFill>
                  <a:schemeClr val="bg1"/>
                </a:solidFill>
              </a:rPr>
              <a:t>problematic.</a:t>
            </a:r>
            <a:endParaRPr lang="en-US" sz="4000" dirty="0" smtClean="0">
              <a:solidFill>
                <a:schemeClr val="bg1"/>
              </a:solidFill>
            </a:endParaRPr>
          </a:p>
          <a:p>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Our Treasure(</a:t>
            </a:r>
            <a:r>
              <a:rPr lang="en-US" sz="4000" u="sng" dirty="0" err="1" smtClean="0">
                <a:solidFill>
                  <a:schemeClr val="bg1"/>
                </a:solidFill>
              </a:rPr>
              <a:t>sss</a:t>
            </a:r>
            <a:r>
              <a:rPr lang="en-US" sz="4000" u="sng" dirty="0" smtClean="0">
                <a:solidFill>
                  <a:schemeClr val="bg1"/>
                </a:solidFill>
              </a:rPr>
              <a:t>):</a:t>
            </a:r>
            <a:endParaRPr lang="en-US" sz="4000" u="sng" dirty="0" smtClean="0">
              <a:solidFill>
                <a:schemeClr val="bg1"/>
              </a:solidFill>
            </a:endParaRPr>
          </a:p>
          <a:p>
            <a:r>
              <a:rPr lang="en-US" sz="4000" dirty="0" smtClean="0">
                <a:solidFill>
                  <a:schemeClr val="bg1"/>
                </a:solidFill>
              </a:rPr>
              <a:t>Treasure = What </a:t>
            </a:r>
            <a:r>
              <a:rPr lang="en-US" sz="4000" dirty="0" smtClean="0">
                <a:solidFill>
                  <a:schemeClr val="bg1"/>
                </a:solidFill>
              </a:rPr>
              <a:t>your mind automatically wanders to/ easily flooded by when nothing is holding your attention</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prstClr val="white"/>
                </a:solidFill>
              </a:rPr>
              <a:t>We Treasure</a:t>
            </a:r>
            <a:br>
              <a:rPr lang="en-US" altLang="zh-CN" sz="7000" b="1" dirty="0" smtClean="0">
                <a:solidFill>
                  <a:prstClr val="white"/>
                </a:solidFill>
              </a:rPr>
            </a:br>
            <a:r>
              <a:rPr lang="en-US" altLang="zh-CN" sz="7000" b="1" dirty="0" smtClean="0">
                <a:solidFill>
                  <a:prstClr val="white"/>
                </a:solidFill>
              </a:rPr>
              <a:t>Our Treasure</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u="sng" dirty="0" smtClean="0">
                <a:solidFill>
                  <a:schemeClr val="bg1"/>
                </a:solidFill>
              </a:rPr>
              <a:t>We Treasure Our Treasure:</a:t>
            </a:r>
            <a:endParaRPr lang="en-US" sz="4000" u="sng" dirty="0" smtClean="0">
              <a:solidFill>
                <a:schemeClr val="bg1"/>
              </a:solidFill>
            </a:endParaRPr>
          </a:p>
          <a:p>
            <a:pPr lvl="0"/>
            <a:r>
              <a:rPr lang="en-US" sz="4000" b="1" dirty="0" smtClean="0">
                <a:solidFill>
                  <a:schemeClr val="bg1"/>
                </a:solidFill>
              </a:rPr>
              <a:t>WE ARE </a:t>
            </a:r>
            <a:r>
              <a:rPr lang="en-US" sz="4000" b="1" dirty="0" smtClean="0">
                <a:solidFill>
                  <a:schemeClr val="bg1"/>
                </a:solidFill>
              </a:rPr>
              <a:t>TREASURE-ORIENTED</a:t>
            </a:r>
            <a:r>
              <a:rPr lang="en-US" sz="4000" b="1" dirty="0" smtClean="0">
                <a:solidFill>
                  <a:schemeClr val="bg1"/>
                </a:solidFill>
              </a:rPr>
              <a: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pPr algn="r"/>
            <a:r>
              <a:rPr lang="en-US" sz="3200" dirty="0" smtClean="0">
                <a:solidFill>
                  <a:schemeClr val="bg1"/>
                </a:solidFill>
              </a:rPr>
              <a:t>Mt 6: 21</a:t>
            </a:r>
            <a:endParaRPr lang="en-US" sz="3200" dirty="0" smtClean="0">
              <a:solidFill>
                <a:schemeClr val="bg1"/>
              </a:solidFill>
            </a:endParaRPr>
          </a:p>
          <a:p>
            <a:r>
              <a:rPr lang="en-US" sz="4000" dirty="0" smtClean="0">
                <a:solidFill>
                  <a:schemeClr val="bg1"/>
                </a:solidFill>
              </a:rPr>
              <a:t>21 For where your treasure is, there you heart will be also</a:t>
            </a:r>
            <a:r>
              <a:rPr lang="en-US" sz="4000" dirty="0" smtClean="0">
                <a:solidFill>
                  <a:schemeClr val="bg1"/>
                </a:solidFill>
              </a:rPr>
              <a:t>.</a:t>
            </a:r>
          </a:p>
          <a:p>
            <a:r>
              <a:rPr lang="en-US" sz="4000" dirty="0" smtClean="0">
                <a:solidFill>
                  <a:schemeClr val="bg1"/>
                </a:solidFill>
              </a:rPr>
              <a:t> </a:t>
            </a:r>
          </a:p>
          <a:p>
            <a:r>
              <a:rPr lang="en-US" altLang="zh-TW" sz="4000" b="1" baseline="30000" dirty="0" smtClean="0">
                <a:solidFill>
                  <a:schemeClr val="bg1"/>
                </a:solidFill>
              </a:rPr>
              <a:t>21 </a:t>
            </a:r>
            <a:r>
              <a:rPr lang="zh-TW" altLang="en-US" sz="4000" b="1" dirty="0" smtClean="0">
                <a:solidFill>
                  <a:schemeClr val="bg1"/>
                </a:solidFill>
              </a:rPr>
              <a:t>因 為 你 的 財 寶 在 那 裡 ， 你 的 心 也 在 那 裡</a:t>
            </a:r>
            <a:r>
              <a:rPr lang="zh-TW" altLang="en-US" sz="4000" b="1" dirty="0" smtClean="0">
                <a:solidFill>
                  <a:schemeClr val="bg1"/>
                </a:solidFill>
              </a:rPr>
              <a:t>。</a:t>
            </a:r>
            <a:endParaRPr lang="zh-TW" altLang="en-US" sz="4000"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We Treasure Our Treasure:</a:t>
            </a:r>
            <a:endParaRPr lang="en-US" sz="4000" u="sng" dirty="0" smtClean="0">
              <a:solidFill>
                <a:schemeClr val="bg1"/>
              </a:solidFill>
            </a:endParaRPr>
          </a:p>
          <a:p>
            <a:pPr lvl="0"/>
            <a:r>
              <a:rPr lang="en-US" sz="4000" dirty="0" smtClean="0">
                <a:solidFill>
                  <a:schemeClr val="bg1"/>
                </a:solidFill>
              </a:rPr>
              <a:t>“Heart” = The center of our being</a:t>
            </a:r>
            <a:br>
              <a:rPr lang="en-US" sz="4000" dirty="0" smtClean="0">
                <a:solidFill>
                  <a:schemeClr val="bg1"/>
                </a:solidFill>
              </a:rPr>
            </a:br>
            <a:r>
              <a:rPr lang="en-US" sz="4000" dirty="0" smtClean="0">
                <a:solidFill>
                  <a:schemeClr val="bg1"/>
                </a:solidFill>
              </a:rPr>
              <a:t>(</a:t>
            </a:r>
            <a:r>
              <a:rPr lang="en-US" sz="4000" b="1" dirty="0" smtClean="0">
                <a:solidFill>
                  <a:schemeClr val="bg1"/>
                </a:solidFill>
              </a:rPr>
              <a:t>CONVICTIONS i.e. What we fully believe to be of value to Life</a:t>
            </a:r>
            <a:r>
              <a:rPr lang="en-US" sz="4000" dirty="0" smtClean="0">
                <a:solidFill>
                  <a:schemeClr val="bg1"/>
                </a:solidFill>
              </a:rPr>
              <a: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The Treasure in Heaven</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The Treasure in Heaven:</a:t>
            </a:r>
            <a:endParaRPr lang="en-US" sz="4000" u="sng" dirty="0" smtClean="0">
              <a:solidFill>
                <a:schemeClr val="bg1"/>
              </a:solidFill>
            </a:endParaRPr>
          </a:p>
          <a:p>
            <a:r>
              <a:rPr lang="en-US" sz="4000" b="1" dirty="0" smtClean="0">
                <a:solidFill>
                  <a:schemeClr val="bg1"/>
                </a:solidFill>
              </a:rPr>
              <a:t>ULTIMATE REALITY OF LIFE</a:t>
            </a:r>
            <a:r>
              <a:rPr lang="en-US" sz="4000" dirty="0" smtClean="0">
                <a:solidFill>
                  <a:schemeClr val="bg1"/>
                </a:solidFill>
              </a:rPr>
              <a:t>:</a:t>
            </a:r>
            <a:br>
              <a:rPr lang="en-US" sz="4000" dirty="0" smtClean="0">
                <a:solidFill>
                  <a:schemeClr val="bg1"/>
                </a:solidFill>
              </a:rPr>
            </a:br>
            <a:r>
              <a:rPr lang="en-US" sz="4000" b="1" dirty="0" smtClean="0">
                <a:solidFill>
                  <a:schemeClr val="bg1"/>
                </a:solidFill>
              </a:rPr>
              <a:t>There are the treasures on earth that neither last nor are secure, then there are the treasures in heaven that will both last and are </a:t>
            </a:r>
            <a:r>
              <a:rPr lang="en-US" sz="4000" b="1" dirty="0" smtClean="0">
                <a:solidFill>
                  <a:schemeClr val="bg1"/>
                </a:solidFill>
              </a:rPr>
              <a:t>secure.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The Treasure in Heaven:</a:t>
            </a:r>
            <a:endParaRPr lang="en-US" sz="4000" u="sng" dirty="0" smtClean="0">
              <a:solidFill>
                <a:schemeClr val="bg1"/>
              </a:solidFill>
            </a:endParaRPr>
          </a:p>
          <a:p>
            <a:pPr marL="0" lvl="2"/>
            <a:r>
              <a:rPr lang="en-US" sz="4000" dirty="0" smtClean="0">
                <a:solidFill>
                  <a:schemeClr val="bg1"/>
                </a:solidFill>
              </a:rPr>
              <a:t>“Treasures in heaven” = to have our heart absolutely value what is of value in God’s governance and wisdom;</a:t>
            </a:r>
          </a:p>
          <a:p>
            <a:pPr marL="0" lvl="2"/>
            <a:r>
              <a:rPr lang="en-US" sz="4000" dirty="0" smtClean="0">
                <a:solidFill>
                  <a:schemeClr val="bg1"/>
                </a:solidFill>
              </a:rPr>
              <a:t>not </a:t>
            </a:r>
            <a:r>
              <a:rPr lang="en-US" sz="4000" dirty="0" smtClean="0">
                <a:solidFill>
                  <a:schemeClr val="bg1"/>
                </a:solidFill>
              </a:rPr>
              <a:t>just to intellectually acknowledge BUT also to </a:t>
            </a:r>
            <a:r>
              <a:rPr lang="en-US" sz="4000" u="sng" dirty="0" smtClean="0">
                <a:solidFill>
                  <a:schemeClr val="bg1"/>
                </a:solidFill>
              </a:rPr>
              <a:t>acknowledge practically</a:t>
            </a:r>
          </a:p>
          <a:p>
            <a:pPr marL="0" lvl="2"/>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535122"/>
          </a:xfrm>
          <a:prstGeom prst="rect">
            <a:avLst/>
          </a:prstGeom>
          <a:noFill/>
        </p:spPr>
        <p:txBody>
          <a:bodyPr wrap="square" rtlCol="0">
            <a:spAutoFit/>
          </a:bodyPr>
          <a:lstStyle/>
          <a:p>
            <a:pPr algn="r"/>
            <a:r>
              <a:rPr lang="en-US" sz="3200" dirty="0" err="1" smtClean="0">
                <a:solidFill>
                  <a:schemeClr val="bg1"/>
                </a:solidFill>
              </a:rPr>
              <a:t>Exo</a:t>
            </a:r>
            <a:r>
              <a:rPr lang="en-US" sz="3200" dirty="0" smtClean="0">
                <a:solidFill>
                  <a:schemeClr val="bg1"/>
                </a:solidFill>
              </a:rPr>
              <a:t> 20: 1-3</a:t>
            </a:r>
            <a:endParaRPr lang="en-US" sz="3200" dirty="0" smtClean="0">
              <a:solidFill>
                <a:schemeClr val="bg1"/>
              </a:solidFill>
            </a:endParaRPr>
          </a:p>
          <a:p>
            <a:r>
              <a:rPr lang="en-US" sz="4000" dirty="0" smtClean="0">
                <a:solidFill>
                  <a:schemeClr val="bg1"/>
                </a:solidFill>
              </a:rPr>
              <a:t>And God spoke all these words: “I am the Lord your God, who brought you out of Egypt, out of the land of slavery. “You shall have no other gods before M</a:t>
            </a:r>
            <a:r>
              <a:rPr lang="en-US" sz="4000" dirty="0" smtClean="0">
                <a:solidFill>
                  <a:schemeClr val="bg1"/>
                </a:solidFill>
              </a:rPr>
              <a:t>e.”</a:t>
            </a:r>
          </a:p>
          <a:p>
            <a:endParaRPr lang="en-US" altLang="zh-TW" sz="4000" baseline="30000" dirty="0" smtClean="0">
              <a:solidFill>
                <a:schemeClr val="bg1"/>
              </a:solidFill>
            </a:endParaRPr>
          </a:p>
          <a:p>
            <a:r>
              <a:rPr lang="zh-TW" altLang="en-US" sz="4000" b="1" dirty="0" smtClean="0">
                <a:solidFill>
                  <a:schemeClr val="bg1"/>
                </a:solidFill>
              </a:rPr>
              <a:t>神 </a:t>
            </a:r>
            <a:r>
              <a:rPr lang="zh-TW" altLang="en-US" sz="4000" b="1" dirty="0" smtClean="0">
                <a:solidFill>
                  <a:schemeClr val="bg1"/>
                </a:solidFill>
              </a:rPr>
              <a:t>吩 咐 這 一 切 的 話 說 </a:t>
            </a:r>
            <a:r>
              <a:rPr lang="zh-TW" altLang="en-US" sz="4000" b="1" dirty="0" smtClean="0">
                <a:solidFill>
                  <a:schemeClr val="bg1"/>
                </a:solidFill>
              </a:rPr>
              <a:t>：我 </a:t>
            </a:r>
            <a:r>
              <a:rPr lang="zh-TW" altLang="en-US" sz="4000" b="1" dirty="0" smtClean="0">
                <a:solidFill>
                  <a:schemeClr val="bg1"/>
                </a:solidFill>
              </a:rPr>
              <a:t>是 耶 和 華 ─ 你 的 神 ， 曾 將 你 從 埃 及 地 為 奴 之 家 領 出 來 </a:t>
            </a:r>
            <a:r>
              <a:rPr lang="zh-TW" altLang="en-US" sz="4000" b="1" dirty="0" smtClean="0">
                <a:solidFill>
                  <a:schemeClr val="bg1"/>
                </a:solidFill>
              </a:rPr>
              <a:t>。除 </a:t>
            </a:r>
            <a:r>
              <a:rPr lang="zh-TW" altLang="en-US" sz="4000" b="1" dirty="0" smtClean="0">
                <a:solidFill>
                  <a:schemeClr val="bg1"/>
                </a:solidFill>
              </a:rPr>
              <a:t>了 我 以 外 ， 你 不 可 有 別 的 神 。</a:t>
            </a:r>
          </a:p>
          <a:p>
            <a:r>
              <a:rPr lang="en-US" sz="4000" dirty="0" smtClean="0">
                <a:solidFill>
                  <a:schemeClr val="bg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smtClean="0">
                <a:solidFill>
                  <a:schemeClr val="bg1"/>
                </a:solidFill>
              </a:rPr>
              <a:t>Mt 6: 19-24</a:t>
            </a:r>
            <a:endParaRPr lang="en-US" sz="3200" dirty="0" smtClean="0">
              <a:solidFill>
                <a:schemeClr val="bg1"/>
              </a:solidFill>
            </a:endParaRPr>
          </a:p>
          <a:p>
            <a:r>
              <a:rPr lang="en-US" sz="4000" dirty="0" smtClean="0">
                <a:solidFill>
                  <a:schemeClr val="bg1"/>
                </a:solidFill>
              </a:rPr>
              <a:t>19 Do not store up for yourselves treasures on earth, where moths and vermin destroy, and where thieves break in and steal. 20 But store up for yourselves treasures in heaven, where moths and vermin do not destroy, and where thieves do not break in and steal. 21 For where your treasure is, there you heart will be </a:t>
            </a:r>
            <a:r>
              <a:rPr lang="en-US" sz="4000" dirty="0" smtClean="0">
                <a:solidFill>
                  <a:schemeClr val="bg1"/>
                </a:solidFill>
              </a:rPr>
              <a:t>also.</a:t>
            </a:r>
            <a:endParaRPr lang="en-US" sz="4000"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072910"/>
          </a:xfrm>
          <a:prstGeom prst="rect">
            <a:avLst/>
          </a:prstGeom>
          <a:noFill/>
        </p:spPr>
        <p:txBody>
          <a:bodyPr wrap="square" rtlCol="0">
            <a:spAutoFit/>
          </a:bodyPr>
          <a:lstStyle/>
          <a:p>
            <a:pPr algn="r"/>
            <a:r>
              <a:rPr lang="en-US" sz="3200" dirty="0" smtClean="0">
                <a:solidFill>
                  <a:schemeClr val="bg1"/>
                </a:solidFill>
              </a:rPr>
              <a:t>Deut 6: 5</a:t>
            </a:r>
            <a:endParaRPr lang="en-US" sz="3200" dirty="0" smtClean="0">
              <a:solidFill>
                <a:schemeClr val="bg1"/>
              </a:solidFill>
            </a:endParaRPr>
          </a:p>
          <a:p>
            <a:r>
              <a:rPr lang="en-US" sz="4000" dirty="0" smtClean="0">
                <a:solidFill>
                  <a:schemeClr val="bg1"/>
                </a:solidFill>
              </a:rPr>
              <a:t>Love the Lord your God with all your heart and with all your soul and with all your strength</a:t>
            </a:r>
            <a:r>
              <a:rPr lang="en-US" sz="4000" dirty="0" smtClean="0">
                <a:solidFill>
                  <a:schemeClr val="bg1"/>
                </a:solidFill>
              </a:rPr>
              <a:t>.</a:t>
            </a:r>
          </a:p>
          <a:p>
            <a:endParaRPr lang="en-US" altLang="zh-TW" sz="4000" baseline="30000" dirty="0" smtClean="0">
              <a:solidFill>
                <a:schemeClr val="bg1"/>
              </a:solidFill>
            </a:endParaRPr>
          </a:p>
          <a:p>
            <a:r>
              <a:rPr lang="zh-TW" altLang="en-US" sz="4000" b="1" dirty="0" smtClean="0">
                <a:solidFill>
                  <a:schemeClr val="bg1"/>
                </a:solidFill>
              </a:rPr>
              <a:t>你 </a:t>
            </a:r>
            <a:r>
              <a:rPr lang="zh-TW" altLang="en-US" sz="4000" b="1" dirty="0" smtClean="0">
                <a:solidFill>
                  <a:schemeClr val="bg1"/>
                </a:solidFill>
              </a:rPr>
              <a:t>要 盡 心 、 盡 性 、 盡 力 愛 耶 和 華 ─ 你 的 神 。</a:t>
            </a:r>
            <a:r>
              <a:rPr lang="en-US" sz="4000" b="1" dirty="0" smtClean="0">
                <a:solidFill>
                  <a:schemeClr val="bg1"/>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The Treasure in Heaven:</a:t>
            </a:r>
            <a:endParaRPr lang="en-US" sz="4000" u="sng" dirty="0" smtClean="0">
              <a:solidFill>
                <a:schemeClr val="bg1"/>
              </a:solidFill>
            </a:endParaRPr>
          </a:p>
          <a:p>
            <a:pPr marL="0" lvl="2"/>
            <a:r>
              <a:rPr lang="en-US" sz="4000" dirty="0" smtClean="0">
                <a:solidFill>
                  <a:schemeClr val="bg1"/>
                </a:solidFill>
              </a:rPr>
              <a:t>Ultimate reality =</a:t>
            </a:r>
            <a:br>
              <a:rPr lang="en-US" sz="4000" dirty="0" smtClean="0">
                <a:solidFill>
                  <a:schemeClr val="bg1"/>
                </a:solidFill>
              </a:rPr>
            </a:br>
            <a:r>
              <a:rPr lang="en-US" sz="4000" dirty="0" smtClean="0">
                <a:solidFill>
                  <a:schemeClr val="bg1"/>
                </a:solidFill>
              </a:rPr>
              <a:t>1 What the TRUE, FULL picture of reality is </a:t>
            </a:r>
            <a:br>
              <a:rPr lang="en-US" sz="4000" dirty="0" smtClean="0">
                <a:solidFill>
                  <a:schemeClr val="bg1"/>
                </a:solidFill>
              </a:rPr>
            </a:br>
            <a:r>
              <a:rPr lang="en-US" sz="4000" dirty="0" smtClean="0">
                <a:solidFill>
                  <a:schemeClr val="bg1"/>
                </a:solidFill>
              </a:rPr>
              <a:t>2 What #goals are you and I actually living for</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The Treasure in Heaven:</a:t>
            </a:r>
            <a:endParaRPr lang="en-US" sz="4000" u="sng" dirty="0" smtClean="0">
              <a:solidFill>
                <a:schemeClr val="bg1"/>
              </a:solidFill>
            </a:endParaRPr>
          </a:p>
          <a:p>
            <a:pPr marL="0" lvl="2"/>
            <a:r>
              <a:rPr lang="en-US" sz="4000" dirty="0" smtClean="0">
                <a:solidFill>
                  <a:schemeClr val="bg1"/>
                </a:solidFill>
              </a:rPr>
              <a:t>The list of people who will be blessed refers to the groups of people who BECAUSE of the coming of </a:t>
            </a:r>
            <a:r>
              <a:rPr lang="en-US" sz="4000" dirty="0" smtClean="0">
                <a:solidFill>
                  <a:schemeClr val="bg1"/>
                </a:solidFill>
              </a:rPr>
              <a:t>Jesus Christ </a:t>
            </a:r>
            <a:r>
              <a:rPr lang="en-US" sz="4000" dirty="0" smtClean="0">
                <a:solidFill>
                  <a:schemeClr val="bg1"/>
                </a:solidFill>
              </a:rPr>
              <a:t>will now find the joy and gladness of </a:t>
            </a:r>
            <a:r>
              <a:rPr lang="en-US" sz="4000" dirty="0" smtClean="0">
                <a:solidFill>
                  <a:schemeClr val="bg1"/>
                </a:solidFill>
              </a:rPr>
              <a:t>life they had been yearning for </a:t>
            </a:r>
            <a:r>
              <a:rPr lang="en-US" sz="4000" dirty="0" smtClean="0">
                <a:solidFill>
                  <a:schemeClr val="bg1"/>
                </a:solidFill>
              </a:rPr>
              <a:t>in the Kingdom of heaven, they are therefore “</a:t>
            </a:r>
            <a:r>
              <a:rPr lang="en-US" sz="4000" dirty="0" smtClean="0">
                <a:solidFill>
                  <a:schemeClr val="bg1"/>
                </a:solidFill>
              </a:rPr>
              <a:t>blessed.”</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The Treasure in Heaven:</a:t>
            </a:r>
            <a:endParaRPr lang="en-US" sz="4000" u="sng" dirty="0" smtClean="0">
              <a:solidFill>
                <a:schemeClr val="bg1"/>
              </a:solidFill>
            </a:endParaRPr>
          </a:p>
          <a:p>
            <a:pPr marL="0" lvl="2"/>
            <a:r>
              <a:rPr lang="en-US" sz="4000" dirty="0" smtClean="0">
                <a:solidFill>
                  <a:schemeClr val="bg1"/>
                </a:solidFill>
              </a:rPr>
              <a:t>Such </a:t>
            </a:r>
            <a:r>
              <a:rPr lang="en-US" sz="4000" dirty="0" smtClean="0">
                <a:solidFill>
                  <a:schemeClr val="bg1"/>
                </a:solidFill>
              </a:rPr>
              <a:t>is why it is a must </a:t>
            </a:r>
            <a:r>
              <a:rPr lang="en-US" sz="4000" b="1" dirty="0" smtClean="0">
                <a:solidFill>
                  <a:schemeClr val="bg1"/>
                </a:solidFill>
              </a:rPr>
              <a:t>for anyone who seeks to truly live to HOLD GOD HIMSELF as the treasure of the </a:t>
            </a:r>
            <a:r>
              <a:rPr lang="en-US" sz="4000" b="1" dirty="0" smtClean="0">
                <a:solidFill>
                  <a:schemeClr val="bg1"/>
                </a:solidFill>
              </a:rPr>
              <a:t>heart.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The Treasure in Heaven:</a:t>
            </a:r>
          </a:p>
          <a:p>
            <a:r>
              <a:rPr lang="en-US" sz="4000" dirty="0" smtClean="0">
                <a:solidFill>
                  <a:schemeClr val="bg1"/>
                </a:solidFill>
              </a:rPr>
              <a:t>This is the good news that </a:t>
            </a:r>
            <a:r>
              <a:rPr lang="en-US" sz="4000" dirty="0" smtClean="0">
                <a:solidFill>
                  <a:schemeClr val="bg1"/>
                </a:solidFill>
              </a:rPr>
              <a:t>Jesus </a:t>
            </a:r>
            <a:r>
              <a:rPr lang="en-US" sz="4000" dirty="0" smtClean="0">
                <a:solidFill>
                  <a:schemeClr val="bg1"/>
                </a:solidFill>
              </a:rPr>
              <a:t>preached:</a:t>
            </a:r>
            <a:br>
              <a:rPr lang="en-US" sz="4000" dirty="0" smtClean="0">
                <a:solidFill>
                  <a:schemeClr val="bg1"/>
                </a:solidFill>
              </a:rPr>
            </a:br>
            <a:r>
              <a:rPr lang="en-US" sz="4000" b="1" dirty="0" smtClean="0">
                <a:solidFill>
                  <a:schemeClr val="bg1"/>
                </a:solidFill>
              </a:rPr>
              <a:t>Make a life-changing turn from your treasures on earth to the treasures in </a:t>
            </a:r>
            <a:r>
              <a:rPr lang="en-US" sz="4000" b="1" dirty="0" smtClean="0">
                <a:solidFill>
                  <a:schemeClr val="bg1"/>
                </a:solidFill>
              </a:rPr>
              <a:t>heaven. Live </a:t>
            </a:r>
            <a:r>
              <a:rPr lang="en-US" sz="4000" b="1" dirty="0" smtClean="0">
                <a:solidFill>
                  <a:schemeClr val="bg1"/>
                </a:solidFill>
              </a:rPr>
              <a:t>the life under God’s good, lasting, secure governance and wisdom that is now available to all who will trust and obey </a:t>
            </a:r>
            <a:r>
              <a:rPr lang="en-US" sz="4000" b="1" dirty="0" smtClean="0">
                <a:solidFill>
                  <a:schemeClr val="bg1"/>
                </a:solidFill>
              </a:rPr>
              <a:t>God.</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We Treasure You, Jesus</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We Treasure You, Jesus:</a:t>
            </a:r>
            <a:endParaRPr lang="en-US" sz="4000" u="sng" dirty="0" smtClean="0">
              <a:solidFill>
                <a:schemeClr val="bg1"/>
              </a:solidFill>
            </a:endParaRPr>
          </a:p>
          <a:p>
            <a:r>
              <a:rPr lang="en-US" sz="4000" dirty="0" smtClean="0">
                <a:solidFill>
                  <a:schemeClr val="bg1"/>
                </a:solidFill>
              </a:rPr>
              <a:t>Jesus tells </a:t>
            </a:r>
            <a:r>
              <a:rPr lang="en-US" sz="4000" dirty="0" smtClean="0">
                <a:solidFill>
                  <a:schemeClr val="bg1"/>
                </a:solidFill>
              </a:rPr>
              <a:t>us plainly that because God is the loving God He </a:t>
            </a:r>
            <a:r>
              <a:rPr lang="en-US" sz="4000" dirty="0" smtClean="0">
                <a:solidFill>
                  <a:schemeClr val="bg1"/>
                </a:solidFill>
              </a:rPr>
              <a:t>is:</a:t>
            </a:r>
          </a:p>
          <a:p>
            <a:r>
              <a:rPr lang="en-US" sz="4000" b="1" dirty="0" smtClean="0">
                <a:solidFill>
                  <a:schemeClr val="bg1"/>
                </a:solidFill>
              </a:rPr>
              <a:t>There </a:t>
            </a:r>
            <a:r>
              <a:rPr lang="en-US" sz="4000" b="1" dirty="0" smtClean="0">
                <a:solidFill>
                  <a:schemeClr val="bg1"/>
                </a:solidFill>
              </a:rPr>
              <a:t>is no need to worry! There are no grounds to worry! For life, in the hand of God, will be good, lasting, </a:t>
            </a:r>
            <a:r>
              <a:rPr lang="en-US" sz="4000" b="1" dirty="0" smtClean="0">
                <a:solidFill>
                  <a:schemeClr val="bg1"/>
                </a:solidFill>
              </a:rPr>
              <a:t>secure.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678751"/>
          </a:xfrm>
          <a:prstGeom prst="rect">
            <a:avLst/>
          </a:prstGeom>
          <a:noFill/>
        </p:spPr>
        <p:txBody>
          <a:bodyPr wrap="square" rtlCol="0">
            <a:spAutoFit/>
          </a:bodyPr>
          <a:lstStyle/>
          <a:p>
            <a:pPr algn="r"/>
            <a:r>
              <a:rPr lang="en-US" sz="3200" dirty="0" smtClean="0">
                <a:solidFill>
                  <a:schemeClr val="bg1"/>
                </a:solidFill>
              </a:rPr>
              <a:t>Mt 6: 26-30</a:t>
            </a:r>
            <a:endParaRPr lang="en-US" sz="3200" dirty="0" smtClean="0">
              <a:solidFill>
                <a:schemeClr val="bg1"/>
              </a:solidFill>
            </a:endParaRPr>
          </a:p>
          <a:p>
            <a:r>
              <a:rPr lang="en-US" sz="3300" dirty="0" smtClean="0">
                <a:solidFill>
                  <a:schemeClr val="bg1"/>
                </a:solidFill>
              </a:rPr>
              <a:t>26 </a:t>
            </a:r>
            <a:r>
              <a:rPr lang="en-US" sz="3300" b="1" dirty="0" smtClean="0">
                <a:solidFill>
                  <a:schemeClr val="bg1"/>
                </a:solidFill>
              </a:rPr>
              <a:t>Look</a:t>
            </a:r>
            <a:r>
              <a:rPr lang="en-US" sz="3300" dirty="0" smtClean="0">
                <a:solidFill>
                  <a:schemeClr val="bg1"/>
                </a:solidFill>
              </a:rPr>
              <a:t> at the </a:t>
            </a:r>
            <a:r>
              <a:rPr lang="en-US" sz="3300" b="1" dirty="0" smtClean="0">
                <a:solidFill>
                  <a:schemeClr val="bg1"/>
                </a:solidFill>
              </a:rPr>
              <a:t>birds</a:t>
            </a:r>
            <a:r>
              <a:rPr lang="en-US" sz="3300" dirty="0" smtClean="0">
                <a:solidFill>
                  <a:schemeClr val="bg1"/>
                </a:solidFill>
              </a:rPr>
              <a:t> of the air; they do not sow or reap or store away in barns, and yet your heavenly Father feeds them. Are you not much more valuable than they? 27 Can any one of you by worrying add a single hour to your life? 28 And why do you worry about clothes? </a:t>
            </a:r>
            <a:r>
              <a:rPr lang="en-US" sz="3300" b="1" dirty="0" smtClean="0">
                <a:solidFill>
                  <a:schemeClr val="bg1"/>
                </a:solidFill>
              </a:rPr>
              <a:t>See</a:t>
            </a:r>
            <a:r>
              <a:rPr lang="en-US" sz="3300" dirty="0" smtClean="0">
                <a:solidFill>
                  <a:schemeClr val="bg1"/>
                </a:solidFill>
              </a:rPr>
              <a:t> how the </a:t>
            </a:r>
            <a:r>
              <a:rPr lang="en-US" sz="3300" b="1" dirty="0" smtClean="0">
                <a:solidFill>
                  <a:schemeClr val="bg1"/>
                </a:solidFill>
              </a:rPr>
              <a:t>flowers</a:t>
            </a:r>
            <a:r>
              <a:rPr lang="en-US" sz="3300" dirty="0" smtClean="0">
                <a:solidFill>
                  <a:schemeClr val="bg1"/>
                </a:solidFill>
              </a:rPr>
              <a:t> of the field grow. They do not labor or spin. 29 Yet I tell you that not even Solomon in all his splendor was dressed like one of these. 30 If that is how God clothes the grass of the field, which is here today and tomorrow is thrown into the fire, will he not much more clothe you—you of little faith?</a:t>
            </a:r>
            <a:endParaRPr lang="en-US" sz="3300" b="1" dirty="0" smtClean="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678751"/>
          </a:xfrm>
          <a:prstGeom prst="rect">
            <a:avLst/>
          </a:prstGeom>
          <a:noFill/>
        </p:spPr>
        <p:txBody>
          <a:bodyPr wrap="square" rtlCol="0">
            <a:spAutoFit/>
          </a:bodyPr>
          <a:lstStyle/>
          <a:p>
            <a:pPr algn="r"/>
            <a:r>
              <a:rPr lang="en-US" sz="3200" dirty="0" smtClean="0">
                <a:solidFill>
                  <a:schemeClr val="bg1"/>
                </a:solidFill>
              </a:rPr>
              <a:t>Mt 6: 26-30</a:t>
            </a:r>
            <a:endParaRPr lang="en-US" sz="3200" dirty="0" smtClean="0">
              <a:solidFill>
                <a:schemeClr val="bg1"/>
              </a:solidFill>
            </a:endParaRPr>
          </a:p>
          <a:p>
            <a:r>
              <a:rPr lang="en-US" altLang="zh-TW" sz="3300" baseline="30000" dirty="0" smtClean="0">
                <a:solidFill>
                  <a:schemeClr val="bg1"/>
                </a:solidFill>
              </a:rPr>
              <a:t>26 </a:t>
            </a:r>
            <a:r>
              <a:rPr lang="zh-TW" altLang="en-US" sz="3300" dirty="0" smtClean="0">
                <a:solidFill>
                  <a:schemeClr val="bg1"/>
                </a:solidFill>
              </a:rPr>
              <a:t>你 們 </a:t>
            </a:r>
            <a:r>
              <a:rPr lang="zh-TW" altLang="en-US" sz="3300" b="1" dirty="0" smtClean="0">
                <a:solidFill>
                  <a:schemeClr val="bg1"/>
                </a:solidFill>
              </a:rPr>
              <a:t>看</a:t>
            </a:r>
            <a:r>
              <a:rPr lang="zh-TW" altLang="en-US" sz="3300" dirty="0" smtClean="0">
                <a:solidFill>
                  <a:schemeClr val="bg1"/>
                </a:solidFill>
              </a:rPr>
              <a:t> 那 天 上 的 </a:t>
            </a:r>
            <a:r>
              <a:rPr lang="zh-TW" altLang="en-US" sz="3300" b="1" dirty="0" smtClean="0">
                <a:solidFill>
                  <a:schemeClr val="bg1"/>
                </a:solidFill>
              </a:rPr>
              <a:t>飛 鳥</a:t>
            </a:r>
            <a:r>
              <a:rPr lang="zh-TW" altLang="en-US" sz="3300" dirty="0" smtClean="0">
                <a:solidFill>
                  <a:schemeClr val="bg1"/>
                </a:solidFill>
              </a:rPr>
              <a:t> ， 也 不 種 ， 也 不 收 ， 也 不 積 蓄 在 倉 裡 ， 你 們 的 天 父 尚 且 養 活 他 。 你 們 不 比 飛 鳥 貴 重 得 多 麼 </a:t>
            </a:r>
            <a:r>
              <a:rPr lang="zh-TW" altLang="en-US" sz="3300" dirty="0" smtClean="0">
                <a:solidFill>
                  <a:schemeClr val="bg1"/>
                </a:solidFill>
              </a:rPr>
              <a:t>？</a:t>
            </a:r>
            <a:r>
              <a:rPr lang="en-US" altLang="zh-TW" sz="3300" baseline="30000" dirty="0" smtClean="0">
                <a:solidFill>
                  <a:schemeClr val="bg1"/>
                </a:solidFill>
              </a:rPr>
              <a:t>27</a:t>
            </a:r>
            <a:r>
              <a:rPr lang="en-US" altLang="zh-TW" sz="3300" baseline="30000" dirty="0" smtClean="0">
                <a:solidFill>
                  <a:schemeClr val="bg1"/>
                </a:solidFill>
              </a:rPr>
              <a:t> </a:t>
            </a:r>
            <a:r>
              <a:rPr lang="zh-TW" altLang="en-US" sz="3300" dirty="0" smtClean="0">
                <a:solidFill>
                  <a:schemeClr val="bg1"/>
                </a:solidFill>
              </a:rPr>
              <a:t>你 們 那 一 個 能 用 思 慮 使 壽 數 多 加 一 刻 呢 （ 或 作 ： 使 身 量 多 加 一 肘 呢 ） </a:t>
            </a:r>
            <a:r>
              <a:rPr lang="zh-TW" altLang="en-US" sz="3300" dirty="0" smtClean="0">
                <a:solidFill>
                  <a:schemeClr val="bg1"/>
                </a:solidFill>
              </a:rPr>
              <a:t>？</a:t>
            </a:r>
            <a:r>
              <a:rPr lang="en-US" altLang="zh-TW" sz="3300" baseline="30000" dirty="0" smtClean="0">
                <a:solidFill>
                  <a:schemeClr val="bg1"/>
                </a:solidFill>
              </a:rPr>
              <a:t>28</a:t>
            </a:r>
            <a:r>
              <a:rPr lang="en-US" altLang="zh-TW" sz="3300" baseline="30000" dirty="0" smtClean="0">
                <a:solidFill>
                  <a:schemeClr val="bg1"/>
                </a:solidFill>
              </a:rPr>
              <a:t> </a:t>
            </a:r>
            <a:r>
              <a:rPr lang="zh-TW" altLang="en-US" sz="3300" dirty="0" smtClean="0">
                <a:solidFill>
                  <a:schemeClr val="bg1"/>
                </a:solidFill>
              </a:rPr>
              <a:t>何 必 為 衣 裳 憂 慮 呢 ？ 你 </a:t>
            </a:r>
            <a:r>
              <a:rPr lang="zh-TW" altLang="en-US" sz="3300" b="1" dirty="0" smtClean="0">
                <a:solidFill>
                  <a:schemeClr val="bg1"/>
                </a:solidFill>
              </a:rPr>
              <a:t>想</a:t>
            </a:r>
            <a:r>
              <a:rPr lang="zh-TW" altLang="en-US" sz="3300" dirty="0" smtClean="0">
                <a:solidFill>
                  <a:schemeClr val="bg1"/>
                </a:solidFill>
              </a:rPr>
              <a:t> 野 地 裡 的 </a:t>
            </a:r>
            <a:r>
              <a:rPr lang="zh-TW" altLang="en-US" sz="3300" b="1" dirty="0" smtClean="0">
                <a:solidFill>
                  <a:schemeClr val="bg1"/>
                </a:solidFill>
              </a:rPr>
              <a:t>百 合 花 </a:t>
            </a:r>
            <a:r>
              <a:rPr lang="zh-TW" altLang="en-US" sz="3300" dirty="0" smtClean="0">
                <a:solidFill>
                  <a:schemeClr val="bg1"/>
                </a:solidFill>
              </a:rPr>
              <a:t>怎 麼 長 起 來 ； 他 也 不 勞 苦 ， 也 不 紡 線 </a:t>
            </a:r>
            <a:r>
              <a:rPr lang="zh-TW" altLang="en-US" sz="3300" dirty="0" smtClean="0">
                <a:solidFill>
                  <a:schemeClr val="bg1"/>
                </a:solidFill>
              </a:rPr>
              <a:t>。</a:t>
            </a:r>
            <a:r>
              <a:rPr lang="en-US" altLang="zh-TW" sz="3300" baseline="30000" dirty="0" smtClean="0">
                <a:solidFill>
                  <a:schemeClr val="bg1"/>
                </a:solidFill>
              </a:rPr>
              <a:t>29</a:t>
            </a:r>
            <a:r>
              <a:rPr lang="en-US" altLang="zh-TW" sz="3300" baseline="30000" dirty="0" smtClean="0">
                <a:solidFill>
                  <a:schemeClr val="bg1"/>
                </a:solidFill>
              </a:rPr>
              <a:t> </a:t>
            </a:r>
            <a:r>
              <a:rPr lang="zh-TW" altLang="en-US" sz="3300" dirty="0" smtClean="0">
                <a:solidFill>
                  <a:schemeClr val="bg1"/>
                </a:solidFill>
              </a:rPr>
              <a:t>然 而 我 告 訴 你 們 ， 就 是 所 羅 門 極 榮 華 的 時 候 ， 他 所 穿 戴 的 ， 還 不 如 這 花 一 朵 呢 </a:t>
            </a:r>
            <a:r>
              <a:rPr lang="zh-TW" altLang="en-US" sz="3300" dirty="0" smtClean="0">
                <a:solidFill>
                  <a:schemeClr val="bg1"/>
                </a:solidFill>
              </a:rPr>
              <a:t>！</a:t>
            </a:r>
            <a:r>
              <a:rPr lang="en-US" altLang="zh-TW" sz="3300" baseline="30000" dirty="0" smtClean="0">
                <a:solidFill>
                  <a:schemeClr val="bg1"/>
                </a:solidFill>
              </a:rPr>
              <a:t>30</a:t>
            </a:r>
            <a:r>
              <a:rPr lang="en-US" altLang="zh-TW" sz="3300" baseline="30000" dirty="0" smtClean="0">
                <a:solidFill>
                  <a:schemeClr val="bg1"/>
                </a:solidFill>
              </a:rPr>
              <a:t> </a:t>
            </a:r>
            <a:r>
              <a:rPr lang="zh-TW" altLang="en-US" sz="3300" dirty="0" smtClean="0">
                <a:solidFill>
                  <a:schemeClr val="bg1"/>
                </a:solidFill>
              </a:rPr>
              <a:t>你 們 這 小 信 的 人 哪 ！ 野 地 裡 的 草 今 天 還 在 ， 明 天 就 丟 在 爐 裡 ， 神 還 給 他 這 樣 的 妝 飾 ， 何 況 你 們 呢 ！</a:t>
            </a:r>
            <a:endParaRPr lang="zh-TW" altLang="en-US" sz="3300"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We Treasure You, Jesus:</a:t>
            </a:r>
            <a:endParaRPr lang="en-US" sz="4000" u="sng" dirty="0" smtClean="0">
              <a:solidFill>
                <a:schemeClr val="bg1"/>
              </a:solidFill>
            </a:endParaRPr>
          </a:p>
          <a:p>
            <a:r>
              <a:rPr lang="en-US" sz="4000" dirty="0" smtClean="0">
                <a:solidFill>
                  <a:schemeClr val="bg1"/>
                </a:solidFill>
              </a:rPr>
              <a:t>On a daily basis, God is sending us the message: Trust in Me</a:t>
            </a:r>
            <a:r>
              <a:rPr lang="en-US" sz="4000" dirty="0" smtClean="0">
                <a:solidFill>
                  <a:schemeClr val="bg1"/>
                </a:solidFill>
              </a:rPr>
              <a:t>!</a:t>
            </a:r>
          </a:p>
          <a:p>
            <a:r>
              <a:rPr lang="en-US" sz="4000" dirty="0" smtClean="0">
                <a:solidFill>
                  <a:schemeClr val="bg1"/>
                </a:solidFill>
              </a:rPr>
              <a:t/>
            </a:r>
            <a:br>
              <a:rPr lang="en-US" sz="4000" dirty="0" smtClean="0">
                <a:solidFill>
                  <a:schemeClr val="bg1"/>
                </a:solidFill>
              </a:rPr>
            </a:br>
            <a:r>
              <a:rPr lang="en-US" sz="4000" dirty="0" smtClean="0">
                <a:solidFill>
                  <a:schemeClr val="bg1"/>
                </a:solidFill>
              </a:rPr>
              <a:t>On a daily basis, if we would only look and ponder, we are reminded: God is good, all the time!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pPr algn="r"/>
            <a:r>
              <a:rPr lang="en-US" sz="3200" dirty="0" smtClean="0">
                <a:solidFill>
                  <a:schemeClr val="bg1"/>
                </a:solidFill>
              </a:rPr>
              <a:t>Mt 6: 19-24</a:t>
            </a:r>
            <a:endParaRPr lang="en-US" sz="3200" dirty="0" smtClean="0">
              <a:solidFill>
                <a:schemeClr val="bg1"/>
              </a:solidFill>
            </a:endParaRPr>
          </a:p>
          <a:p>
            <a:r>
              <a:rPr lang="en-US" sz="4000" dirty="0" smtClean="0">
                <a:solidFill>
                  <a:schemeClr val="bg1"/>
                </a:solidFill>
              </a:rPr>
              <a:t>22 The eye is the lamp of the body. If your eyes are healthy, your whole body will be full of light. 23 But if your eyes are unhealthy, your whole body will be full of darkness. If then the light within you is darkness, how great is that darkness! </a:t>
            </a:r>
            <a:endParaRPr lang="en-US" sz="4000" b="1"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We Treasure You, Jesus:</a:t>
            </a:r>
            <a:endParaRPr lang="en-US" sz="4000" u="sng" dirty="0" smtClean="0">
              <a:solidFill>
                <a:schemeClr val="bg1"/>
              </a:solidFill>
            </a:endParaRPr>
          </a:p>
          <a:p>
            <a:r>
              <a:rPr lang="en-US" sz="4000" dirty="0" smtClean="0">
                <a:solidFill>
                  <a:schemeClr val="bg1"/>
                </a:solidFill>
              </a:rPr>
              <a:t>But not only through the birds of the air and flowers of the fields.</a:t>
            </a:r>
            <a:br>
              <a:rPr lang="en-US" sz="4000" dirty="0" smtClean="0">
                <a:solidFill>
                  <a:schemeClr val="bg1"/>
                </a:solidFill>
              </a:rPr>
            </a:br>
            <a:r>
              <a:rPr lang="en-US" sz="4000" b="1" dirty="0" smtClean="0">
                <a:solidFill>
                  <a:schemeClr val="bg1"/>
                </a:solidFill>
              </a:rPr>
              <a:t>God’s message of love for His Kingdom citizens is </a:t>
            </a:r>
            <a:r>
              <a:rPr lang="en-US" sz="4000" b="1" dirty="0" smtClean="0">
                <a:solidFill>
                  <a:schemeClr val="bg1"/>
                </a:solidFill>
              </a:rPr>
              <a:t>proclaimed </a:t>
            </a:r>
            <a:r>
              <a:rPr lang="en-US" sz="4000" b="1" dirty="0" smtClean="0">
                <a:solidFill>
                  <a:schemeClr val="bg1"/>
                </a:solidFill>
              </a:rPr>
              <a:t>from the </a:t>
            </a:r>
            <a:r>
              <a:rPr lang="en-US" sz="4000" b="1" dirty="0" smtClean="0">
                <a:solidFill>
                  <a:schemeClr val="bg1"/>
                </a:solidFill>
              </a:rPr>
              <a:t>Cross</a:t>
            </a:r>
            <a:r>
              <a:rPr lang="en-US" sz="4000" dirty="0" smtClean="0">
                <a:solidFill>
                  <a:schemeClr val="bg1"/>
                </a:solidFill>
              </a:rPr>
              <a: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smtClean="0">
                <a:solidFill>
                  <a:schemeClr val="bg1"/>
                </a:solidFill>
              </a:rPr>
              <a:t>Rom 8: 31-33</a:t>
            </a:r>
            <a:endParaRPr lang="en-US" sz="3200" dirty="0" smtClean="0">
              <a:solidFill>
                <a:schemeClr val="bg1"/>
              </a:solidFill>
            </a:endParaRPr>
          </a:p>
          <a:p>
            <a:r>
              <a:rPr lang="en-US" sz="4000" dirty="0" smtClean="0">
                <a:solidFill>
                  <a:schemeClr val="bg1"/>
                </a:solidFill>
              </a:rPr>
              <a:t>What, then, shall we say in response to these things? If God is for us, who can be against us? He who did not spare his own Son, but gave him up for us all—how will he not also, along with him, graciously give us all things? Who will bring any charge against those whom God has chosen? It is God who </a:t>
            </a:r>
            <a:r>
              <a:rPr lang="en-US" sz="4000" dirty="0" smtClean="0">
                <a:solidFill>
                  <a:schemeClr val="bg1"/>
                </a:solidFill>
              </a:rPr>
              <a:t>justifies.</a:t>
            </a:r>
            <a:endParaRPr lang="zh-TW" altLang="en-US" sz="4000"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893647"/>
          </a:xfrm>
          <a:prstGeom prst="rect">
            <a:avLst/>
          </a:prstGeom>
          <a:noFill/>
        </p:spPr>
        <p:txBody>
          <a:bodyPr wrap="square" rtlCol="0">
            <a:spAutoFit/>
          </a:bodyPr>
          <a:lstStyle/>
          <a:p>
            <a:pPr algn="r"/>
            <a:r>
              <a:rPr lang="en-US" sz="3200" dirty="0" smtClean="0">
                <a:solidFill>
                  <a:schemeClr val="bg1"/>
                </a:solidFill>
              </a:rPr>
              <a:t>Rom 8: 31-33</a:t>
            </a:r>
            <a:endParaRPr lang="en-US" sz="3200" dirty="0" smtClean="0">
              <a:solidFill>
                <a:schemeClr val="bg1"/>
              </a:solidFill>
            </a:endParaRPr>
          </a:p>
          <a:p>
            <a:r>
              <a:rPr lang="zh-TW" altLang="en-US" sz="4000" dirty="0" smtClean="0">
                <a:solidFill>
                  <a:schemeClr val="bg1"/>
                </a:solidFill>
              </a:rPr>
              <a:t>既 </a:t>
            </a:r>
            <a:r>
              <a:rPr lang="zh-TW" altLang="en-US" sz="4000" dirty="0" smtClean="0">
                <a:solidFill>
                  <a:schemeClr val="bg1"/>
                </a:solidFill>
              </a:rPr>
              <a:t>是 這 樣 ， 還 有 甚 麼 說 的 呢 ？ 神 若 幫 助 我 們 ， 誰 能 敵 擋 我 們 呢 </a:t>
            </a:r>
            <a:r>
              <a:rPr lang="zh-TW" altLang="en-US" sz="4000" dirty="0" smtClean="0">
                <a:solidFill>
                  <a:schemeClr val="bg1"/>
                </a:solidFill>
              </a:rPr>
              <a:t>？神 </a:t>
            </a:r>
            <a:r>
              <a:rPr lang="zh-TW" altLang="en-US" sz="4000" dirty="0" smtClean="0">
                <a:solidFill>
                  <a:schemeClr val="bg1"/>
                </a:solidFill>
              </a:rPr>
              <a:t>既 不 愛 惜 自 己 的 兒 子 ， 為 我 們 眾 人 捨 了 ， 豈 不 也 把 萬 物 和 他 一 同 白 白 的 賜 給 我 們 麼 </a:t>
            </a:r>
            <a:r>
              <a:rPr lang="zh-TW" altLang="en-US" sz="4000" dirty="0" smtClean="0">
                <a:solidFill>
                  <a:schemeClr val="bg1"/>
                </a:solidFill>
              </a:rPr>
              <a:t>？誰 </a:t>
            </a:r>
            <a:r>
              <a:rPr lang="zh-TW" altLang="en-US" sz="4000" dirty="0" smtClean="0">
                <a:solidFill>
                  <a:schemeClr val="bg1"/>
                </a:solidFill>
              </a:rPr>
              <a:t>能 控 告 神 所 揀 選 的 人 呢 ？ 有 神 稱 他 們 為 義 </a:t>
            </a:r>
            <a:r>
              <a:rPr lang="zh-TW" altLang="en-US" sz="4000" dirty="0" smtClean="0">
                <a:solidFill>
                  <a:schemeClr val="bg1"/>
                </a:solidFill>
              </a:rPr>
              <a:t>了</a:t>
            </a:r>
            <a:r>
              <a:rPr lang="zh-TW" altLang="en-US" sz="4000" dirty="0" smtClean="0">
                <a:solidFill>
                  <a:schemeClr val="bg1"/>
                </a:solidFill>
              </a:rPr>
              <a:t>。</a:t>
            </a:r>
            <a:endParaRPr lang="zh-TW" altLang="en-US" sz="4000"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We Treasure You, Jesus:</a:t>
            </a:r>
            <a:endParaRPr lang="en-US" sz="4000" u="sng" dirty="0" smtClean="0">
              <a:solidFill>
                <a:schemeClr val="bg1"/>
              </a:solidFill>
            </a:endParaRPr>
          </a:p>
          <a:p>
            <a:r>
              <a:rPr lang="en-US" sz="4000" i="1" dirty="0" smtClean="0">
                <a:solidFill>
                  <a:schemeClr val="bg1"/>
                </a:solidFill>
              </a:rPr>
              <a:t>Is the Kingdom of heaven the perception of our ultimate reality?</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632311"/>
          </a:xfrm>
          <a:prstGeom prst="rect">
            <a:avLst/>
          </a:prstGeom>
          <a:noFill/>
        </p:spPr>
        <p:txBody>
          <a:bodyPr wrap="square" rtlCol="0">
            <a:spAutoFit/>
          </a:bodyPr>
          <a:lstStyle/>
          <a:p>
            <a:r>
              <a:rPr lang="en-US" sz="4000" i="1" dirty="0" smtClean="0">
                <a:solidFill>
                  <a:schemeClr val="bg1"/>
                </a:solidFill>
              </a:rPr>
              <a:t>For all the vast influence he (Jesus) has exercised on human history, we have to say that Jesus is usually seen as a frankly pathetic individual who lived and still lives on the margins of “real life.” What lies at the heart of the </a:t>
            </a:r>
            <a:r>
              <a:rPr lang="en-US" sz="4000" i="1" u="sng" dirty="0" smtClean="0">
                <a:solidFill>
                  <a:schemeClr val="bg1"/>
                </a:solidFill>
              </a:rPr>
              <a:t>astonishing disregard</a:t>
            </a:r>
            <a:r>
              <a:rPr lang="en-US" sz="4000" i="1" dirty="0" smtClean="0">
                <a:solidFill>
                  <a:schemeClr val="bg1"/>
                </a:solidFill>
              </a:rPr>
              <a:t> of Jesus found in the moment-to-moment existence of multitudes of professing Christians </a:t>
            </a:r>
            <a:r>
              <a:rPr lang="en-US" sz="4000" i="1" dirty="0" smtClean="0">
                <a:solidFill>
                  <a:schemeClr val="bg1"/>
                </a:solidFill>
              </a:rPr>
              <a:t>is…</a:t>
            </a:r>
            <a:endParaRPr lang="en-US" sz="4000"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4401205"/>
          </a:xfrm>
          <a:prstGeom prst="rect">
            <a:avLst/>
          </a:prstGeom>
          <a:noFill/>
        </p:spPr>
        <p:txBody>
          <a:bodyPr wrap="square" rtlCol="0">
            <a:spAutoFit/>
          </a:bodyPr>
          <a:lstStyle/>
          <a:p>
            <a:r>
              <a:rPr lang="en-US" sz="4000" i="1" dirty="0" smtClean="0">
                <a:solidFill>
                  <a:schemeClr val="bg1"/>
                </a:solidFill>
              </a:rPr>
              <a:t>…</a:t>
            </a:r>
            <a:r>
              <a:rPr lang="en-US" sz="4000" b="1" i="1" dirty="0" smtClean="0">
                <a:solidFill>
                  <a:schemeClr val="bg1"/>
                </a:solidFill>
              </a:rPr>
              <a:t>a </a:t>
            </a:r>
            <a:r>
              <a:rPr lang="en-US" sz="4000" b="1" i="1" dirty="0" smtClean="0">
                <a:solidFill>
                  <a:schemeClr val="bg1"/>
                </a:solidFill>
              </a:rPr>
              <a:t>simple lack of respect for him. He is not seriously considered or presented as a person of great ability. What, then, can devotion or worship mean, if simple respect is not included in it? Not much</a:t>
            </a:r>
            <a:r>
              <a:rPr lang="en-US" sz="4000" i="1" dirty="0" smtClean="0">
                <a:solidFill>
                  <a:schemeClr val="bg1"/>
                </a:solidFill>
              </a:rPr>
              <a:t>.</a:t>
            </a:r>
            <a:endParaRPr lang="en-US" sz="4000" dirty="0" smtClean="0">
              <a:solidFill>
                <a:schemeClr val="bg1"/>
              </a:solidFill>
            </a:endParaRPr>
          </a:p>
          <a:p>
            <a:pPr algn="r"/>
            <a:endParaRPr lang="en-US" sz="4000" dirty="0" smtClean="0">
              <a:solidFill>
                <a:schemeClr val="bg1"/>
              </a:solidFill>
            </a:endParaRPr>
          </a:p>
          <a:p>
            <a:pPr algn="r"/>
            <a:r>
              <a:rPr lang="en-US" sz="4000" dirty="0" smtClean="0">
                <a:solidFill>
                  <a:schemeClr val="bg1"/>
                </a:solidFill>
              </a:rPr>
              <a:t>~Dallas Willard</a:t>
            </a:r>
            <a:endParaRPr lang="en-US" sz="40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pPr algn="r"/>
            <a:r>
              <a:rPr lang="en-US" sz="3200" dirty="0" smtClean="0">
                <a:solidFill>
                  <a:schemeClr val="bg1"/>
                </a:solidFill>
              </a:rPr>
              <a:t>Mt 6: 19-24</a:t>
            </a:r>
            <a:endParaRPr lang="en-US" sz="3200" dirty="0" smtClean="0">
              <a:solidFill>
                <a:schemeClr val="bg1"/>
              </a:solidFill>
            </a:endParaRPr>
          </a:p>
          <a:p>
            <a:r>
              <a:rPr lang="en-US" sz="4000" dirty="0" smtClean="0">
                <a:solidFill>
                  <a:schemeClr val="bg1"/>
                </a:solidFill>
              </a:rPr>
              <a:t>24 No one can serve two masters. Either you will hate the one and love the other, or you will be devoted to the one and despise the other. You cannot serve both God and money. </a:t>
            </a:r>
            <a:endParaRPr lang="en-US" sz="40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pPr algn="r"/>
            <a:r>
              <a:rPr lang="en-US" sz="3200" dirty="0" smtClean="0">
                <a:solidFill>
                  <a:schemeClr val="bg1"/>
                </a:solidFill>
              </a:rPr>
              <a:t>Mt 6: 19-24</a:t>
            </a:r>
            <a:endParaRPr lang="en-US" sz="3200" dirty="0" smtClean="0">
              <a:solidFill>
                <a:schemeClr val="bg1"/>
              </a:solidFill>
            </a:endParaRPr>
          </a:p>
          <a:p>
            <a:r>
              <a:rPr lang="en-US" altLang="zh-TW" sz="4000" baseline="30000" dirty="0" smtClean="0">
                <a:solidFill>
                  <a:schemeClr val="bg1"/>
                </a:solidFill>
              </a:rPr>
              <a:t>19 </a:t>
            </a:r>
            <a:r>
              <a:rPr lang="zh-TW" altLang="en-US" sz="4000" dirty="0" smtClean="0">
                <a:solidFill>
                  <a:schemeClr val="bg1"/>
                </a:solidFill>
              </a:rPr>
              <a:t>不 要 為 自 己 積 </a:t>
            </a:r>
            <a:r>
              <a:rPr lang="zh-TW" altLang="en-US" sz="4000" dirty="0" smtClean="0">
                <a:solidFill>
                  <a:schemeClr val="bg1"/>
                </a:solidFill>
              </a:rPr>
              <a:t>儹 </a:t>
            </a:r>
            <a:r>
              <a:rPr lang="zh-TW" altLang="en-US" sz="4000" dirty="0" smtClean="0">
                <a:solidFill>
                  <a:schemeClr val="bg1"/>
                </a:solidFill>
              </a:rPr>
              <a:t>財 寶 在 地 上 ； 地 上 有 蟲 子 咬 ， 能 </a:t>
            </a:r>
            <a:r>
              <a:rPr lang="zh-CN" altLang="en-US" sz="4000" dirty="0" smtClean="0">
                <a:solidFill>
                  <a:schemeClr val="bg1"/>
                </a:solidFill>
              </a:rPr>
              <a:t>銹</a:t>
            </a:r>
            <a:r>
              <a:rPr lang="zh-TW" altLang="en-US" sz="4000" dirty="0" smtClean="0">
                <a:solidFill>
                  <a:schemeClr val="bg1"/>
                </a:solidFill>
              </a:rPr>
              <a:t> </a:t>
            </a:r>
            <a:r>
              <a:rPr lang="zh-TW" altLang="en-US" sz="4000" dirty="0" smtClean="0">
                <a:solidFill>
                  <a:schemeClr val="bg1"/>
                </a:solidFill>
              </a:rPr>
              <a:t>壞 ， 也 有 賊 挖 窟 窿 來 偷 </a:t>
            </a:r>
            <a:r>
              <a:rPr lang="zh-TW" altLang="en-US" sz="4000" dirty="0" smtClean="0">
                <a:solidFill>
                  <a:schemeClr val="bg1"/>
                </a:solidFill>
              </a:rPr>
              <a:t>。</a:t>
            </a:r>
            <a:r>
              <a:rPr lang="en-US" altLang="zh-TW" sz="4000" baseline="30000" dirty="0" smtClean="0">
                <a:solidFill>
                  <a:schemeClr val="bg1"/>
                </a:solidFill>
              </a:rPr>
              <a:t>20</a:t>
            </a:r>
            <a:r>
              <a:rPr lang="en-US" altLang="zh-TW" sz="4000" baseline="30000" dirty="0" smtClean="0">
                <a:solidFill>
                  <a:schemeClr val="bg1"/>
                </a:solidFill>
              </a:rPr>
              <a:t> </a:t>
            </a:r>
            <a:r>
              <a:rPr lang="zh-TW" altLang="en-US" sz="4000" dirty="0" smtClean="0">
                <a:solidFill>
                  <a:schemeClr val="bg1"/>
                </a:solidFill>
              </a:rPr>
              <a:t>只 要 積 儹 財 寶 在 天 上 ； 天 上 沒 有 蟲 子 咬 ， 不 能 </a:t>
            </a:r>
            <a:r>
              <a:rPr lang="zh-CN" altLang="en-US" sz="4000" dirty="0" smtClean="0">
                <a:solidFill>
                  <a:schemeClr val="bg1"/>
                </a:solidFill>
              </a:rPr>
              <a:t>銹</a:t>
            </a:r>
            <a:r>
              <a:rPr lang="zh-TW" altLang="en-US" sz="4000" dirty="0" smtClean="0">
                <a:solidFill>
                  <a:schemeClr val="bg1"/>
                </a:solidFill>
              </a:rPr>
              <a:t> </a:t>
            </a:r>
            <a:r>
              <a:rPr lang="zh-TW" altLang="en-US" sz="4000" dirty="0" smtClean="0">
                <a:solidFill>
                  <a:schemeClr val="bg1"/>
                </a:solidFill>
              </a:rPr>
              <a:t>壞 ， 也 沒 有 賊 挖 窟 窿 來 偷 </a:t>
            </a:r>
            <a:r>
              <a:rPr lang="zh-TW" altLang="en-US" sz="4000" dirty="0" smtClean="0">
                <a:solidFill>
                  <a:schemeClr val="bg1"/>
                </a:solidFill>
              </a:rPr>
              <a:t>。</a:t>
            </a:r>
            <a:r>
              <a:rPr lang="en-US" altLang="zh-TW" sz="4000" baseline="30000" dirty="0" smtClean="0">
                <a:solidFill>
                  <a:schemeClr val="bg1"/>
                </a:solidFill>
              </a:rPr>
              <a:t>21</a:t>
            </a:r>
            <a:r>
              <a:rPr lang="en-US" altLang="zh-TW" sz="4000" baseline="30000" dirty="0" smtClean="0">
                <a:solidFill>
                  <a:schemeClr val="bg1"/>
                </a:solidFill>
              </a:rPr>
              <a:t> </a:t>
            </a:r>
            <a:r>
              <a:rPr lang="zh-TW" altLang="en-US" sz="4000" dirty="0" smtClean="0">
                <a:solidFill>
                  <a:schemeClr val="bg1"/>
                </a:solidFill>
              </a:rPr>
              <a:t>因 為 你 的 財 寶 在 那 裡 ， 你 的 心 也 在 那 </a:t>
            </a:r>
            <a:r>
              <a:rPr lang="zh-TW" altLang="en-US" sz="4000" dirty="0" smtClean="0">
                <a:solidFill>
                  <a:schemeClr val="bg1"/>
                </a:solidFill>
              </a:rPr>
              <a:t>裡</a:t>
            </a:r>
            <a:r>
              <a:rPr lang="zh-TW" altLang="en-US" sz="4000" dirty="0" smtClean="0">
                <a:solidFill>
                  <a:schemeClr val="bg1"/>
                </a:solidFill>
              </a:rPr>
              <a:t>。</a:t>
            </a:r>
            <a:r>
              <a:rPr lang="zh-TW" altLang="en-US" sz="4000" dirty="0" smtClean="0">
                <a:solidFill>
                  <a:schemeClr val="bg1"/>
                </a:solidFill>
              </a:rPr>
              <a:t> </a:t>
            </a:r>
            <a:endParaRPr lang="zh-TW" altLang="en-US" sz="40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smtClean="0">
                <a:solidFill>
                  <a:schemeClr val="bg1"/>
                </a:solidFill>
              </a:rPr>
              <a:t>Mt 6: 19-24</a:t>
            </a:r>
            <a:endParaRPr lang="en-US" sz="3200" dirty="0" smtClean="0">
              <a:solidFill>
                <a:schemeClr val="bg1"/>
              </a:solidFill>
            </a:endParaRPr>
          </a:p>
          <a:p>
            <a:r>
              <a:rPr lang="en-US" altLang="zh-TW" sz="4000" baseline="30000" dirty="0" smtClean="0">
                <a:solidFill>
                  <a:schemeClr val="bg1"/>
                </a:solidFill>
              </a:rPr>
              <a:t>22 </a:t>
            </a:r>
            <a:r>
              <a:rPr lang="zh-TW" altLang="en-US" sz="4000" dirty="0" smtClean="0">
                <a:solidFill>
                  <a:schemeClr val="bg1"/>
                </a:solidFill>
              </a:rPr>
              <a:t>眼 睛 就 是 身 上 的 燈 。 你 的 眼 睛 若 瞭 亮 ， 全 身 就 光 明 </a:t>
            </a:r>
            <a:r>
              <a:rPr lang="zh-TW" altLang="en-US" sz="4000" dirty="0" smtClean="0">
                <a:solidFill>
                  <a:schemeClr val="bg1"/>
                </a:solidFill>
              </a:rPr>
              <a:t>；</a:t>
            </a:r>
            <a:r>
              <a:rPr lang="en-US" altLang="zh-TW" sz="4000" baseline="30000" dirty="0" smtClean="0">
                <a:solidFill>
                  <a:schemeClr val="bg1"/>
                </a:solidFill>
              </a:rPr>
              <a:t>23</a:t>
            </a:r>
            <a:r>
              <a:rPr lang="en-US" altLang="zh-TW" sz="4000" baseline="30000" dirty="0" smtClean="0">
                <a:solidFill>
                  <a:schemeClr val="bg1"/>
                </a:solidFill>
              </a:rPr>
              <a:t> </a:t>
            </a:r>
            <a:r>
              <a:rPr lang="zh-TW" altLang="en-US" sz="4000" dirty="0" smtClean="0">
                <a:solidFill>
                  <a:schemeClr val="bg1"/>
                </a:solidFill>
              </a:rPr>
              <a:t>你 的 眼 睛 若 昏 花 ， 全 身 就 黑 暗 。 你 裡 頭 的 光 若 黑 暗 了 ， 那 黑 暗 是 何 等 大 呢 </a:t>
            </a:r>
            <a:r>
              <a:rPr lang="zh-TW" altLang="en-US" sz="4000" dirty="0" smtClean="0">
                <a:solidFill>
                  <a:schemeClr val="bg1"/>
                </a:solidFill>
              </a:rPr>
              <a:t>！</a:t>
            </a:r>
            <a:endParaRPr lang="en-US" altLang="zh-TW" sz="4000" dirty="0" smtClean="0">
              <a:solidFill>
                <a:schemeClr val="bg1"/>
              </a:solidFill>
            </a:endParaRPr>
          </a:p>
          <a:p>
            <a:endParaRPr lang="en-US" altLang="zh-TW" sz="4000" dirty="0" smtClean="0">
              <a:solidFill>
                <a:schemeClr val="bg1"/>
              </a:solidFill>
            </a:endParaRPr>
          </a:p>
          <a:p>
            <a:r>
              <a:rPr lang="en-US" altLang="zh-TW" sz="4000" baseline="30000" dirty="0" smtClean="0">
                <a:solidFill>
                  <a:schemeClr val="bg1"/>
                </a:solidFill>
              </a:rPr>
              <a:t>24 </a:t>
            </a:r>
            <a:r>
              <a:rPr lang="zh-TW" altLang="en-US" sz="4000" dirty="0" smtClean="0">
                <a:solidFill>
                  <a:schemeClr val="bg1"/>
                </a:solidFill>
              </a:rPr>
              <a:t>一 個 人 不 能 事 奉 兩 個 主 ； 不 是 惡 這 個 ， 愛 那 個 ， 就 是 重 這 個 ， 輕 那 個 。 你 們 不 能 又 事 奉 神 ， 又 事 奉 瑪 門 （ 瑪 門 ： 財 利 的 意 思 ） 。</a:t>
            </a:r>
            <a:endParaRPr lang="zh-TW" altLang="en-US" sz="40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Life-giving Counsel of Mt </a:t>
            </a:r>
            <a:r>
              <a:rPr lang="en-US" sz="4000" u="sng" dirty="0" smtClean="0">
                <a:solidFill>
                  <a:schemeClr val="bg1"/>
                </a:solidFill>
              </a:rPr>
              <a:t>6: 19-24:</a:t>
            </a:r>
            <a:endParaRPr lang="en-US" sz="4000" u="sng" dirty="0" smtClean="0">
              <a:solidFill>
                <a:schemeClr val="bg1"/>
              </a:solidFill>
            </a:endParaRPr>
          </a:p>
          <a:p>
            <a:r>
              <a:rPr lang="en-US" sz="4000" b="1" dirty="0" smtClean="0">
                <a:solidFill>
                  <a:schemeClr val="bg1"/>
                </a:solidFill>
              </a:rPr>
              <a:t>A Kingdom citizen is to live out of the treasure of one’s heart, who is </a:t>
            </a:r>
            <a:r>
              <a:rPr lang="en-US" sz="4000" b="1" dirty="0" smtClean="0">
                <a:solidFill>
                  <a:schemeClr val="bg1"/>
                </a:solidFill>
              </a:rPr>
              <a:t>God.</a:t>
            </a:r>
          </a:p>
          <a:p>
            <a:r>
              <a:rPr lang="zh-CN" altLang="en-US" sz="4000" b="1" dirty="0" smtClean="0">
                <a:solidFill>
                  <a:schemeClr val="bg1"/>
                </a:solidFill>
              </a:rPr>
              <a:t>一</a:t>
            </a:r>
            <a:r>
              <a:rPr lang="zh-CN" altLang="en-US" sz="4000" b="1" dirty="0" smtClean="0">
                <a:solidFill>
                  <a:schemeClr val="bg1"/>
                </a:solidFill>
              </a:rPr>
              <a:t>個國度的國民所當活出的，要發自內心的寶藏，而這寶藏就是神本身。</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Our Treasure(</a:t>
            </a:r>
            <a:r>
              <a:rPr lang="en-US" altLang="zh-CN" sz="7000" b="1" dirty="0" err="1" smtClean="0">
                <a:solidFill>
                  <a:prstClr val="white"/>
                </a:solidFill>
              </a:rPr>
              <a:t>sss</a:t>
            </a:r>
            <a:r>
              <a:rPr lang="en-US" altLang="zh-CN" sz="7000" b="1" dirty="0" smtClean="0">
                <a:solidFill>
                  <a:prstClr val="white"/>
                </a:solidFill>
              </a:rPr>
              <a:t>)</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Our Treasure(</a:t>
            </a:r>
            <a:r>
              <a:rPr lang="en-US" sz="4000" u="sng" dirty="0" err="1" smtClean="0">
                <a:solidFill>
                  <a:schemeClr val="bg1"/>
                </a:solidFill>
              </a:rPr>
              <a:t>sss</a:t>
            </a:r>
            <a:r>
              <a:rPr lang="en-US" sz="4000" u="sng" dirty="0" smtClean="0">
                <a:solidFill>
                  <a:schemeClr val="bg1"/>
                </a:solidFill>
              </a:rPr>
              <a:t>):</a:t>
            </a:r>
            <a:endParaRPr lang="en-US" sz="4000" u="sng" dirty="0" smtClean="0">
              <a:solidFill>
                <a:schemeClr val="bg1"/>
              </a:solidFill>
            </a:endParaRPr>
          </a:p>
          <a:p>
            <a:r>
              <a:rPr lang="en-US" sz="4000" dirty="0" smtClean="0">
                <a:solidFill>
                  <a:schemeClr val="bg1"/>
                </a:solidFill>
              </a:rPr>
              <a:t>Treasure = </a:t>
            </a:r>
          </a:p>
          <a:p>
            <a:r>
              <a:rPr lang="en-US" sz="4000" dirty="0" smtClean="0">
                <a:solidFill>
                  <a:schemeClr val="bg1"/>
                </a:solidFill>
              </a:rPr>
              <a:t>1 </a:t>
            </a:r>
            <a:r>
              <a:rPr lang="en-US" sz="4000" dirty="0" smtClean="0">
                <a:solidFill>
                  <a:schemeClr val="bg1"/>
                </a:solidFill>
              </a:rPr>
              <a:t>Something/ someone we value… a lot!</a:t>
            </a:r>
            <a:br>
              <a:rPr lang="en-US" sz="4000" dirty="0" smtClean="0">
                <a:solidFill>
                  <a:schemeClr val="bg1"/>
                </a:solidFill>
              </a:rPr>
            </a:br>
            <a:r>
              <a:rPr lang="en-US" sz="4000" dirty="0" smtClean="0">
                <a:solidFill>
                  <a:schemeClr val="bg1"/>
                </a:solidFill>
              </a:rPr>
              <a:t>2 Something/ someone that we have exhilarations if with/ heartaches if without… </a:t>
            </a:r>
            <a:br>
              <a:rPr lang="en-US" sz="4000" dirty="0" smtClean="0">
                <a:solidFill>
                  <a:schemeClr val="bg1"/>
                </a:solidFill>
              </a:rPr>
            </a:br>
            <a:r>
              <a:rPr lang="en-US" sz="4000" dirty="0" smtClean="0">
                <a:solidFill>
                  <a:schemeClr val="bg1"/>
                </a:solidFill>
              </a:rPr>
              <a:t>3 Something/ someone we will take pains to protect</a:t>
            </a:r>
            <a:r>
              <a:rPr lang="en-US" sz="4000" dirty="0" smtClean="0">
                <a:solidFill>
                  <a:schemeClr val="bg1"/>
                </a:solidFill>
              </a:rPr>
              <a: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1231</Words>
  <Application>Microsoft Office PowerPoint</Application>
  <PresentationFormat>On-screen Show (4:3)</PresentationFormat>
  <Paragraphs>83</Paragraphs>
  <Slides>35</Slides>
  <Notes>0</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282</cp:revision>
  <dcterms:created xsi:type="dcterms:W3CDTF">2015-05-17T06:09:38Z</dcterms:created>
  <dcterms:modified xsi:type="dcterms:W3CDTF">2016-10-16T04:55:33Z</dcterms:modified>
</cp:coreProperties>
</file>