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9" r:id="rId5"/>
    <p:sldId id="258" r:id="rId6"/>
    <p:sldId id="261" r:id="rId7"/>
    <p:sldId id="262" r:id="rId8"/>
    <p:sldId id="266" r:id="rId9"/>
    <p:sldId id="267" r:id="rId10"/>
    <p:sldId id="268" r:id="rId11"/>
    <p:sldId id="269" r:id="rId12"/>
    <p:sldId id="263" r:id="rId13"/>
    <p:sldId id="264" r:id="rId14"/>
    <p:sldId id="265" r:id="rId15"/>
    <p:sldId id="260" r:id="rId16"/>
    <p:sldId id="271" r:id="rId17"/>
    <p:sldId id="272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79" d="100"/>
          <a:sy n="79" d="100"/>
        </p:scale>
        <p:origin x="86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68A3F-8506-4DC1-AD8B-D6397151816B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B3E7-8B15-46F6-A51D-D6A20D39D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306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68A3F-8506-4DC1-AD8B-D6397151816B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B3E7-8B15-46F6-A51D-D6A20D39D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687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68A3F-8506-4DC1-AD8B-D6397151816B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B3E7-8B15-46F6-A51D-D6A20D39D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2871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148C-102D-4829-8D16-B106AA5EA13F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B6AA-E70D-47E4-9177-DF5762BB5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055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148C-102D-4829-8D16-B106AA5EA13F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B6AA-E70D-47E4-9177-DF5762BB5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339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148C-102D-4829-8D16-B106AA5EA13F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B6AA-E70D-47E4-9177-DF5762BB5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1920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148C-102D-4829-8D16-B106AA5EA13F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B6AA-E70D-47E4-9177-DF5762BB5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399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148C-102D-4829-8D16-B106AA5EA13F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B6AA-E70D-47E4-9177-DF5762BB5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6457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148C-102D-4829-8D16-B106AA5EA13F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B6AA-E70D-47E4-9177-DF5762BB5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1896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148C-102D-4829-8D16-B106AA5EA13F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B6AA-E70D-47E4-9177-DF5762BB5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3943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148C-102D-4829-8D16-B106AA5EA13F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B6AA-E70D-47E4-9177-DF5762BB5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57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68A3F-8506-4DC1-AD8B-D6397151816B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B3E7-8B15-46F6-A51D-D6A20D39D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2820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148C-102D-4829-8D16-B106AA5EA13F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B6AA-E70D-47E4-9177-DF5762BB5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123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148C-102D-4829-8D16-B106AA5EA13F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B6AA-E70D-47E4-9177-DF5762BB5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8601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148C-102D-4829-8D16-B106AA5EA13F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B6AA-E70D-47E4-9177-DF5762BB5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81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68A3F-8506-4DC1-AD8B-D6397151816B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B3E7-8B15-46F6-A51D-D6A20D39D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84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68A3F-8506-4DC1-AD8B-D6397151816B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B3E7-8B15-46F6-A51D-D6A20D39D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896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68A3F-8506-4DC1-AD8B-D6397151816B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B3E7-8B15-46F6-A51D-D6A20D39D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341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68A3F-8506-4DC1-AD8B-D6397151816B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B3E7-8B15-46F6-A51D-D6A20D39D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139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68A3F-8506-4DC1-AD8B-D6397151816B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B3E7-8B15-46F6-A51D-D6A20D39D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735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68A3F-8506-4DC1-AD8B-D6397151816B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B3E7-8B15-46F6-A51D-D6A20D39D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962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68A3F-8506-4DC1-AD8B-D6397151816B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B3E7-8B15-46F6-A51D-D6A20D39D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909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68A3F-8506-4DC1-AD8B-D6397151816B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5B3E7-8B15-46F6-A51D-D6A20D39D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39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B148C-102D-4829-8D16-B106AA5EA13F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0B6AA-E70D-47E4-9177-DF5762BB5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245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9039"/>
            <a:ext cx="7772400" cy="2387600"/>
          </a:xfrm>
        </p:spPr>
        <p:txBody>
          <a:bodyPr/>
          <a:lstStyle/>
          <a:p>
            <a:r>
              <a:rPr lang="zh-CN" altLang="en-US" b="1" kern="0" dirty="0">
                <a:solidFill>
                  <a:sysClr val="windowText" lastClr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谁是我的邻舍呢？</a:t>
            </a:r>
            <a:endParaRPr lang="en-US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2451921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黄力夫弟兄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北卡华人福音基督教会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22134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r>
              <a:rPr lang="zh-CN" altLang="en-US" b="1" dirty="0"/>
              <a:t>第二天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+mn-ea"/>
              </a:rPr>
              <a:t>第二天拿出二钱银子来，交给店主，说：</a:t>
            </a:r>
            <a:r>
              <a:rPr lang="en-US" altLang="zh-CN" sz="3600" b="1" dirty="0">
                <a:latin typeface="+mn-ea"/>
              </a:rPr>
              <a:t>『</a:t>
            </a:r>
            <a:r>
              <a:rPr lang="zh-CN" altLang="en-US" sz="3600" b="1" dirty="0">
                <a:latin typeface="+mn-ea"/>
              </a:rPr>
              <a:t>你且照应他；此外所费用的，我回来必还你。</a:t>
            </a:r>
            <a:r>
              <a:rPr lang="en-US" altLang="zh-CN" sz="3600" b="1" dirty="0">
                <a:latin typeface="+mn-ea"/>
              </a:rPr>
              <a:t>』</a:t>
            </a:r>
          </a:p>
          <a:p>
            <a:r>
              <a:rPr lang="zh-CN" altLang="en-US" sz="3600" b="1" dirty="0">
                <a:latin typeface="+mn-ea"/>
              </a:rPr>
              <a:t>二钱银子，只是定金，肯定不够。</a:t>
            </a:r>
            <a:endParaRPr lang="en-US" altLang="zh-CN" sz="3600" b="1" dirty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好人做到底，不惜欠债。</a:t>
            </a:r>
            <a:endParaRPr lang="en-US" altLang="zh-CN" sz="3600" b="1" dirty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这撒玛利亚人真有爱心。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46401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zh-CN" altLang="en-US" b="1" dirty="0"/>
              <a:t>再读一节圣经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+mn-ea"/>
              </a:rPr>
              <a:t>有了爱弟兄的心，又要加上爱众人的心。</a:t>
            </a:r>
            <a:r>
              <a:rPr lang="en-US" altLang="zh-CN" sz="3600" b="1" dirty="0">
                <a:latin typeface="+mn-ea"/>
              </a:rPr>
              <a:t>			</a:t>
            </a:r>
            <a:r>
              <a:rPr lang="zh-CN" altLang="en-US" sz="3600" b="1" dirty="0">
                <a:latin typeface="+mn-ea"/>
              </a:rPr>
              <a:t>彼得后书 </a:t>
            </a:r>
            <a:r>
              <a:rPr lang="en-US" altLang="zh-CN" sz="3600" b="1" dirty="0">
                <a:latin typeface="+mn-ea"/>
              </a:rPr>
              <a:t>1</a:t>
            </a:r>
            <a:r>
              <a:rPr lang="zh-CN" altLang="en-US" sz="3600" b="1" dirty="0">
                <a:latin typeface="+mn-ea"/>
              </a:rPr>
              <a:t>：</a:t>
            </a:r>
            <a:r>
              <a:rPr lang="en-US" altLang="zh-CN" sz="3600" b="1" dirty="0">
                <a:latin typeface="+mn-ea"/>
              </a:rPr>
              <a:t>7</a:t>
            </a:r>
          </a:p>
          <a:p>
            <a:r>
              <a:rPr lang="zh-CN" altLang="en-US" sz="3600" b="1" dirty="0">
                <a:latin typeface="+mn-ea"/>
              </a:rPr>
              <a:t>爱弟兄的心。</a:t>
            </a:r>
            <a:r>
              <a:rPr lang="en-US" altLang="zh-CN" sz="3600" dirty="0" err="1"/>
              <a:t>Phileo</a:t>
            </a:r>
            <a:r>
              <a:rPr lang="en-US" altLang="zh-CN" sz="3600" dirty="0"/>
              <a:t>   </a:t>
            </a:r>
            <a:r>
              <a:rPr lang="en-US" altLang="zh-CN" sz="3600" dirty="0" err="1"/>
              <a:t>delphi</a:t>
            </a:r>
            <a:r>
              <a:rPr lang="zh-CN" altLang="en-US" sz="3600" b="1" dirty="0">
                <a:latin typeface="+mn-ea"/>
              </a:rPr>
              <a:t>。</a:t>
            </a:r>
            <a:r>
              <a:rPr lang="en-US" altLang="zh-CN" sz="3600" dirty="0"/>
              <a:t>Philadelphia</a:t>
            </a:r>
            <a:r>
              <a:rPr lang="zh-CN" altLang="en-US" sz="3600" b="1" dirty="0">
                <a:latin typeface="+mn-ea"/>
              </a:rPr>
              <a:t>。</a:t>
            </a:r>
            <a:endParaRPr lang="en-US" altLang="zh-CN" sz="3600" b="1" dirty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爱众人的心。原文没有“众人的心”四字。就只有“爱”</a:t>
            </a:r>
            <a:r>
              <a:rPr lang="en-US" altLang="zh-CN" sz="3600" dirty="0"/>
              <a:t>Agape</a:t>
            </a:r>
            <a:r>
              <a:rPr lang="zh-CN" altLang="en-US" sz="3600" b="1" dirty="0">
                <a:latin typeface="+mn-ea"/>
              </a:rPr>
              <a:t>。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73878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/>
          <a:lstStyle/>
          <a:p>
            <a:r>
              <a:rPr lang="en-US" altLang="zh-CN" dirty="0" err="1"/>
              <a:t>Phileo</a:t>
            </a:r>
            <a:r>
              <a:rPr lang="en-US" altLang="zh-CN" dirty="0"/>
              <a:t> </a:t>
            </a:r>
            <a:r>
              <a:rPr lang="zh-CN" altLang="en-US" b="1" dirty="0"/>
              <a:t>与</a:t>
            </a:r>
            <a:r>
              <a:rPr lang="zh-CN" altLang="en-US" dirty="0"/>
              <a:t> </a:t>
            </a:r>
            <a:r>
              <a:rPr lang="en-US" altLang="zh-CN" dirty="0"/>
              <a:t>Agape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99"/>
            <a:ext cx="8458200" cy="5427733"/>
          </a:xfrm>
        </p:spPr>
        <p:txBody>
          <a:bodyPr>
            <a:normAutofit/>
          </a:bodyPr>
          <a:lstStyle/>
          <a:p>
            <a:r>
              <a:rPr lang="en-US" sz="3600" dirty="0" err="1"/>
              <a:t>Phileo</a:t>
            </a:r>
            <a:r>
              <a:rPr lang="en-US" sz="3600" dirty="0"/>
              <a:t>: </a:t>
            </a:r>
            <a:r>
              <a:rPr lang="zh-CN" altLang="en-US" sz="3600" b="1" dirty="0"/>
              <a:t>有条件的爱。如兄弟之爱。</a:t>
            </a:r>
            <a:endParaRPr lang="en-US" altLang="zh-CN" sz="3600" b="1" dirty="0"/>
          </a:p>
          <a:p>
            <a:r>
              <a:rPr lang="en-US" sz="3600" dirty="0"/>
              <a:t>Agape</a:t>
            </a:r>
            <a:r>
              <a:rPr lang="zh-CN" altLang="en-US" sz="3600" dirty="0"/>
              <a:t>：</a:t>
            </a:r>
            <a:r>
              <a:rPr lang="zh-CN" altLang="en-US" sz="3600" b="1" dirty="0"/>
              <a:t>不求回报的爱，无私的爱。</a:t>
            </a:r>
            <a:endParaRPr lang="en-US" altLang="zh-CN" sz="3600" b="1" dirty="0"/>
          </a:p>
          <a:p>
            <a:r>
              <a:rPr lang="zh-CN" altLang="en-US" sz="3600" b="1" dirty="0"/>
              <a:t>圣经里说的“爱”，都是 </a:t>
            </a:r>
            <a:r>
              <a:rPr lang="en-US" sz="3600" dirty="0">
                <a:solidFill>
                  <a:prstClr val="black"/>
                </a:solidFill>
              </a:rPr>
              <a:t>Agape</a:t>
            </a:r>
            <a:r>
              <a:rPr lang="zh-CN" altLang="en-US" sz="3600" b="1" dirty="0">
                <a:solidFill>
                  <a:prstClr val="black"/>
                </a:solidFill>
              </a:rPr>
              <a:t>。</a:t>
            </a:r>
            <a:endParaRPr lang="en-US" altLang="zh-CN" sz="3600" b="1" dirty="0">
              <a:solidFill>
                <a:prstClr val="black"/>
              </a:solidFill>
            </a:endParaRPr>
          </a:p>
          <a:p>
            <a:r>
              <a:rPr lang="zh-CN" altLang="en-US" sz="3600" b="1" dirty="0">
                <a:solidFill>
                  <a:prstClr val="black"/>
                </a:solidFill>
              </a:rPr>
              <a:t>祭司和利未人，只有 </a:t>
            </a:r>
            <a:r>
              <a:rPr lang="en-US" sz="3600" dirty="0" err="1">
                <a:solidFill>
                  <a:prstClr val="black"/>
                </a:solidFill>
              </a:rPr>
              <a:t>Phileo</a:t>
            </a:r>
            <a:r>
              <a:rPr lang="en-US" sz="3600" dirty="0">
                <a:solidFill>
                  <a:prstClr val="black"/>
                </a:solidFill>
              </a:rPr>
              <a:t> </a:t>
            </a:r>
            <a:r>
              <a:rPr lang="zh-CN" altLang="en-US" sz="3600" b="1" dirty="0">
                <a:solidFill>
                  <a:prstClr val="black"/>
                </a:solidFill>
              </a:rPr>
              <a:t>的爱，不愿付代价，所以决定不理睬这个可怜人。</a:t>
            </a:r>
            <a:endParaRPr lang="en-US" altLang="zh-CN" sz="3600" b="1" dirty="0">
              <a:solidFill>
                <a:prstClr val="black"/>
              </a:solidFill>
            </a:endParaRPr>
          </a:p>
          <a:p>
            <a:r>
              <a:rPr lang="zh-CN" altLang="en-US" sz="3600" b="1" dirty="0">
                <a:solidFill>
                  <a:prstClr val="black"/>
                </a:solidFill>
              </a:rPr>
              <a:t>小悦悦的故事。</a:t>
            </a:r>
          </a:p>
          <a:p>
            <a:r>
              <a:rPr lang="zh-CN" altLang="en-US" sz="3600" b="1" dirty="0"/>
              <a:t>撒玛利亚人，有 </a:t>
            </a:r>
            <a:r>
              <a:rPr lang="en-US" sz="3600" dirty="0">
                <a:solidFill>
                  <a:prstClr val="black"/>
                </a:solidFill>
              </a:rPr>
              <a:t>Agape </a:t>
            </a:r>
            <a:r>
              <a:rPr lang="zh-CN" altLang="en-US" sz="3600" b="1" dirty="0">
                <a:solidFill>
                  <a:prstClr val="black"/>
                </a:solidFill>
              </a:rPr>
              <a:t>的爱。</a:t>
            </a:r>
            <a:endParaRPr lang="en-US" altLang="zh-CN" sz="3600" b="1" dirty="0">
              <a:solidFill>
                <a:prstClr val="black"/>
              </a:solidFill>
            </a:endParaRPr>
          </a:p>
          <a:p>
            <a:r>
              <a:rPr lang="zh-CN" altLang="en-US" sz="3600" b="1" dirty="0">
                <a:solidFill>
                  <a:prstClr val="black"/>
                </a:solidFill>
              </a:rPr>
              <a:t>所以，耶稣说：「你去照样行吧。」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102596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9858"/>
            <a:ext cx="8229600" cy="6224678"/>
          </a:xfrm>
        </p:spPr>
        <p:txBody>
          <a:bodyPr/>
          <a:lstStyle/>
          <a:p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谁是我的邻舍呢？ </a:t>
            </a:r>
            <a:r>
              <a:rPr lang="en-US" altLang="zh-CN" sz="3600" b="1" dirty="0">
                <a:solidFill>
                  <a:prstClr val="black"/>
                </a:solidFill>
                <a:latin typeface="+mn-ea"/>
              </a:rPr>
              <a:t>		</a:t>
            </a:r>
            <a:r>
              <a:rPr lang="en-US" altLang="zh-CN" sz="3600" b="1" dirty="0" err="1">
                <a:solidFill>
                  <a:prstClr val="black"/>
                </a:solidFill>
                <a:latin typeface="+mn-ea"/>
              </a:rPr>
              <a:t>Phileo</a:t>
            </a:r>
            <a:endParaRPr lang="en-US" altLang="zh-CN" sz="3600" b="1" dirty="0">
              <a:solidFill>
                <a:prstClr val="black"/>
              </a:solidFill>
              <a:latin typeface="+mn-ea"/>
            </a:endParaRPr>
          </a:p>
          <a:p>
            <a:r>
              <a:rPr lang="zh-CN" altLang="en-US" sz="3600" b="1" kern="0" dirty="0">
                <a:solidFill>
                  <a:prstClr val="black"/>
                </a:solidFill>
                <a:latin typeface="+mn-ea"/>
              </a:rPr>
              <a:t>这三个人那一个是落在强盗手中的邻舍呢？</a:t>
            </a:r>
            <a:r>
              <a:rPr lang="en-US" altLang="zh-CN" sz="3600" b="1" kern="0" dirty="0">
                <a:solidFill>
                  <a:prstClr val="black"/>
                </a:solidFill>
                <a:latin typeface="+mn-ea"/>
              </a:rPr>
              <a:t>					Agape</a:t>
            </a:r>
          </a:p>
          <a:p>
            <a:r>
              <a:rPr lang="zh-CN" altLang="en-US" sz="3600" b="1" kern="0" dirty="0">
                <a:solidFill>
                  <a:prstClr val="black"/>
                </a:solidFill>
                <a:latin typeface="+mn-ea"/>
              </a:rPr>
              <a:t>我们习惯以自己为中心看事情。</a:t>
            </a:r>
            <a:endParaRPr lang="en-US" altLang="zh-CN" sz="3600" b="1" kern="0" dirty="0">
              <a:solidFill>
                <a:prstClr val="black"/>
              </a:solidFill>
              <a:latin typeface="+mn-ea"/>
            </a:endParaRPr>
          </a:p>
          <a:p>
            <a:r>
              <a:rPr lang="zh-CN" altLang="en-US" sz="3600" b="1" kern="0" dirty="0">
                <a:solidFill>
                  <a:prstClr val="black"/>
                </a:solidFill>
                <a:latin typeface="+mn-ea"/>
              </a:rPr>
              <a:t>主要我们从需要的人的角度看事情。</a:t>
            </a:r>
            <a:endParaRPr lang="en-US" altLang="zh-CN" sz="3600" b="1" kern="0" dirty="0">
              <a:solidFill>
                <a:prstClr val="black"/>
              </a:solidFill>
              <a:latin typeface="+mn-ea"/>
            </a:endParaRPr>
          </a:p>
          <a:p>
            <a:r>
              <a:rPr lang="zh-CN" altLang="en-US" sz="3600" b="1" kern="0" dirty="0">
                <a:solidFill>
                  <a:prstClr val="black"/>
                </a:solidFill>
                <a:latin typeface="+mn-ea"/>
              </a:rPr>
              <a:t>饶牧师的见证。</a:t>
            </a:r>
            <a:endParaRPr lang="en-US" altLang="zh-CN" sz="3600" b="1" kern="0" dirty="0">
              <a:solidFill>
                <a:prstClr val="black"/>
              </a:solidFill>
              <a:latin typeface="+mn-ea"/>
            </a:endParaRPr>
          </a:p>
          <a:p>
            <a:r>
              <a:rPr lang="zh-CN" altLang="en-US" sz="3600" b="1" kern="0" dirty="0">
                <a:solidFill>
                  <a:prstClr val="black"/>
                </a:solidFill>
                <a:latin typeface="+mn-ea"/>
              </a:rPr>
              <a:t>朽木也要雕。</a:t>
            </a:r>
            <a:endParaRPr lang="en-US" altLang="zh-CN" sz="3600" b="1" kern="0" dirty="0">
              <a:solidFill>
                <a:prstClr val="black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718142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808"/>
            <a:ext cx="8229600" cy="913300"/>
          </a:xfrm>
        </p:spPr>
        <p:txBody>
          <a:bodyPr/>
          <a:lstStyle/>
          <a:p>
            <a:r>
              <a:rPr lang="zh-CN" altLang="en-US" b="1" dirty="0"/>
              <a:t>更高的标准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8524"/>
            <a:ext cx="8229600" cy="504764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+mn-ea"/>
              </a:rPr>
              <a:t>有人打你的右脸，连左脸也转过来由他打； </a:t>
            </a:r>
          </a:p>
          <a:p>
            <a:r>
              <a:rPr lang="zh-TW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有人想要告你，要拿你的里衣，连外衣也由他拿去； </a:t>
            </a:r>
          </a:p>
          <a:p>
            <a:r>
              <a:rPr lang="zh-TW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有人强逼你走一里路，你就同他走二里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zh-TW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en-US" altLang="zh-TW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太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5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29-41</a:t>
            </a: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第二里路的事奉。</a:t>
            </a:r>
            <a:endParaRPr lang="zh-TW" altLang="en-US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21735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2694"/>
            <a:ext cx="8229600" cy="5713469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要爱你们的仇敌，为那逼迫你们的祷告。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太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5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44</a:t>
            </a:r>
          </a:p>
          <a:p>
            <a:r>
              <a:rPr lang="zh-CN" altLang="en-US" sz="3600" b="1" dirty="0"/>
              <a:t>广田贞雄教授。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671363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337"/>
            <a:ext cx="8229600" cy="850155"/>
          </a:xfrm>
        </p:spPr>
        <p:txBody>
          <a:bodyPr/>
          <a:lstStyle/>
          <a:p>
            <a:r>
              <a:rPr lang="zh-CN" altLang="en-US" b="1" dirty="0"/>
              <a:t>盟约与契约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2426"/>
            <a:ext cx="8229600" cy="5033738"/>
          </a:xfrm>
        </p:spPr>
        <p:txBody>
          <a:bodyPr>
            <a:normAutofit/>
          </a:bodyPr>
          <a:lstStyle/>
          <a:p>
            <a:r>
              <a:rPr lang="zh-CN" altLang="en-US" sz="3600" b="1" dirty="0"/>
              <a:t>盟约</a:t>
            </a:r>
            <a:r>
              <a:rPr lang="zh-CN" altLang="en-US" sz="3600" dirty="0"/>
              <a:t> </a:t>
            </a:r>
            <a:r>
              <a:rPr lang="en-US" altLang="zh-CN" sz="3600" dirty="0"/>
              <a:t>(Covenant)</a:t>
            </a:r>
            <a:r>
              <a:rPr lang="zh-CN" altLang="en-US" sz="3600" dirty="0"/>
              <a:t>，</a:t>
            </a:r>
            <a:r>
              <a:rPr lang="zh-CN" altLang="en-US" sz="3600" b="1" dirty="0"/>
              <a:t>决不毁约。</a:t>
            </a:r>
            <a:r>
              <a:rPr lang="en-US" altLang="zh-CN" sz="3600" dirty="0"/>
              <a:t>Agape.</a:t>
            </a:r>
          </a:p>
          <a:p>
            <a:r>
              <a:rPr lang="zh-CN" altLang="en-US" sz="3600" b="1" dirty="0"/>
              <a:t>契约</a:t>
            </a:r>
            <a:r>
              <a:rPr lang="zh-CN" altLang="en-US" sz="3600" dirty="0"/>
              <a:t> </a:t>
            </a:r>
            <a:r>
              <a:rPr lang="en-US" altLang="zh-CN" sz="3600" dirty="0"/>
              <a:t>(Contract)</a:t>
            </a:r>
            <a:r>
              <a:rPr lang="zh-CN" altLang="en-US" sz="3600" dirty="0"/>
              <a:t>，</a:t>
            </a:r>
            <a:r>
              <a:rPr lang="zh-CN" altLang="en-US" sz="3600" b="1" dirty="0"/>
              <a:t>如对方不履行义务，可以毁约。</a:t>
            </a:r>
            <a:r>
              <a:rPr lang="en-US" altLang="zh-CN" sz="3600" dirty="0" err="1"/>
              <a:t>Phileo</a:t>
            </a:r>
            <a:r>
              <a:rPr lang="en-US" altLang="zh-CN" sz="3600" dirty="0"/>
              <a:t>.</a:t>
            </a:r>
          </a:p>
          <a:p>
            <a:r>
              <a:rPr lang="zh-CN" altLang="en-US" sz="3600" b="1" dirty="0"/>
              <a:t>上帝和我们定的是盟约，不是契约。</a:t>
            </a:r>
            <a:endParaRPr lang="en-US" altLang="zh-CN" sz="3600" b="1" dirty="0"/>
          </a:p>
          <a:p>
            <a:r>
              <a:rPr lang="zh-CN" altLang="en-US" sz="3600" b="1" dirty="0"/>
              <a:t>上海教会的见证。</a:t>
            </a:r>
            <a:endParaRPr lang="en-US" altLang="zh-CN" sz="3600" b="1" dirty="0"/>
          </a:p>
          <a:p>
            <a:r>
              <a:rPr lang="zh-CN" altLang="en-US" sz="3600" b="1" dirty="0"/>
              <a:t>最近的婚礼。</a:t>
            </a:r>
            <a:endParaRPr lang="en-US" altLang="zh-CN" sz="3600" b="1" dirty="0"/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915296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337"/>
            <a:ext cx="8229600" cy="971535"/>
          </a:xfrm>
        </p:spPr>
        <p:txBody>
          <a:bodyPr/>
          <a:lstStyle/>
          <a:p>
            <a:r>
              <a:rPr lang="zh-CN" altLang="en-US" b="1" dirty="0"/>
              <a:t>今天的信息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7046"/>
            <a:ext cx="8229600" cy="4525963"/>
          </a:xfrm>
        </p:spPr>
        <p:txBody>
          <a:bodyPr/>
          <a:lstStyle/>
          <a:p>
            <a:pPr lvl="0"/>
            <a:r>
              <a:rPr lang="zh-CN" altLang="en-US" sz="3600" b="1" kern="0" dirty="0">
                <a:solidFill>
                  <a:prstClr val="black"/>
                </a:solidFill>
                <a:latin typeface="宋体" panose="02010600030101010101" pitchFamily="2" charset="-122"/>
              </a:rPr>
              <a:t>谁是那个人的邻舍？</a:t>
            </a:r>
            <a:endParaRPr lang="en-US" altLang="zh-CN" sz="3600" b="1" kern="0" dirty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pPr lvl="0"/>
            <a:r>
              <a:rPr lang="zh-CN" altLang="en-US" sz="3600" b="1" kern="0" dirty="0">
                <a:solidFill>
                  <a:prstClr val="black"/>
                </a:solidFill>
                <a:latin typeface="宋体" panose="02010600030101010101" pitchFamily="2" charset="-122"/>
              </a:rPr>
              <a:t>智慧的 </a:t>
            </a:r>
            <a:r>
              <a:rPr lang="en-US" altLang="zh-CN" sz="3600" b="1" kern="0" dirty="0">
                <a:solidFill>
                  <a:prstClr val="black"/>
                </a:solidFill>
                <a:latin typeface="宋体" panose="02010600030101010101" pitchFamily="2" charset="-122"/>
              </a:rPr>
              <a:t>Agape</a:t>
            </a:r>
            <a:r>
              <a:rPr lang="zh-CN" altLang="en-US" sz="3600" b="1" kern="0" dirty="0">
                <a:solidFill>
                  <a:prstClr val="black"/>
                </a:solidFill>
                <a:latin typeface="宋体" panose="02010600030101010101" pitchFamily="2" charset="-122"/>
              </a:rPr>
              <a:t>。</a:t>
            </a:r>
            <a:endParaRPr lang="en-US" altLang="zh-CN" sz="3600" b="1" kern="0" dirty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r>
              <a:rPr lang="zh-CN" altLang="en-US" sz="3600" b="1" dirty="0"/>
              <a:t>第二里路的事奉。</a:t>
            </a:r>
            <a:endParaRPr lang="en-US" altLang="zh-CN" sz="3600" b="1" dirty="0"/>
          </a:p>
          <a:p>
            <a:r>
              <a:rPr lang="zh-CN" altLang="en-US" sz="3600" b="1" dirty="0"/>
              <a:t>盟约。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18368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304800"/>
            <a:ext cx="8305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>
              <a:defRPr/>
            </a:pPr>
            <a:r>
              <a:rPr lang="zh-CN" altLang="en-US" sz="3600" b="1" kern="0" dirty="0">
                <a:solidFill>
                  <a:sysClr val="windowText" lastClr="000000"/>
                </a:solidFill>
                <a:latin typeface="+mn-ea"/>
              </a:rPr>
              <a:t>有一个律法师起来试探耶稣，说：「夫子！我该做什麽才可以承受永生？」 耶稣对他说：「律法上写的是什麽？你念的是怎样呢？」 他回答说：「你要尽心、尽性、尽力、尽意爱主你的神；又要爱邻舍如同自己。」 耶稣说：「你回答的是；你这样行，就必得永生。」 那人要显明自己有理，就对耶稣说：「谁是我的邻舍呢？」</a:t>
            </a:r>
            <a:endParaRPr kumimoji="0" lang="zh-CN" altLang="en-US" sz="3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7992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4724" y="252248"/>
            <a:ext cx="8458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kern="0" dirty="0">
                <a:solidFill>
                  <a:sysClr val="windowText" lastClr="000000"/>
                </a:solidFill>
                <a:latin typeface="宋体" panose="02010600030101010101" pitchFamily="2" charset="-122"/>
              </a:rPr>
              <a:t>耶稣回答说：「有一个人从耶路撒冷下耶利哥去，落在强盗手中。他们剥去他的衣裳，把他打个半死，就丢下他走了。 偶然有一个祭司从这条路下来，看见他就从那边过去了。 又有一个利未人来到这地方，看见他，也照样从那边过去了。 惟有一个撒玛利亚人行路来到那里，看见他就动了慈心，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430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8305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>
              <a:defRPr/>
            </a:pPr>
            <a:r>
              <a:rPr lang="zh-CN" altLang="en-US" sz="3600" b="1" kern="0" dirty="0">
                <a:solidFill>
                  <a:sysClr val="windowText" lastClr="000000"/>
                </a:solidFill>
                <a:latin typeface="宋体" panose="02010600030101010101" pitchFamily="2" charset="-122"/>
              </a:rPr>
              <a:t>上前用油和酒倒在他的伤处，包裹好了，扶他骑上自己的牲口，带到店里去照应他。</a:t>
            </a:r>
            <a:r>
              <a:rPr kumimoji="0" lang="zh-CN" altLang="en-US" sz="3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宋体"/>
              </a:rPr>
              <a:t>第二天拿出二钱银子来，交给店主，说：</a:t>
            </a:r>
            <a:r>
              <a:rPr kumimoji="0" lang="en-US" altLang="zh-CN" sz="3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宋体"/>
              </a:rPr>
              <a:t>『</a:t>
            </a:r>
            <a:r>
              <a:rPr kumimoji="0" lang="zh-CN" altLang="en-US" sz="3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宋体"/>
              </a:rPr>
              <a:t>你且照应他；此外所费用的，我回来必还你。</a:t>
            </a:r>
            <a:r>
              <a:rPr kumimoji="0" lang="en-US" altLang="zh-CN" sz="3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宋体"/>
              </a:rPr>
              <a:t>』 </a:t>
            </a:r>
            <a:r>
              <a:rPr kumimoji="0" lang="zh-CN" altLang="en-US" sz="3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宋体"/>
              </a:rPr>
              <a:t>你想，这三个人那一个是落在强盗手中的邻舍呢？」 他说：「是怜悯他的。」耶稣说：「你去照样行吧。」 </a:t>
            </a:r>
            <a:r>
              <a:rPr kumimoji="0" lang="en-US" altLang="zh-CN" sz="3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宋体"/>
              </a:rPr>
              <a:t>		</a:t>
            </a:r>
            <a:r>
              <a:rPr kumimoji="0" lang="zh-CN" altLang="en-US" sz="3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宋体"/>
              </a:rPr>
              <a:t>路加福音 </a:t>
            </a:r>
            <a:r>
              <a:rPr kumimoji="0" lang="en-US" altLang="zh-CN" sz="3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宋体"/>
              </a:rPr>
              <a:t>10</a:t>
            </a:r>
            <a:r>
              <a:rPr kumimoji="0" lang="zh-CN" altLang="en-US" sz="3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宋体"/>
              </a:rPr>
              <a:t>：</a:t>
            </a:r>
            <a:r>
              <a:rPr lang="en-US" altLang="zh-CN" sz="3600" b="1" kern="0" dirty="0">
                <a:solidFill>
                  <a:prstClr val="black"/>
                </a:solidFill>
                <a:latin typeface="宋体"/>
              </a:rPr>
              <a:t>25</a:t>
            </a:r>
            <a:r>
              <a:rPr kumimoji="0" lang="en-US" altLang="zh-CN" sz="3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宋体"/>
              </a:rPr>
              <a:t>-37</a:t>
            </a:r>
            <a:endParaRPr kumimoji="0" lang="zh-CN" altLang="en-US" sz="36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1229540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r>
              <a:rPr lang="zh-CN" altLang="en-US" b="1" dirty="0"/>
              <a:t>故事的背景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+mn-ea"/>
              </a:rPr>
              <a:t>有一个律法师起来试探耶稣，说：「夫子！我该做什麽才可以承受永生？」</a:t>
            </a:r>
            <a:r>
              <a:rPr lang="en-US" altLang="zh-CN" sz="3600" b="1" dirty="0">
                <a:latin typeface="+mn-ea"/>
              </a:rPr>
              <a:t>				</a:t>
            </a:r>
            <a:r>
              <a:rPr lang="zh-CN" altLang="en-US" sz="3600" b="1" dirty="0">
                <a:latin typeface="+mn-ea"/>
              </a:rPr>
              <a:t>路</a:t>
            </a:r>
            <a:r>
              <a:rPr lang="en-US" altLang="zh-CN" sz="3600" b="1" dirty="0">
                <a:latin typeface="+mn-ea"/>
              </a:rPr>
              <a:t>10</a:t>
            </a:r>
            <a:r>
              <a:rPr lang="zh-CN" altLang="en-US" sz="3600" b="1" dirty="0">
                <a:latin typeface="+mn-ea"/>
              </a:rPr>
              <a:t>：</a:t>
            </a:r>
            <a:r>
              <a:rPr lang="en-US" altLang="zh-CN" sz="3600" b="1" dirty="0">
                <a:latin typeface="+mn-ea"/>
              </a:rPr>
              <a:t>25</a:t>
            </a:r>
            <a:endParaRPr lang="en-US" sz="3600" b="1" dirty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跟耶稣说话的人，是个律法师，来试探耶稣。</a:t>
            </a:r>
            <a:endParaRPr lang="en-US" altLang="zh-CN" sz="3600" b="1" dirty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看耶稣懂不懂律法。</a:t>
            </a:r>
            <a:endParaRPr lang="en-US" altLang="zh-CN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91002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r>
              <a:rPr lang="zh-CN" altLang="en-US" sz="3600" b="1" dirty="0"/>
              <a:t>耶稣对他说：「律法上写的是什麽？你念的是怎样呢？」</a:t>
            </a:r>
            <a:endParaRPr lang="en-US" altLang="zh-CN" sz="3600" b="1" dirty="0"/>
          </a:p>
          <a:p>
            <a:r>
              <a:rPr lang="zh-CN" altLang="en-US" sz="3600" b="1" dirty="0"/>
              <a:t>他回答说：「你要尽心、尽性、尽力、尽意爱主你的神；又要爱邻舍如同自己。」</a:t>
            </a:r>
            <a:endParaRPr lang="en-US" altLang="zh-CN" sz="3600" b="1" dirty="0"/>
          </a:p>
          <a:p>
            <a:r>
              <a:rPr lang="zh-CN" altLang="en-US" sz="3600" b="1" dirty="0"/>
              <a:t>耶稣说：「你回答的是；你这样行，就必得永生。」</a:t>
            </a:r>
            <a:endParaRPr lang="en-US" altLang="zh-CN" sz="3600" b="1" dirty="0"/>
          </a:p>
          <a:p>
            <a:r>
              <a:rPr lang="zh-CN" altLang="en-US" sz="3600" b="1" dirty="0"/>
              <a:t>那人要显明自己有理，就对耶稣说：「谁是我的邻舍呢？」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927288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zh-CN" altLang="en-US" b="1" dirty="0"/>
              <a:t>祭司和利未人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zh-CN" altLang="en-US" sz="3600" b="1" dirty="0"/>
              <a:t>犹太人的宗教领袖。</a:t>
            </a:r>
            <a:endParaRPr lang="en-US" altLang="zh-CN" sz="3600" b="1" dirty="0"/>
          </a:p>
          <a:p>
            <a:r>
              <a:rPr lang="zh-CN" altLang="en-US" sz="3600" b="1" dirty="0"/>
              <a:t>不理睬这个可怜的同胞，是因为怕碰到死人，不洁净。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810355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zh-CN" altLang="en-US" b="1" dirty="0">
                <a:latin typeface="+mn-ea"/>
              </a:rPr>
              <a:t>撒玛利亚人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zh-CN" altLang="en-US" sz="3600" b="1" dirty="0"/>
              <a:t>外邦人，不是犹太人。</a:t>
            </a:r>
            <a:endParaRPr lang="en-US" altLang="zh-CN" sz="3600" b="1" dirty="0"/>
          </a:p>
          <a:p>
            <a:r>
              <a:rPr lang="zh-CN" altLang="en-US" sz="3600" b="1" dirty="0"/>
              <a:t>没有宗教上的顾虑。</a:t>
            </a:r>
            <a:endParaRPr lang="en-US" altLang="zh-CN" sz="3600" b="1" dirty="0"/>
          </a:p>
          <a:p>
            <a:r>
              <a:rPr lang="zh-CN" altLang="en-US" sz="3600" b="1" dirty="0"/>
              <a:t>撒玛利亚人一向与犹太人，没有来往。</a:t>
            </a:r>
            <a:endParaRPr lang="en-US" altLang="zh-CN" sz="3600" b="1" dirty="0"/>
          </a:p>
          <a:p>
            <a:r>
              <a:rPr lang="zh-CN" altLang="en-US" sz="3600" b="1" dirty="0"/>
              <a:t>可以理直气壮的不管。</a:t>
            </a:r>
            <a:endParaRPr lang="en-US" altLang="zh-CN" sz="3600" b="1" dirty="0"/>
          </a:p>
          <a:p>
            <a:r>
              <a:rPr lang="zh-CN" altLang="en-US" sz="3600" b="1" dirty="0"/>
              <a:t>看见他就动了慈心。是个好心人。</a:t>
            </a:r>
            <a:endParaRPr lang="en-US" altLang="zh-CN" sz="3600" b="1" dirty="0"/>
          </a:p>
          <a:p>
            <a:r>
              <a:rPr lang="zh-CN" altLang="en-US" sz="3600" b="1" dirty="0"/>
              <a:t>照顾一个垂死的人，是要付很大的代价。</a:t>
            </a:r>
            <a:endParaRPr lang="en-US" altLang="zh-CN" sz="3600" b="1" dirty="0"/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045472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/>
                <a:ea typeface="SimSun"/>
              </a:rPr>
              <a:t>用油和酒倒在他的伤处，包裹好了。</a:t>
            </a:r>
            <a:endParaRPr lang="en-US" altLang="zh-CN" sz="3600" b="1" dirty="0">
              <a:latin typeface="SimSun"/>
              <a:ea typeface="SimSun"/>
            </a:endParaRPr>
          </a:p>
          <a:p>
            <a:r>
              <a:rPr lang="zh-CN" altLang="en-US" sz="3600" b="1" dirty="0"/>
              <a:t>扶他骑上自己的牲口。</a:t>
            </a:r>
            <a:endParaRPr lang="en-US" altLang="zh-CN" sz="3600" b="1" dirty="0"/>
          </a:p>
          <a:p>
            <a:r>
              <a:rPr lang="zh-CN" altLang="en-US" sz="3600" b="1" dirty="0"/>
              <a:t>带到店里去照应他。</a:t>
            </a:r>
            <a:endParaRPr lang="en-US" altLang="zh-CN" sz="3600" b="1" dirty="0"/>
          </a:p>
          <a:p>
            <a:r>
              <a:rPr lang="zh-CN" altLang="en-US" sz="3600" b="1" dirty="0"/>
              <a:t>照顾一个随时会死的人。</a:t>
            </a:r>
            <a:endParaRPr lang="en-US" altLang="zh-CN" sz="3600" b="1" dirty="0"/>
          </a:p>
          <a:p>
            <a:r>
              <a:rPr lang="zh-CN" altLang="en-US" sz="3600" b="1" dirty="0"/>
              <a:t>加护病房？可能一夜没睡觉。</a:t>
            </a:r>
            <a:endParaRPr lang="en-US" altLang="zh-CN" sz="3600" b="1" dirty="0"/>
          </a:p>
          <a:p>
            <a:r>
              <a:rPr lang="zh-CN" altLang="en-US" sz="3600" b="1" dirty="0"/>
              <a:t>病人总算度过危机，活下来了。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837634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7291</TotalTime>
  <Words>1168</Words>
  <Application>Microsoft Office PowerPoint</Application>
  <PresentationFormat>On-screen Show (4:3)</PresentationFormat>
  <Paragraphs>71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SimSun</vt:lpstr>
      <vt:lpstr>SimSun</vt:lpstr>
      <vt:lpstr>Arial</vt:lpstr>
      <vt:lpstr>Calibri</vt:lpstr>
      <vt:lpstr>Calibri Light</vt:lpstr>
      <vt:lpstr>Office Theme</vt:lpstr>
      <vt:lpstr>1_Office Theme</vt:lpstr>
      <vt:lpstr>谁是我的邻舍呢？</vt:lpstr>
      <vt:lpstr>PowerPoint Presentation</vt:lpstr>
      <vt:lpstr>PowerPoint Presentation</vt:lpstr>
      <vt:lpstr>PowerPoint Presentation</vt:lpstr>
      <vt:lpstr>故事的背景</vt:lpstr>
      <vt:lpstr>PowerPoint Presentation</vt:lpstr>
      <vt:lpstr>祭司和利未人</vt:lpstr>
      <vt:lpstr>撒玛利亚人</vt:lpstr>
      <vt:lpstr>PowerPoint Presentation</vt:lpstr>
      <vt:lpstr>第二天</vt:lpstr>
      <vt:lpstr>再读一节圣经</vt:lpstr>
      <vt:lpstr>Phileo 与 Agape</vt:lpstr>
      <vt:lpstr>PowerPoint Presentation</vt:lpstr>
      <vt:lpstr>更高的标准</vt:lpstr>
      <vt:lpstr>PowerPoint Presentation</vt:lpstr>
      <vt:lpstr>盟约与契约</vt:lpstr>
      <vt:lpstr>今天的信息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谁是我的邻舍呢？</dc:title>
  <dc:creator>Huang Leaf</dc:creator>
  <cp:lastModifiedBy>Huang Leaf</cp:lastModifiedBy>
  <cp:revision>19</cp:revision>
  <dcterms:created xsi:type="dcterms:W3CDTF">2016-08-22T02:33:26Z</dcterms:created>
  <dcterms:modified xsi:type="dcterms:W3CDTF">2016-09-10T23:34:57Z</dcterms:modified>
</cp:coreProperties>
</file>