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336" r:id="rId3"/>
    <p:sldId id="350" r:id="rId4"/>
    <p:sldId id="372" r:id="rId5"/>
    <p:sldId id="368" r:id="rId6"/>
    <p:sldId id="373" r:id="rId7"/>
    <p:sldId id="374" r:id="rId8"/>
    <p:sldId id="375" r:id="rId9"/>
    <p:sldId id="376" r:id="rId10"/>
    <p:sldId id="347" r:id="rId11"/>
    <p:sldId id="377" r:id="rId12"/>
    <p:sldId id="378" r:id="rId13"/>
    <p:sldId id="379" r:id="rId14"/>
    <p:sldId id="380" r:id="rId15"/>
    <p:sldId id="369" r:id="rId16"/>
    <p:sldId id="381" r:id="rId17"/>
    <p:sldId id="382" r:id="rId18"/>
    <p:sldId id="383" r:id="rId19"/>
    <p:sldId id="384" r:id="rId20"/>
    <p:sldId id="385" r:id="rId21"/>
    <p:sldId id="386" r:id="rId22"/>
    <p:sldId id="387" r:id="rId23"/>
    <p:sldId id="371" r:id="rId24"/>
    <p:sldId id="388" r:id="rId25"/>
    <p:sldId id="389" r:id="rId26"/>
    <p:sldId id="35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4" d="100"/>
          <a:sy n="64" d="100"/>
        </p:scale>
        <p:origin x="-102"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4/9/2016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4/9/2016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4/9/2016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4/9/2016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4/9/2016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dist"/>
            <a:r>
              <a:rPr lang="en-US" sz="7000" dirty="0" smtClean="0"/>
              <a:t>Much Love to See</a:t>
            </a:r>
          </a:p>
          <a:p>
            <a:pPr algn="dist"/>
            <a:r>
              <a:rPr lang="en-US" sz="7000" dirty="0" smtClean="0"/>
              <a:t>Less Love to </a:t>
            </a:r>
            <a:r>
              <a:rPr lang="en-US" sz="7000" b="1" dirty="0" smtClean="0"/>
              <a:t>Believe</a:t>
            </a:r>
            <a:endParaRPr lang="en-US" sz="7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6: 25-29</a:t>
            </a:r>
            <a:endParaRPr lang="en-US" sz="3200" dirty="0" smtClean="0">
              <a:solidFill>
                <a:schemeClr val="bg1"/>
              </a:solidFill>
            </a:endParaRPr>
          </a:p>
          <a:p>
            <a:r>
              <a:rPr lang="en-US" sz="4000" dirty="0" smtClean="0">
                <a:solidFill>
                  <a:schemeClr val="bg1"/>
                </a:solidFill>
              </a:rPr>
              <a:t>When </a:t>
            </a:r>
            <a:r>
              <a:rPr lang="en-US" sz="4000" dirty="0" smtClean="0">
                <a:solidFill>
                  <a:schemeClr val="bg1"/>
                </a:solidFill>
              </a:rPr>
              <a:t>they found him on the other side of the lake, they asked him, “Rabbi, when did you get here?” </a:t>
            </a:r>
            <a:r>
              <a:rPr lang="en-US" sz="4000" dirty="0" smtClean="0">
                <a:solidFill>
                  <a:schemeClr val="bg1"/>
                </a:solidFill>
              </a:rPr>
              <a:t>Jesus </a:t>
            </a:r>
            <a:r>
              <a:rPr lang="en-US" sz="4000" dirty="0" smtClean="0">
                <a:solidFill>
                  <a:schemeClr val="bg1"/>
                </a:solidFill>
              </a:rPr>
              <a:t>answered, “Very truly I tell you, you are looking for me, not because you saw the signs I performed but because you ate the loaves and had your fill. </a:t>
            </a:r>
            <a:r>
              <a:rPr lang="en-US" sz="4000" dirty="0" smtClean="0">
                <a:solidFill>
                  <a:schemeClr val="bg1"/>
                </a:solidFill>
              </a:rPr>
              <a:t>Do </a:t>
            </a:r>
            <a:r>
              <a:rPr lang="en-US" sz="4000" dirty="0" smtClean="0">
                <a:solidFill>
                  <a:schemeClr val="bg1"/>
                </a:solidFill>
              </a:rPr>
              <a:t>not work for food that spoils, but for food that endures to eternal life, which the Son of Man will give you. For on him God the Father has placed his seal of approval</a:t>
            </a:r>
            <a:r>
              <a:rPr lang="en-US" sz="4000" dirty="0" smtClean="0">
                <a:solidFill>
                  <a:schemeClr val="bg1"/>
                </a:solidFill>
              </a:rPr>
              <a:t>.”</a:t>
            </a:r>
            <a:endParaRPr lang="en-US" sz="40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046988"/>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6: 25-29</a:t>
            </a:r>
            <a:endParaRPr lang="en-US" sz="3200" dirty="0" smtClean="0">
              <a:solidFill>
                <a:schemeClr val="bg1"/>
              </a:solidFill>
            </a:endParaRPr>
          </a:p>
          <a:p>
            <a:r>
              <a:rPr lang="en-US" sz="4000" dirty="0" smtClean="0">
                <a:solidFill>
                  <a:schemeClr val="bg1"/>
                </a:solidFill>
              </a:rPr>
              <a:t>Then </a:t>
            </a:r>
            <a:r>
              <a:rPr lang="en-US" sz="4000" dirty="0" smtClean="0">
                <a:solidFill>
                  <a:schemeClr val="bg1"/>
                </a:solidFill>
              </a:rPr>
              <a:t>they asked him, “What must we do to do the works God requires?” </a:t>
            </a:r>
            <a:r>
              <a:rPr lang="en-US" sz="4000" dirty="0" smtClean="0">
                <a:solidFill>
                  <a:schemeClr val="bg1"/>
                </a:solidFill>
              </a:rPr>
              <a:t>Jesus </a:t>
            </a:r>
            <a:r>
              <a:rPr lang="en-US" sz="4000" dirty="0" smtClean="0">
                <a:solidFill>
                  <a:schemeClr val="bg1"/>
                </a:solidFill>
              </a:rPr>
              <a:t>answered, “The work of God is this: to believe in the one he has sent.”</a:t>
            </a:r>
            <a:endParaRPr lang="en-US" sz="40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6: 25-29</a:t>
            </a:r>
            <a:endParaRPr lang="en-US" sz="3200" dirty="0" smtClean="0">
              <a:solidFill>
                <a:schemeClr val="bg1"/>
              </a:solidFill>
            </a:endParaRPr>
          </a:p>
          <a:p>
            <a:r>
              <a:rPr lang="zh-TW" altLang="en-US" sz="4000" b="1" dirty="0" smtClean="0">
                <a:solidFill>
                  <a:schemeClr val="bg1"/>
                </a:solidFill>
              </a:rPr>
              <a:t>既 在 海 那 邊 找 著 了 ， 就 對 他 說 ： 拉 比 ， 是 幾 時 到 這 裡 來 的 </a:t>
            </a:r>
            <a:r>
              <a:rPr lang="zh-TW" altLang="en-US" sz="4000" b="1" dirty="0" smtClean="0">
                <a:solidFill>
                  <a:schemeClr val="bg1"/>
                </a:solidFill>
              </a:rPr>
              <a:t>？耶 </a:t>
            </a:r>
            <a:r>
              <a:rPr lang="zh-TW" altLang="en-US" sz="4000" b="1" dirty="0" smtClean="0">
                <a:solidFill>
                  <a:schemeClr val="bg1"/>
                </a:solidFill>
              </a:rPr>
              <a:t>穌 回 答 說 ： 我 實 實 在 在 的 告 訴 你 們 ， 你 們 找 我 ， 並 不 是 因 見 了 神 蹟 ， 乃 是 因 吃 餅 得 飽 </a:t>
            </a:r>
            <a:r>
              <a:rPr lang="zh-TW" altLang="en-US" sz="4000" b="1" dirty="0" smtClean="0">
                <a:solidFill>
                  <a:schemeClr val="bg1"/>
                </a:solidFill>
              </a:rPr>
              <a:t>。 不 </a:t>
            </a:r>
            <a:r>
              <a:rPr lang="zh-TW" altLang="en-US" sz="4000" b="1" dirty="0" smtClean="0">
                <a:solidFill>
                  <a:schemeClr val="bg1"/>
                </a:solidFill>
              </a:rPr>
              <a:t>要 為 那 必 壞 的 食 物 勞 力 ， 要 為 那 存 到 永 生 的 食 物 勞 力 ， 就 是 人 子 要 賜 給 你 們 的 ， 因 為 人 子 是 父 神 所 印 證 的 </a:t>
            </a:r>
            <a:r>
              <a:rPr lang="zh-TW" altLang="en-US" sz="4000" b="1" dirty="0" smtClean="0">
                <a:solidFill>
                  <a:schemeClr val="bg1"/>
                </a:solidFill>
              </a:rPr>
              <a:t>。</a:t>
            </a:r>
            <a:endParaRPr lang="zh-TW" altLang="en-US" sz="4000" b="1" dirty="0" smtClean="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2431435"/>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6: 25-29</a:t>
            </a:r>
            <a:endParaRPr lang="en-US" sz="3200" dirty="0" smtClean="0">
              <a:solidFill>
                <a:schemeClr val="bg1"/>
              </a:solidFill>
            </a:endParaRPr>
          </a:p>
          <a:p>
            <a:r>
              <a:rPr lang="zh-TW" altLang="en-US" sz="4000" b="1" dirty="0" smtClean="0">
                <a:solidFill>
                  <a:schemeClr val="bg1"/>
                </a:solidFill>
              </a:rPr>
              <a:t>眾 </a:t>
            </a:r>
            <a:r>
              <a:rPr lang="zh-TW" altLang="en-US" sz="4000" b="1" dirty="0" smtClean="0">
                <a:solidFill>
                  <a:schemeClr val="bg1"/>
                </a:solidFill>
              </a:rPr>
              <a:t>人 問 他 說 ： 我 們 當 行 甚 麼 ， 才 算 做 神 的 工 呢 </a:t>
            </a:r>
            <a:r>
              <a:rPr lang="zh-TW" altLang="en-US" sz="4000" b="1" dirty="0" smtClean="0">
                <a:solidFill>
                  <a:schemeClr val="bg1"/>
                </a:solidFill>
              </a:rPr>
              <a:t>？</a:t>
            </a:r>
            <a:r>
              <a:rPr lang="en-US" altLang="zh-TW" sz="4000" b="1" dirty="0" smtClean="0">
                <a:solidFill>
                  <a:schemeClr val="bg1"/>
                </a:solidFill>
              </a:rPr>
              <a:t> </a:t>
            </a:r>
            <a:r>
              <a:rPr lang="zh-TW" altLang="en-US" sz="4000" b="1" dirty="0" smtClean="0">
                <a:solidFill>
                  <a:schemeClr val="bg1"/>
                </a:solidFill>
              </a:rPr>
              <a:t>耶 穌 回 答 說 ： 信 神 所 差 來 的 ， 這 就 是 做 神 的 工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After One (Lunchbox) Became Twelve (Baskets):</a:t>
            </a:r>
            <a:endParaRPr lang="en-US" sz="4000" u="sng" dirty="0" smtClean="0">
              <a:solidFill>
                <a:schemeClr val="bg1"/>
              </a:solidFill>
            </a:endParaRPr>
          </a:p>
          <a:p>
            <a:pPr lvl="0"/>
            <a:r>
              <a:rPr lang="en-US" sz="4000" b="1" dirty="0" smtClean="0">
                <a:solidFill>
                  <a:schemeClr val="bg1"/>
                </a:solidFill>
              </a:rPr>
              <a:t>You seek me, not for me, not even for the miracle, but just so that you can eat </a:t>
            </a:r>
            <a:r>
              <a:rPr lang="en-US" sz="4000" b="1" dirty="0" smtClean="0">
                <a:solidFill>
                  <a:schemeClr val="bg1"/>
                </a:solidFill>
              </a:rPr>
              <a:t>again.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prstClr val="white"/>
                </a:solidFill>
              </a:rPr>
              <a:t>When One Became Two: </a:t>
            </a:r>
            <a:r>
              <a:rPr lang="en-US" sz="7000" b="1" dirty="0" smtClean="0">
                <a:solidFill>
                  <a:prstClr val="white"/>
                </a:solidFill>
              </a:rPr>
              <a:t>Our Struggles</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When One Became Two: Our Struggles:</a:t>
            </a:r>
            <a:endParaRPr lang="en-US" sz="4000" u="sng" dirty="0" smtClean="0">
              <a:solidFill>
                <a:schemeClr val="bg1"/>
              </a:solidFill>
            </a:endParaRPr>
          </a:p>
          <a:p>
            <a:r>
              <a:rPr lang="en-US" sz="4000" i="1" dirty="0" smtClean="0">
                <a:solidFill>
                  <a:schemeClr val="bg1"/>
                </a:solidFill>
              </a:rPr>
              <a:t>Why then the shock?</a:t>
            </a:r>
            <a:r>
              <a:rPr lang="en-US" sz="4000" dirty="0" smtClean="0">
                <a:solidFill>
                  <a:schemeClr val="bg1"/>
                </a:solidFill>
              </a:rPr>
              <a:t> My theological </a:t>
            </a:r>
            <a:r>
              <a:rPr lang="en-US" sz="4000" b="1" dirty="0" smtClean="0">
                <a:solidFill>
                  <a:schemeClr val="bg1"/>
                </a:solidFill>
              </a:rPr>
              <a:t>presuppositions</a:t>
            </a:r>
            <a:r>
              <a:rPr lang="en-US" sz="4000" dirty="0" smtClean="0">
                <a:solidFill>
                  <a:schemeClr val="bg1"/>
                </a:solidFill>
              </a:rPr>
              <a:t> i.e. “Yes, miracles happen, but only in particular forms…”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When One Became Two: Our Struggles:</a:t>
            </a:r>
            <a:endParaRPr lang="en-US" sz="4000" u="sng" dirty="0" smtClean="0">
              <a:solidFill>
                <a:schemeClr val="bg1"/>
              </a:solidFill>
            </a:endParaRPr>
          </a:p>
          <a:p>
            <a:r>
              <a:rPr lang="en-US" sz="4000" b="1" dirty="0" smtClean="0">
                <a:solidFill>
                  <a:schemeClr val="bg1"/>
                </a:solidFill>
              </a:rPr>
              <a:t>God made known to me:</a:t>
            </a:r>
            <a:br>
              <a:rPr lang="en-US" sz="4000" b="1" dirty="0" smtClean="0">
                <a:solidFill>
                  <a:schemeClr val="bg1"/>
                </a:solidFill>
              </a:rPr>
            </a:br>
            <a:r>
              <a:rPr lang="en-US" sz="4000" b="1" dirty="0" smtClean="0">
                <a:solidFill>
                  <a:schemeClr val="bg1"/>
                </a:solidFill>
              </a:rPr>
              <a:t>Your faith is contaminated with shards of worldly philosophies, such as Naturalism </a:t>
            </a:r>
            <a:r>
              <a:rPr lang="en-US" sz="4000" b="1" dirty="0" smtClean="0">
                <a:solidFill>
                  <a:schemeClr val="bg1"/>
                </a:solidFill>
              </a:rPr>
              <a:t>and Rationalism. </a:t>
            </a:r>
            <a:r>
              <a:rPr lang="en-US" sz="4000" b="1" dirty="0" smtClean="0">
                <a:solidFill>
                  <a:schemeClr val="bg1"/>
                </a:solidFill>
              </a:rPr>
              <a:t>You struggle with the appearance of the sock because you </a:t>
            </a:r>
            <a:r>
              <a:rPr lang="en-US" sz="4000" b="1" u="sng" dirty="0" smtClean="0">
                <a:solidFill>
                  <a:schemeClr val="bg1"/>
                </a:solidFill>
              </a:rPr>
              <a:t>instinctively</a:t>
            </a:r>
            <a:r>
              <a:rPr lang="en-US" sz="4000" b="1" dirty="0" smtClean="0">
                <a:solidFill>
                  <a:schemeClr val="bg1"/>
                </a:solidFill>
              </a:rPr>
              <a:t> want an explanation that is not simply “God did this.”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When One Became Two: Our Struggles:</a:t>
            </a:r>
            <a:endParaRPr lang="en-US" sz="4000" u="sng" dirty="0" smtClean="0">
              <a:solidFill>
                <a:schemeClr val="bg1"/>
              </a:solidFill>
            </a:endParaRPr>
          </a:p>
          <a:p>
            <a:r>
              <a:rPr lang="en-US" sz="4000" b="1" dirty="0" smtClean="0">
                <a:solidFill>
                  <a:schemeClr val="bg1"/>
                </a:solidFill>
              </a:rPr>
              <a:t>A miracle, if and when it happens and recognized, hits us with such an impact because it ultimately confronts us with the big question of: </a:t>
            </a:r>
            <a:r>
              <a:rPr lang="en-US" sz="4000" b="1" i="1" dirty="0" smtClean="0">
                <a:solidFill>
                  <a:schemeClr val="bg1"/>
                </a:solidFill>
              </a:rPr>
              <a:t>DOES GOD </a:t>
            </a:r>
            <a:r>
              <a:rPr lang="en-US" sz="4000" b="1" i="1" dirty="0" smtClean="0">
                <a:solidFill>
                  <a:schemeClr val="bg1"/>
                </a:solidFill>
              </a:rPr>
              <a:t>EXIST?;</a:t>
            </a:r>
          </a:p>
          <a:p>
            <a:r>
              <a:rPr lang="en-US" sz="4000" dirty="0" smtClean="0">
                <a:solidFill>
                  <a:schemeClr val="bg1"/>
                </a:solidFill>
              </a:rPr>
              <a:t>a </a:t>
            </a:r>
            <a:r>
              <a:rPr lang="en-US" sz="4000" dirty="0" smtClean="0">
                <a:solidFill>
                  <a:schemeClr val="bg1"/>
                </a:solidFill>
              </a:rPr>
              <a:t>miracle is ultimately not an issue of empirical evidence but of spiritual </a:t>
            </a:r>
            <a:r>
              <a:rPr lang="en-US" sz="4000" dirty="0" smtClean="0">
                <a:solidFill>
                  <a:schemeClr val="bg1"/>
                </a:solidFill>
              </a:rPr>
              <a:t>existence.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When One Became Two: Our Struggles:</a:t>
            </a:r>
            <a:endParaRPr lang="en-US" sz="4000" u="sng" dirty="0" smtClean="0">
              <a:solidFill>
                <a:schemeClr val="bg1"/>
              </a:solidFill>
            </a:endParaRPr>
          </a:p>
          <a:p>
            <a:r>
              <a:rPr lang="en-US" sz="4000" i="1" dirty="0" smtClean="0">
                <a:solidFill>
                  <a:schemeClr val="bg1"/>
                </a:solidFill>
              </a:rPr>
              <a:t>What has just happened?</a:t>
            </a:r>
            <a:r>
              <a:rPr lang="en-US" sz="4000" dirty="0" smtClean="0">
                <a:solidFill>
                  <a:schemeClr val="bg1"/>
                </a:solidFill>
              </a:rPr>
              <a:t> </a:t>
            </a:r>
            <a:r>
              <a:rPr lang="en-US" sz="4000" b="1" dirty="0" smtClean="0">
                <a:solidFill>
                  <a:schemeClr val="bg1"/>
                </a:solidFill>
              </a:rPr>
              <a:t>A mere intervention by a loving (and quick acting) father from outside of the system of the fall into the system of the </a:t>
            </a:r>
            <a:r>
              <a:rPr lang="en-US" sz="4000" b="1" dirty="0" smtClean="0">
                <a:solidFill>
                  <a:schemeClr val="bg1"/>
                </a:solidFill>
              </a:rPr>
              <a:t>fall.</a:t>
            </a:r>
            <a:r>
              <a:rPr lang="en-US" sz="4000" dirty="0" smtClean="0">
                <a:solidFill>
                  <a:schemeClr val="bg1"/>
                </a:solidFill>
              </a:rPr>
              <a:t/>
            </a:r>
            <a:br>
              <a:rPr lang="en-US" sz="4000" dirty="0" smtClean="0">
                <a:solidFill>
                  <a:schemeClr val="bg1"/>
                </a:solidFill>
              </a:rPr>
            </a:br>
            <a:endParaRPr lang="en-US" sz="4000" dirty="0" smtClean="0">
              <a:solidFill>
                <a:schemeClr val="bg1"/>
              </a:solidFill>
              <a:sym typeface="Wingdings"/>
            </a:endParaRPr>
          </a:p>
          <a:p>
            <a:r>
              <a:rPr lang="en-US" sz="4000" dirty="0" smtClean="0">
                <a:solidFill>
                  <a:schemeClr val="bg1"/>
                </a:solidFill>
              </a:rPr>
              <a:t>SO </a:t>
            </a:r>
            <a:r>
              <a:rPr lang="en-US" sz="4000" dirty="0" smtClean="0">
                <a:solidFill>
                  <a:schemeClr val="bg1"/>
                </a:solidFill>
              </a:rPr>
              <a:t>IT IS WITH </a:t>
            </a:r>
            <a:r>
              <a:rPr lang="en-US" sz="4000" dirty="0" smtClean="0">
                <a:solidFill>
                  <a:schemeClr val="bg1"/>
                </a:solidFill>
              </a:rPr>
              <a:t>MIRACLES.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prstClr val="white"/>
                </a:solidFill>
              </a:rPr>
              <a:t>When One Became Two: </a:t>
            </a:r>
            <a:r>
              <a:rPr lang="en-US" sz="7000" b="1" dirty="0" smtClean="0">
                <a:solidFill>
                  <a:prstClr val="white"/>
                </a:solidFill>
              </a:rPr>
              <a:t>T</a:t>
            </a:r>
            <a:r>
              <a:rPr lang="en-US" sz="7000" b="1" dirty="0" smtClean="0">
                <a:solidFill>
                  <a:prstClr val="white"/>
                </a:solidFill>
              </a:rPr>
              <a:t>he Beginning</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When One Became Two: Our Struggles:</a:t>
            </a:r>
            <a:endParaRPr lang="en-US" sz="4000" u="sng" dirty="0" smtClean="0">
              <a:solidFill>
                <a:schemeClr val="bg1"/>
              </a:solidFill>
            </a:endParaRPr>
          </a:p>
          <a:p>
            <a:r>
              <a:rPr lang="en-US" sz="4000" dirty="0" smtClean="0">
                <a:solidFill>
                  <a:schemeClr val="bg1"/>
                </a:solidFill>
              </a:rPr>
              <a:t>Moreover, (perhaps ironically), it is in the arena of science and mathematics (with honesty) that shows life itself to be a </a:t>
            </a:r>
            <a:r>
              <a:rPr lang="en-US" sz="4000" dirty="0" smtClean="0">
                <a:solidFill>
                  <a:schemeClr val="bg1"/>
                </a:solidFill>
              </a:rPr>
              <a:t>miracle.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smtClean="0">
                <a:solidFill>
                  <a:schemeClr val="bg1"/>
                </a:solidFill>
              </a:rPr>
              <a:t>Rom 1: 20</a:t>
            </a:r>
            <a:endParaRPr lang="en-US" sz="3200" dirty="0" smtClean="0">
              <a:solidFill>
                <a:schemeClr val="bg1"/>
              </a:solidFill>
            </a:endParaRPr>
          </a:p>
          <a:p>
            <a:r>
              <a:rPr lang="en-US" sz="4000" dirty="0" smtClean="0">
                <a:solidFill>
                  <a:schemeClr val="bg1"/>
                </a:solidFill>
              </a:rPr>
              <a:t>For since the creation of the world God’s invisible qualities—his eternal power and divine nature—have been clearly seen, </a:t>
            </a:r>
            <a:r>
              <a:rPr lang="en-US" sz="4000" b="1" dirty="0" smtClean="0">
                <a:solidFill>
                  <a:schemeClr val="bg1"/>
                </a:solidFill>
              </a:rPr>
              <a:t>being understood from what has been made</a:t>
            </a:r>
            <a:r>
              <a:rPr lang="en-US" sz="4000" dirty="0" smtClean="0">
                <a:solidFill>
                  <a:schemeClr val="bg1"/>
                </a:solidFill>
              </a:rPr>
              <a:t>, so that people are without </a:t>
            </a:r>
            <a:r>
              <a:rPr lang="en-US" sz="4000" dirty="0" smtClean="0">
                <a:solidFill>
                  <a:schemeClr val="bg1"/>
                </a:solidFill>
              </a:rPr>
              <a:t>excuse</a:t>
            </a:r>
          </a:p>
          <a:p>
            <a:r>
              <a:rPr lang="zh-TW" altLang="en-US" sz="4000" dirty="0" smtClean="0">
                <a:solidFill>
                  <a:schemeClr val="bg1"/>
                </a:solidFill>
              </a:rPr>
              <a:t>自 </a:t>
            </a:r>
            <a:r>
              <a:rPr lang="zh-TW" altLang="en-US" sz="4000" dirty="0" smtClean="0">
                <a:solidFill>
                  <a:schemeClr val="bg1"/>
                </a:solidFill>
              </a:rPr>
              <a:t>從 造 天 地 以 來 ， 神 的 永 能 和 神 性 是 明 明 可 知 的 ， 雖 是 眼 不 能 見 ， 但 </a:t>
            </a:r>
            <a:r>
              <a:rPr lang="zh-TW" altLang="en-US" sz="4000" b="1" dirty="0" smtClean="0">
                <a:solidFill>
                  <a:schemeClr val="bg1"/>
                </a:solidFill>
              </a:rPr>
              <a:t>藉 著 所 造 之 物 就 可 以 曉 得 </a:t>
            </a:r>
            <a:r>
              <a:rPr lang="zh-TW" altLang="en-US" sz="4000" dirty="0" smtClean="0">
                <a:solidFill>
                  <a:schemeClr val="bg1"/>
                </a:solidFill>
              </a:rPr>
              <a:t>， 叫 人 無 可 推 諉 。</a:t>
            </a:r>
            <a:endParaRPr lang="zh-TW" altLang="en-US" sz="4000" b="1" dirty="0" smtClean="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When One Became Two: Our Struggles:</a:t>
            </a:r>
          </a:p>
          <a:p>
            <a:r>
              <a:rPr lang="en-US" sz="4000" b="1" dirty="0" smtClean="0">
                <a:solidFill>
                  <a:schemeClr val="bg1"/>
                </a:solidFill>
              </a:rPr>
              <a:t>He is not merely a proposition of a “supernatural force” but a Person of supernatural love for His creation (who does have a supernatural force</a:t>
            </a:r>
            <a:r>
              <a:rPr lang="en-US" sz="4000" b="1" dirty="0" smtClean="0">
                <a:solidFill>
                  <a:schemeClr val="bg1"/>
                </a:solidFill>
              </a:rPr>
              <a: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prstClr val="white"/>
                </a:solidFill>
              </a:rPr>
              <a:t>When One Became Two: </a:t>
            </a:r>
            <a:r>
              <a:rPr lang="en-US" sz="7000" b="1" dirty="0" smtClean="0">
                <a:solidFill>
                  <a:prstClr val="white"/>
                </a:solidFill>
              </a:rPr>
              <a:t>The Decision</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When One Became Two: The Decision:</a:t>
            </a:r>
          </a:p>
          <a:p>
            <a:r>
              <a:rPr lang="en-US" sz="4000" b="1" dirty="0" smtClean="0">
                <a:solidFill>
                  <a:schemeClr val="bg1"/>
                </a:solidFill>
              </a:rPr>
              <a:t>This ultimate miracle – the resurrection of </a:t>
            </a:r>
            <a:r>
              <a:rPr lang="en-US" sz="4000" b="1" dirty="0" smtClean="0">
                <a:solidFill>
                  <a:schemeClr val="bg1"/>
                </a:solidFill>
              </a:rPr>
              <a:t>Jesus Christ </a:t>
            </a:r>
            <a:r>
              <a:rPr lang="en-US" sz="4000" b="1" dirty="0" smtClean="0">
                <a:solidFill>
                  <a:schemeClr val="bg1"/>
                </a:solidFill>
              </a:rPr>
              <a:t>– hits us with such an impact because it confronts us not only with the big question of “Does God exists?”</a:t>
            </a:r>
            <a:r>
              <a:rPr lang="en-US" sz="4000" b="1" i="1" dirty="0" smtClean="0">
                <a:solidFill>
                  <a:schemeClr val="bg1"/>
                </a:solidFill>
              </a:rPr>
              <a:t> </a:t>
            </a:r>
            <a:r>
              <a:rPr lang="en-US" sz="4000" b="1" dirty="0" smtClean="0">
                <a:solidFill>
                  <a:schemeClr val="bg1"/>
                </a:solidFill>
              </a:rPr>
              <a:t>it also confronts us with the question of “How might you believe?”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When One Became Two: The Decision:</a:t>
            </a:r>
          </a:p>
          <a:p>
            <a:r>
              <a:rPr lang="en-US" sz="4000" dirty="0" smtClean="0">
                <a:solidFill>
                  <a:schemeClr val="bg1"/>
                </a:solidFill>
              </a:rPr>
              <a:t>That he not only loved you and I and died for our sins, he is also risen from death and now lives – to grant us the triumph over death and the new life in </a:t>
            </a:r>
            <a:r>
              <a:rPr lang="en-US" sz="4000" dirty="0" smtClean="0">
                <a:solidFill>
                  <a:schemeClr val="bg1"/>
                </a:solidFill>
              </a:rPr>
              <a:t>him.</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6: 27, 29</a:t>
            </a:r>
            <a:endParaRPr lang="en-US" sz="3200" dirty="0" smtClean="0">
              <a:solidFill>
                <a:schemeClr val="bg1"/>
              </a:solidFill>
            </a:endParaRPr>
          </a:p>
          <a:p>
            <a:r>
              <a:rPr lang="en-US" sz="4000" dirty="0" smtClean="0">
                <a:solidFill>
                  <a:schemeClr val="bg1"/>
                </a:solidFill>
              </a:rPr>
              <a:t>Do not work for food that spoils, but for food that endures to eternal life, which the Son of Man will give you. For on him God the Father has placed his seal of approval. … The work of God is this: </a:t>
            </a:r>
            <a:r>
              <a:rPr lang="en-US" sz="4000" b="1" dirty="0" smtClean="0">
                <a:solidFill>
                  <a:schemeClr val="bg1"/>
                </a:solidFill>
              </a:rPr>
              <a:t>to believe in the one he has sent</a:t>
            </a:r>
            <a:r>
              <a:rPr lang="en-US" sz="4000" dirty="0" smtClean="0">
                <a:solidFill>
                  <a:schemeClr val="bg1"/>
                </a:solidFill>
              </a:rPr>
              <a:t>. </a:t>
            </a:r>
            <a:r>
              <a:rPr lang="zh-TW" altLang="en-US" sz="4000" dirty="0" smtClean="0">
                <a:solidFill>
                  <a:schemeClr val="bg1"/>
                </a:solidFill>
              </a:rPr>
              <a:t>不 要 為 那 必 壞 的 食 物 勞 力 ， 要 為 那 存 到 永 生 的 食 物 勞 力 ， 就 是 人 子 要 賜 給 你 們 的 ， 因 為 人 子 是 父 神 所 印 證 的 </a:t>
            </a:r>
            <a:r>
              <a:rPr lang="zh-TW" altLang="en-US" sz="4000" dirty="0" smtClean="0">
                <a:solidFill>
                  <a:schemeClr val="bg1"/>
                </a:solidFill>
              </a:rPr>
              <a:t>。</a:t>
            </a:r>
            <a:r>
              <a:rPr lang="en-US" altLang="zh-TW" sz="4000" dirty="0" smtClean="0">
                <a:solidFill>
                  <a:schemeClr val="bg1"/>
                </a:solidFill>
              </a:rPr>
              <a:t>…</a:t>
            </a:r>
            <a:r>
              <a:rPr lang="zh-TW" altLang="en-US" sz="4000" b="1" dirty="0" smtClean="0">
                <a:solidFill>
                  <a:schemeClr val="bg1"/>
                </a:solidFill>
              </a:rPr>
              <a:t>信 </a:t>
            </a:r>
            <a:r>
              <a:rPr lang="zh-TW" altLang="en-US" sz="4000" b="1" dirty="0" smtClean="0">
                <a:solidFill>
                  <a:schemeClr val="bg1"/>
                </a:solidFill>
              </a:rPr>
              <a:t>神 所 差 來 的</a:t>
            </a:r>
            <a:r>
              <a:rPr lang="zh-TW" altLang="en-US" sz="4000" dirty="0" smtClean="0">
                <a:solidFill>
                  <a:schemeClr val="bg1"/>
                </a:solidFill>
              </a:rPr>
              <a:t> ， 這 就 是 做 神 的 工 。</a:t>
            </a:r>
            <a:endParaRPr lang="en-US" sz="40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When One Became Two: The Beginning:</a:t>
            </a:r>
            <a:endParaRPr lang="en-US" sz="4000" u="sng" dirty="0" smtClean="0">
              <a:solidFill>
                <a:schemeClr val="bg1"/>
              </a:solidFill>
            </a:endParaRPr>
          </a:p>
          <a:p>
            <a:r>
              <a:rPr lang="en-US" sz="4000" dirty="0" smtClean="0">
                <a:solidFill>
                  <a:schemeClr val="bg1"/>
                </a:solidFill>
              </a:rPr>
              <a:t>Unbelievable! </a:t>
            </a:r>
            <a:r>
              <a:rPr lang="en-US" sz="4000" i="1" dirty="0" smtClean="0">
                <a:solidFill>
                  <a:schemeClr val="bg1"/>
                </a:solidFill>
              </a:rPr>
              <a:t>Or is it?</a:t>
            </a:r>
            <a:r>
              <a:rPr lang="en-US" sz="4000" dirty="0" smtClean="0">
                <a:solidFill>
                  <a:schemeClr val="bg1"/>
                </a:solidFill>
              </a:rPr>
              <a:t/>
            </a:r>
            <a:br>
              <a:rPr lang="en-US" sz="4000" dirty="0" smtClean="0">
                <a:solidFill>
                  <a:schemeClr val="bg1"/>
                </a:solidFill>
              </a:rPr>
            </a:br>
            <a:r>
              <a:rPr lang="en-US" sz="4000" dirty="0" smtClean="0">
                <a:solidFill>
                  <a:schemeClr val="bg1"/>
                </a:solidFill>
              </a:rPr>
              <a:t>Too good to be true! </a:t>
            </a:r>
            <a:r>
              <a:rPr lang="en-US" sz="4000" i="1" dirty="0" smtClean="0">
                <a:solidFill>
                  <a:schemeClr val="bg1"/>
                </a:solidFill>
              </a:rPr>
              <a:t>Or is 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When One Became Two: The Beginning:</a:t>
            </a:r>
            <a:endParaRPr lang="en-US" sz="4000" u="sng" dirty="0" smtClean="0">
              <a:solidFill>
                <a:schemeClr val="bg1"/>
              </a:solidFill>
            </a:endParaRPr>
          </a:p>
          <a:p>
            <a:pPr lvl="0"/>
            <a:r>
              <a:rPr lang="en-US" sz="4000" i="1" dirty="0" smtClean="0">
                <a:solidFill>
                  <a:schemeClr val="bg1"/>
                </a:solidFill>
              </a:rPr>
              <a:t>What say you?</a:t>
            </a:r>
            <a:endParaRPr lang="en-US" sz="4000" dirty="0" smtClean="0">
              <a:solidFill>
                <a:schemeClr val="bg1"/>
              </a:solidFill>
            </a:endParaRPr>
          </a:p>
          <a:p>
            <a:r>
              <a:rPr lang="en-US" sz="4000" i="1" dirty="0" smtClean="0">
                <a:solidFill>
                  <a:schemeClr val="bg1"/>
                </a:solidFill>
              </a:rPr>
              <a:t>A much delayed April Fools’ prank?</a:t>
            </a:r>
            <a:br>
              <a:rPr lang="en-US" sz="4000" i="1" dirty="0" smtClean="0">
                <a:solidFill>
                  <a:schemeClr val="bg1"/>
                </a:solidFill>
              </a:rPr>
            </a:br>
            <a:r>
              <a:rPr lang="en-US" sz="4000" i="1" dirty="0" smtClean="0">
                <a:solidFill>
                  <a:schemeClr val="bg1"/>
                </a:solidFill>
              </a:rPr>
              <a:t>The preacher is out of his mind?</a:t>
            </a:r>
            <a:br>
              <a:rPr lang="en-US" sz="4000" i="1" dirty="0" smtClean="0">
                <a:solidFill>
                  <a:schemeClr val="bg1"/>
                </a:solidFill>
              </a:rPr>
            </a:br>
            <a:r>
              <a:rPr lang="en-US" sz="4000" i="1" dirty="0" smtClean="0">
                <a:solidFill>
                  <a:schemeClr val="bg1"/>
                </a:solidFill>
              </a:rPr>
              <a:t>There must be some sort of explanation for it?</a:t>
            </a:r>
            <a:br>
              <a:rPr lang="en-US" sz="4000" i="1" dirty="0" smtClean="0">
                <a:solidFill>
                  <a:schemeClr val="bg1"/>
                </a:solidFill>
              </a:rPr>
            </a:br>
            <a:r>
              <a:rPr lang="en-US" sz="4000" i="1" dirty="0" smtClean="0">
                <a:solidFill>
                  <a:schemeClr val="bg1"/>
                </a:solidFill>
              </a:rPr>
              <a:t>A </a:t>
            </a:r>
            <a:r>
              <a:rPr lang="en-US" sz="4000" i="1" dirty="0" smtClean="0">
                <a:solidFill>
                  <a:schemeClr val="bg1"/>
                </a:solidFill>
              </a:rPr>
              <a:t>miracle, </a:t>
            </a:r>
            <a:r>
              <a:rPr lang="en-US" sz="4000" i="1" dirty="0" smtClean="0">
                <a:solidFill>
                  <a:schemeClr val="bg1"/>
                </a:solidFill>
              </a:rPr>
              <a:t>it is?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sz="7000" b="1" dirty="0" smtClean="0">
                <a:solidFill>
                  <a:prstClr val="white"/>
                </a:solidFill>
              </a:rPr>
              <a:t>After One (Lunchbox) Became Twelve (Baskets)</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After One (Lunchbox) Became Twelve (Baskets):</a:t>
            </a:r>
            <a:endParaRPr lang="en-US" sz="4000" u="sng" dirty="0" smtClean="0">
              <a:solidFill>
                <a:schemeClr val="bg1"/>
              </a:solidFill>
            </a:endParaRPr>
          </a:p>
          <a:p>
            <a:pPr lvl="0"/>
            <a:r>
              <a:rPr lang="en-US" sz="4000" dirty="0" smtClean="0">
                <a:solidFill>
                  <a:schemeClr val="bg1"/>
                </a:solidFill>
              </a:rPr>
              <a:t>A miracle can be understood as “an event which is not producible by the natural causes that are operative at the time and space that the event occurs”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After One (Lunchbox) Became Twelve (Baskets):</a:t>
            </a:r>
            <a:endParaRPr lang="en-US" sz="4000" u="sng" dirty="0" smtClean="0">
              <a:solidFill>
                <a:schemeClr val="bg1"/>
              </a:solidFill>
            </a:endParaRPr>
          </a:p>
          <a:p>
            <a:pPr lvl="0"/>
            <a:r>
              <a:rPr lang="en-US" sz="4000" dirty="0" smtClean="0">
                <a:solidFill>
                  <a:schemeClr val="bg1"/>
                </a:solidFill>
              </a:rPr>
              <a:t>A miracle is a SIGN to point to the miracle worker</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After One (Lunchbox) Became Twelve (Baskets):</a:t>
            </a:r>
            <a:endParaRPr lang="en-US" sz="4000" u="sng" dirty="0" smtClean="0">
              <a:solidFill>
                <a:schemeClr val="bg1"/>
              </a:solidFill>
            </a:endParaRPr>
          </a:p>
          <a:p>
            <a:pPr lvl="0"/>
            <a:r>
              <a:rPr lang="en-US" sz="4000" dirty="0" smtClean="0">
                <a:solidFill>
                  <a:schemeClr val="bg1"/>
                </a:solidFill>
              </a:rPr>
              <a:t>A miracle demands a RESPONSE to the event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After One (Lunchbox) Became Twelve (Baskets):</a:t>
            </a:r>
            <a:endParaRPr lang="en-US" sz="4000" u="sng" dirty="0" smtClean="0">
              <a:solidFill>
                <a:schemeClr val="bg1"/>
              </a:solidFill>
            </a:endParaRPr>
          </a:p>
          <a:p>
            <a:pPr lvl="0"/>
            <a:r>
              <a:rPr lang="en-US" sz="4000" b="1" dirty="0" smtClean="0">
                <a:solidFill>
                  <a:schemeClr val="bg1"/>
                </a:solidFill>
              </a:rPr>
              <a:t>A </a:t>
            </a:r>
            <a:r>
              <a:rPr lang="en-US" sz="4000" b="1" dirty="0" smtClean="0">
                <a:solidFill>
                  <a:schemeClr val="bg1"/>
                </a:solidFill>
              </a:rPr>
              <a:t>miracle is always about God and His </a:t>
            </a:r>
            <a:r>
              <a:rPr lang="en-US" sz="4000" b="1" dirty="0" smtClean="0">
                <a:solidFill>
                  <a:schemeClr val="bg1"/>
                </a:solidFill>
              </a:rPr>
              <a:t>wonder</a:t>
            </a:r>
          </a:p>
          <a:p>
            <a:pPr lvl="0"/>
            <a:r>
              <a:rPr lang="zh-CN" altLang="en-US" sz="4000" b="1" dirty="0" smtClean="0">
                <a:solidFill>
                  <a:schemeClr val="bg1"/>
                </a:solidFill>
              </a:rPr>
              <a:t>神績奇事所講述的總是神和祂的奇妙</a:t>
            </a:r>
            <a:endParaRPr lang="en-US" sz="40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TotalTime>
  <Words>1030</Words>
  <Application>Microsoft Office PowerPoint</Application>
  <PresentationFormat>On-screen Show (4:3)</PresentationFormat>
  <Paragraphs>53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83</cp:revision>
  <dcterms:created xsi:type="dcterms:W3CDTF">2015-05-17T06:09:38Z</dcterms:created>
  <dcterms:modified xsi:type="dcterms:W3CDTF">2016-04-10T04:17:42Z</dcterms:modified>
</cp:coreProperties>
</file>