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256" r:id="rId3"/>
    <p:sldId id="260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3" r:id="rId17"/>
    <p:sldId id="274" r:id="rId18"/>
    <p:sldId id="275" r:id="rId19"/>
    <p:sldId id="272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63" autoAdjust="0"/>
  </p:normalViewPr>
  <p:slideViewPr>
    <p:cSldViewPr snapToGrid="0" snapToObjects="1">
      <p:cViewPr>
        <p:scale>
          <a:sx n="116" d="100"/>
          <a:sy n="116" d="100"/>
        </p:scale>
        <p:origin x="-108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91804-1661-784D-9386-9347D9F07992}" type="datetimeFigureOut">
              <a:rPr lang="en-US" smtClean="0"/>
              <a:t>2/26/16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775BC-08AE-304D-B1D1-4E21043D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1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zh-CN" altLang="en-US" sz="12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主耶稣以身作则的来教导我们如何彼此相爱</a:t>
            </a:r>
            <a:r>
              <a:rPr lang="en-US" altLang="zh-CN" sz="12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. </a:t>
            </a:r>
            <a:r>
              <a:rPr lang="zh-CN" altLang="en-US" sz="12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祂对我们属他的人的爱是特别的爱</a:t>
            </a:r>
            <a:r>
              <a:rPr lang="en-US" altLang="zh-CN" sz="12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12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到底的爱</a:t>
            </a:r>
            <a:r>
              <a:rPr lang="en-US" altLang="zh-CN" sz="12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CN" altLang="en-US" sz="12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改变生命的爱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775BC-08AE-304D-B1D1-4E21043DA6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5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76CF-98FE-CE4C-A3F7-ABB9E352CBE9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56D4-CC0E-F64C-85BA-58F1DE5A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3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76CF-98FE-CE4C-A3F7-ABB9E352CBE9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56D4-CC0E-F64C-85BA-58F1DE5A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6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76CF-98FE-CE4C-A3F7-ABB9E352CBE9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56D4-CC0E-F64C-85BA-58F1DE5A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4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76CF-98FE-CE4C-A3F7-ABB9E352CBE9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56D4-CC0E-F64C-85BA-58F1DE5A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76CF-98FE-CE4C-A3F7-ABB9E352CBE9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56D4-CC0E-F64C-85BA-58F1DE5A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0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76CF-98FE-CE4C-A3F7-ABB9E352CBE9}" type="datetimeFigureOut">
              <a:rPr lang="en-US" smtClean="0"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56D4-CC0E-F64C-85BA-58F1DE5A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76CF-98FE-CE4C-A3F7-ABB9E352CBE9}" type="datetimeFigureOut">
              <a:rPr lang="en-US" smtClean="0"/>
              <a:t>2/26/16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56D4-CC0E-F64C-85BA-58F1DE5A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76CF-98FE-CE4C-A3F7-ABB9E352CBE9}" type="datetimeFigureOut">
              <a:rPr lang="en-US" smtClean="0"/>
              <a:t>2/26/16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56D4-CC0E-F64C-85BA-58F1DE5A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9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76CF-98FE-CE4C-A3F7-ABB9E352CBE9}" type="datetimeFigureOut">
              <a:rPr lang="en-US" smtClean="0"/>
              <a:t>2/26/16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56D4-CC0E-F64C-85BA-58F1DE5A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76CF-98FE-CE4C-A3F7-ABB9E352CBE9}" type="datetimeFigureOut">
              <a:rPr lang="en-US" smtClean="0"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56D4-CC0E-F64C-85BA-58F1DE5A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76CF-98FE-CE4C-A3F7-ABB9E352CBE9}" type="datetimeFigureOut">
              <a:rPr lang="en-US" smtClean="0"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56D4-CC0E-F64C-85BA-58F1DE5A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C76CF-98FE-CE4C-A3F7-ABB9E352CBE9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56D4-CC0E-F64C-85BA-58F1DE5AE8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ootwashing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5" b="13835"/>
          <a:stretch/>
        </p:blipFill>
        <p:spPr>
          <a:xfrm>
            <a:off x="-1" y="0"/>
            <a:ext cx="2232361" cy="126658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232360" y="0"/>
            <a:ext cx="6911640" cy="1266588"/>
          </a:xfrm>
          <a:prstGeom prst="rect">
            <a:avLst/>
          </a:prstGeom>
          <a:solidFill>
            <a:srgbClr val="252A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420871" y="274638"/>
            <a:ext cx="647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000" kern="1200" dirty="0" smtClean="0">
                <a:solidFill>
                  <a:schemeClr val="bg1"/>
                </a:solidFill>
                <a:latin typeface="华文楷体"/>
                <a:ea typeface="华文楷体"/>
                <a:cs typeface="华文楷体"/>
              </a:rPr>
              <a:t>彼此相爱</a:t>
            </a:r>
            <a:r>
              <a:rPr lang="en-US" altLang="zh-TW" sz="4000" kern="1200" dirty="0" smtClean="0">
                <a:solidFill>
                  <a:schemeClr val="bg1"/>
                </a:solidFill>
                <a:latin typeface="华文楷体"/>
                <a:ea typeface="华文楷体"/>
                <a:cs typeface="华文楷体"/>
              </a:rPr>
              <a:t>- </a:t>
            </a:r>
            <a:r>
              <a:rPr lang="zh-TW" altLang="en-US" sz="4000" kern="1200" dirty="0" smtClean="0">
                <a:solidFill>
                  <a:schemeClr val="bg1"/>
                </a:solidFill>
                <a:latin typeface="华文楷体"/>
                <a:ea typeface="华文楷体"/>
                <a:cs typeface="华文楷体"/>
              </a:rPr>
              <a:t>主耶稣的榜样</a:t>
            </a:r>
            <a:endParaRPr lang="en-US" sz="4000" dirty="0">
              <a:solidFill>
                <a:schemeClr val="bg1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82674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2"/>
          <a:stretch/>
        </p:blipFill>
        <p:spPr>
          <a:xfrm>
            <a:off x="1710304" y="130571"/>
            <a:ext cx="5731898" cy="67422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05825" y="4443223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彼此相爱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7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9982"/>
            <a:ext cx="8954556" cy="53572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1. </a:t>
            </a:r>
            <a:r>
              <a:rPr lang="zh-TW" altLang="en-US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彼此相爱的基础</a:t>
            </a:r>
            <a:endParaRPr lang="en-US" altLang="zh-TW" sz="3600" b="1" dirty="0" smtClean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s-IS" sz="3600" b="1" dirty="0" smtClean="0">
                <a:latin typeface="华文楷体"/>
                <a:ea typeface="华文楷体"/>
                <a:cs typeface="华文楷体"/>
              </a:rPr>
              <a:t>路加福音 22:24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门徒起了争论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他们中间哪一个可算为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大。 </a:t>
            </a:r>
            <a:endParaRPr lang="en-US" altLang="zh-TW" sz="3600" b="1" u="sng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u="sng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3600" b="1" i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重要背景</a:t>
            </a:r>
            <a:r>
              <a:rPr lang="en-US" altLang="zh-CN" sz="3600" b="1" i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在这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最后晚餐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时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门徒们还在争论谁为最大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!</a:t>
            </a:r>
            <a:endParaRPr lang="en-US" sz="3600" b="1" i="1" dirty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67393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9982"/>
            <a:ext cx="8954556" cy="53572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1. </a:t>
            </a:r>
            <a:r>
              <a:rPr lang="zh-TW" altLang="en-US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彼此相爱的基础</a:t>
            </a:r>
            <a:endParaRPr lang="en-US" altLang="zh-TW" sz="3600" b="1" dirty="0" smtClean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约翰福音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 1</a:t>
            </a:r>
            <a:r>
              <a:rPr lang="en-US" altLang="zh-TW" sz="36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en-US" altLang="zh-TW" sz="3600" b="1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:1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逾越节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以前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耶稣知道自己离世归父的时候到了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.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他既然爱世间属自己的人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就爱他们到底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u="sng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主耶稣以身作则的来教导我们如何彼此相爱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. 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祂对我们属他的人的爱是特别的爱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到底的爱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改变生命的爱！</a:t>
            </a:r>
            <a:endParaRPr lang="en-US" sz="3600" b="1" i="1" dirty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93618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9982"/>
            <a:ext cx="8954556" cy="55544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1. </a:t>
            </a:r>
            <a:r>
              <a:rPr lang="zh-TW" altLang="en-US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彼此相爱的基础</a:t>
            </a:r>
            <a:endParaRPr lang="en-US" altLang="zh-TW" sz="3600" b="1" dirty="0" smtClean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约翰福音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 1</a:t>
            </a:r>
            <a:r>
              <a:rPr lang="en-US" altLang="zh-TW" sz="36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en-US" altLang="zh-TW" sz="3600" b="1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:1-5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1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逾越节以前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耶稣知道自己离世归父的时候到了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.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他既然爱世间属自己的人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就爱他们到底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. </a:t>
            </a:r>
            <a:r>
              <a:rPr lang="is-IS" altLang="zh-TW" sz="3600" b="1" dirty="0" smtClean="0">
                <a:latin typeface="华文楷体"/>
                <a:ea typeface="华文楷体"/>
                <a:cs typeface="华文楷体"/>
              </a:rPr>
              <a:t>… 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3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耶稣知道父已将万有交在他手里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且知道自己是从神出来的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又要归到神那里去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4 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就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离席站起来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脱了衣服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拿一条手巾束腰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. 5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随后把水倒在盆里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就洗门徒的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脚</a:t>
            </a:r>
            <a:r>
              <a:rPr lang="is-IS" altLang="zh-TW" sz="3600" b="1" dirty="0" smtClean="0">
                <a:latin typeface="华文楷体"/>
                <a:ea typeface="华文楷体"/>
                <a:cs typeface="华文楷体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is-IS" altLang="zh-CN" sz="3600" b="1" i="1" dirty="0" smtClean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我们清楚自己在主里的地位与目标吗？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 </a:t>
            </a:r>
            <a:endParaRPr lang="en-US" sz="3600" b="1" i="1" dirty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83761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9982"/>
            <a:ext cx="8954556" cy="55544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1. </a:t>
            </a:r>
            <a:r>
              <a:rPr lang="zh-TW" altLang="en-US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彼此相爱的基础</a:t>
            </a:r>
            <a:endParaRPr lang="en-US" altLang="zh-TW" sz="3600" b="1" dirty="0" smtClean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约翰福音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 1</a:t>
            </a:r>
            <a:r>
              <a:rPr lang="en-US" altLang="zh-TW" sz="36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en-US" altLang="zh-TW" sz="3600" b="1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:2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吃晚饭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的时候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–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魔鬼已将卖耶稣的意思放在西门的儿子加略人犹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大心里</a:t>
            </a:r>
            <a:r>
              <a:rPr lang="is-IS" altLang="zh-TW" sz="3600" b="1" dirty="0" smtClean="0">
                <a:latin typeface="华文楷体"/>
                <a:ea typeface="华文楷体"/>
                <a:cs typeface="华文楷体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is-IS" altLang="zh-CN" sz="3600" b="1" i="1" dirty="0" smtClean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我们是主的器皿还是魔鬼的</a:t>
            </a:r>
            <a:r>
              <a:rPr lang="zh-CN" altLang="en-US" sz="3600" b="1" i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的器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皿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？</a:t>
            </a:r>
            <a:endParaRPr lang="en-US" altLang="zh-CN" sz="3600" b="1" i="1" dirty="0" smtClean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3600" b="1" i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我们是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在返照主的形象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还</a:t>
            </a:r>
            <a:r>
              <a:rPr lang="zh-CN" altLang="en-US" sz="3600" b="1" i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是魔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鬼</a:t>
            </a:r>
            <a:r>
              <a:rPr lang="zh-CN" altLang="en-US" sz="3600" b="1" i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的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形象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?</a:t>
            </a:r>
            <a:endParaRPr lang="en-US" sz="3600" b="1" i="1" dirty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39390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9982"/>
            <a:ext cx="8954556" cy="55544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2. </a:t>
            </a:r>
            <a:r>
              <a:rPr lang="zh-TW" altLang="en-US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彼此相爱的心态 </a:t>
            </a:r>
            <a:endParaRPr lang="en-US" altLang="zh-TW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约翰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福音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 1</a:t>
            </a:r>
            <a:r>
              <a:rPr lang="en-US" altLang="zh-TW" sz="36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en-US" altLang="zh-TW" sz="3600" b="1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:12-16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耶稣洗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完了他们的脚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就穿上衣服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又坐下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对他们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说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: 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我向你们所做的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你们明白吗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?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你们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称呼我夫子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称呼我主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你们说的不错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我本来是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.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我是你们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的主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你们的夫子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尚且洗你们的脚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你们也当彼此洗脚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.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我给你们做了榜样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叫你们照着我向你们所做的去做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.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我实实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在在地告诉你们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仆人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不能大于主人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差人也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不能大于差他的人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. </a:t>
            </a:r>
            <a:endParaRPr lang="en-US" sz="3600" b="1" i="1" dirty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567268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9982"/>
            <a:ext cx="8954556" cy="55544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2. </a:t>
            </a:r>
            <a:r>
              <a:rPr lang="zh-TW" altLang="en-US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彼此相爱的心态 </a:t>
            </a:r>
            <a:endParaRPr lang="en-US" altLang="zh-TW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约翰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福音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 1</a:t>
            </a:r>
            <a:r>
              <a:rPr lang="en-US" altLang="zh-TW" sz="36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en-US" altLang="zh-TW" sz="3600" b="1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:6-8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6 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挨到西门彼得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彼得对他说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: “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主啊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你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洗我的脚吗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?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”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耶稣回答说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: “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我所做的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你如今不知道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后来必明白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.” 8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彼得说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: 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“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你永不可洗我的脚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!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”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耶稣说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: “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我若不洗你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你就与我无份了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.”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彼此相爱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必是谦卑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舍己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服事的心态与行动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.</a:t>
            </a:r>
            <a:r>
              <a:rPr lang="zh-TW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彼此相爱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也必需愿意接受爱！</a:t>
            </a:r>
            <a:endParaRPr lang="en-US" sz="3600" b="1" i="1" dirty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572256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9982"/>
            <a:ext cx="8954556" cy="55544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2. </a:t>
            </a:r>
            <a:r>
              <a:rPr lang="zh-TW" altLang="en-US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彼此相爱的心态 </a:t>
            </a:r>
            <a:endParaRPr lang="en-US" altLang="zh-TW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b="1" i="1" dirty="0" smtClean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真爱是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“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从下往上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”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的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 , 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不是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“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从上往下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”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的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！</a:t>
            </a:r>
            <a:endParaRPr lang="en-US" altLang="zh-CN" sz="3600" b="1" i="1" dirty="0" smtClean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b="1" i="1" dirty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“True love is going under others to lift them up, not over others to use them or get them to praise you!” – John Piper</a:t>
            </a:r>
            <a:endParaRPr lang="en-US" altLang="zh-TW" sz="3600" b="1" i="1" dirty="0" smtClean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786160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9982"/>
            <a:ext cx="8954556" cy="55544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2. </a:t>
            </a:r>
            <a:r>
              <a:rPr lang="zh-TW" altLang="en-US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</a:t>
            </a:r>
            <a:r>
              <a:rPr lang="zh-TW" altLang="en-US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的心态</a:t>
            </a:r>
            <a:endParaRPr lang="en-US" altLang="zh-TW" sz="3600" b="1" i="1" dirty="0" smtClean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" name="Picture 1" descr="8203422-portrait-of-a-wait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1" t="4638" r="13877" b="46739"/>
          <a:stretch/>
        </p:blipFill>
        <p:spPr>
          <a:xfrm>
            <a:off x="106729" y="2098958"/>
            <a:ext cx="4641791" cy="4759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6193" y="2299230"/>
            <a:ext cx="66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800000"/>
                </a:solidFill>
              </a:rPr>
              <a:t>?</a:t>
            </a:r>
            <a:endParaRPr lang="en-US" sz="7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86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9982"/>
            <a:ext cx="8954556" cy="55544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2. </a:t>
            </a:r>
            <a:r>
              <a:rPr lang="zh-TW" altLang="en-US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</a:t>
            </a:r>
            <a:r>
              <a:rPr lang="zh-TW" altLang="en-US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的心态</a:t>
            </a:r>
            <a:endParaRPr lang="en-US" altLang="zh-TW" sz="3600" b="1" i="1" dirty="0" smtClean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" name="Picture 1" descr="8203422-portrait-of-a-wait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1" t="4638" r="13877" b="46739"/>
          <a:stretch/>
        </p:blipFill>
        <p:spPr>
          <a:xfrm>
            <a:off x="106729" y="2098958"/>
            <a:ext cx="4641791" cy="4759042"/>
          </a:xfrm>
          <a:prstGeom prst="rect">
            <a:avLst/>
          </a:prstGeom>
        </p:spPr>
      </p:pic>
      <p:pic>
        <p:nvPicPr>
          <p:cNvPr id="5" name="Picture 4" descr="8203422-portrait-of-a-wait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t="4698" r="9659"/>
          <a:stretch/>
        </p:blipFill>
        <p:spPr>
          <a:xfrm>
            <a:off x="5572339" y="1288097"/>
            <a:ext cx="3065334" cy="5569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2862" y="1498793"/>
            <a:ext cx="66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800000"/>
                </a:solidFill>
              </a:rPr>
              <a:t>!</a:t>
            </a:r>
            <a:endParaRPr lang="en-US" sz="7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20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9982"/>
            <a:ext cx="8954556" cy="55544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2. </a:t>
            </a:r>
            <a:r>
              <a:rPr lang="zh-TW" altLang="en-US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彼此相爱的心态 </a:t>
            </a:r>
            <a:endParaRPr lang="en-US" altLang="zh-TW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约翰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福音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 1</a:t>
            </a:r>
            <a:r>
              <a:rPr lang="en-US" altLang="zh-TW" sz="36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en-US" altLang="zh-TW" sz="3600" b="1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:9-10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9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西门彼得说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: “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主啊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不但我的脚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连手和头也要洗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!” 10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耶稣说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: “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凡洗过澡的人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只要把脚一洗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全身就干净了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.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你们是干净的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然而不都是干净的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.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u="sng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人人都需要备注洗净才可得救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但得救後只需天天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“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洗脚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” (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认罪悔改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)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保守与主良好关系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98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esus_washing_Peter's_f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578" y="5461384"/>
            <a:ext cx="5867421" cy="791454"/>
          </a:xfrm>
          <a:prstGeom prst="rect">
            <a:avLst/>
          </a:prstGeom>
          <a:solidFill>
            <a:srgbClr val="252A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28068" y="5461384"/>
            <a:ext cx="572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kern="1200" dirty="0" smtClean="0">
                <a:solidFill>
                  <a:schemeClr val="bg1"/>
                </a:solidFill>
                <a:latin typeface="华文楷体"/>
                <a:ea typeface="华文楷体"/>
                <a:cs typeface="华文楷体"/>
              </a:rPr>
              <a:t>彼此相爱</a:t>
            </a:r>
            <a:r>
              <a:rPr lang="en-US" altLang="zh-TW" sz="4000" kern="1200" dirty="0" smtClean="0">
                <a:solidFill>
                  <a:schemeClr val="bg1"/>
                </a:solidFill>
                <a:latin typeface="华文楷体"/>
                <a:ea typeface="华文楷体"/>
                <a:cs typeface="华文楷体"/>
              </a:rPr>
              <a:t>- </a:t>
            </a:r>
            <a:r>
              <a:rPr lang="zh-TW" altLang="en-US" sz="4000" kern="1200" dirty="0" smtClean="0">
                <a:solidFill>
                  <a:schemeClr val="bg1"/>
                </a:solidFill>
                <a:latin typeface="华文楷体"/>
                <a:ea typeface="华文楷体"/>
                <a:cs typeface="华文楷体"/>
              </a:rPr>
              <a:t>主耶稣的榜样</a:t>
            </a:r>
            <a:endParaRPr lang="en-US" sz="4000" dirty="0">
              <a:solidFill>
                <a:schemeClr val="bg1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805608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9982"/>
            <a:ext cx="8954556" cy="55544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3. </a:t>
            </a:r>
            <a:r>
              <a:rPr lang="zh-TW" altLang="en-US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彼此相爱的果效</a:t>
            </a:r>
            <a:endParaRPr lang="en-US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约翰福音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 13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:17, 34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-35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你们既知道这事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若是去行就有福了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.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我赐给你们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一条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新命令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乃是叫你们彼此相爱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我怎样爱你们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你们也要怎样相爱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.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你们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若有彼此相爱的心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众人因此就认出你们是我的门徒了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.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3600" b="1" i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我们</a:t>
            </a:r>
            <a:r>
              <a:rPr lang="zh-TW" altLang="en-US" sz="3600" b="1" i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彼此相爱</a:t>
            </a:r>
            <a:r>
              <a:rPr lang="zh-CN" altLang="en-US" sz="3600" b="1" i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是经历主生命的福分</a:t>
            </a:r>
            <a:r>
              <a:rPr lang="en-US" altLang="zh-CN" sz="3600" b="1" i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3600" b="1" i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也是主耶稣见证的标记！</a:t>
            </a:r>
            <a:endParaRPr lang="en-US" sz="3600" b="1" i="1" dirty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02708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9982"/>
            <a:ext cx="8954556" cy="55544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3. </a:t>
            </a:r>
            <a:r>
              <a:rPr lang="zh-TW" altLang="en-US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彼此相爱的果效</a:t>
            </a:r>
            <a:endParaRPr lang="en-US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约翰福音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17:21, 23</a:t>
            </a:r>
            <a:endParaRPr lang="en-US" altLang="zh-TW" sz="3600" b="1" dirty="0"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使他们都合而为一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正如你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父在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我里面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我在你里面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使他们也在我们里面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叫世人可以信你差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了我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来</a:t>
            </a:r>
            <a:r>
              <a:rPr lang="is-IS" altLang="zh-TW" sz="3600" b="1" dirty="0" smtClean="0">
                <a:latin typeface="华文楷体"/>
                <a:ea typeface="华文楷体"/>
                <a:cs typeface="华文楷体"/>
              </a:rPr>
              <a:t>…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我在他们里面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你在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我里面，使他们完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完全全地合而为一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叫世人知道你差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了我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来</a:t>
            </a:r>
            <a:r>
              <a:rPr lang="is-IS" altLang="zh-TW" sz="3600" b="1" dirty="0" smtClean="0">
                <a:latin typeface="华文楷体"/>
                <a:ea typeface="华文楷体"/>
                <a:cs typeface="华文楷体"/>
              </a:rPr>
              <a:t>…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我们</a:t>
            </a:r>
            <a:r>
              <a:rPr lang="zh-TW" altLang="en-US" sz="3600" b="1" i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彼此相爱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是经历主生命的</a:t>
            </a:r>
            <a:r>
              <a:rPr lang="zh-CN" altLang="en-US" sz="3600" b="1" i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福分</a:t>
            </a:r>
            <a:r>
              <a:rPr lang="en-US" altLang="zh-CN" sz="3600" b="1" i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, </a:t>
            </a:r>
            <a:endParaRPr lang="en-US" altLang="zh-CN" sz="3600" b="1" i="1" dirty="0" smtClean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也是主耶稣见证</a:t>
            </a:r>
            <a:r>
              <a:rPr lang="zh-CN" altLang="en-US" sz="3600" b="1" i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的标记！</a:t>
            </a:r>
            <a:endParaRPr lang="en-US" sz="3600" b="1" i="1" dirty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516960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9982"/>
            <a:ext cx="8954556" cy="55544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dirty="0" smtClean="0">
                <a:latin typeface="华文楷体"/>
                <a:ea typeface="华文楷体"/>
                <a:cs typeface="华文楷体"/>
              </a:rPr>
              <a:t>哥</a:t>
            </a:r>
            <a:r>
              <a:rPr lang="en-US" sz="3600" b="1" dirty="0">
                <a:latin typeface="华文楷体"/>
                <a:ea typeface="华文楷体"/>
                <a:cs typeface="华文楷体"/>
              </a:rPr>
              <a:t>林多后书 5:</a:t>
            </a:r>
            <a:r>
              <a:rPr lang="en-US" sz="3600" b="1" dirty="0" smtClean="0">
                <a:latin typeface="华文楷体"/>
                <a:ea typeface="华文楷体"/>
                <a:cs typeface="华文楷体"/>
              </a:rPr>
              <a:t>14</a:t>
            </a:r>
            <a:endParaRPr lang="en-US" sz="3600" b="1" dirty="0"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原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来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基督的爱激励我们</a:t>
            </a:r>
            <a:r>
              <a:rPr lang="is-IS" altLang="zh-TW" sz="3600" b="1" dirty="0" smtClean="0">
                <a:latin typeface="华文楷体"/>
                <a:ea typeface="华文楷体"/>
                <a:cs typeface="华文楷体"/>
              </a:rPr>
              <a:t>…</a:t>
            </a:r>
            <a:endParaRPr lang="en-US" altLang="zh-TW" sz="3600" b="1" dirty="0" smtClean="0"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b="1" dirty="0" smtClean="0"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约翰一书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4:11, 19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亲爱的弟兄啊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神既是这样爱我们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我们也当彼此相爱</a:t>
            </a:r>
            <a:r>
              <a:rPr lang="is-IS" altLang="zh-TW" sz="3600" b="1" dirty="0" smtClean="0">
                <a:latin typeface="华文楷体"/>
                <a:ea typeface="华文楷体"/>
                <a:cs typeface="华文楷体"/>
              </a:rPr>
              <a:t>…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我们爱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因为神先爱我们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.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 </a:t>
            </a:r>
            <a:endParaRPr lang="en-US" altLang="zh-TW" sz="3600" b="1" dirty="0" smtClean="0"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latin typeface="华文楷体"/>
                <a:ea typeface="华文楷体"/>
                <a:cs typeface="华文楷体"/>
              </a:rPr>
              <a:t>路加福音 7:</a:t>
            </a:r>
            <a:r>
              <a:rPr lang="en-US" sz="3600" b="1" dirty="0" smtClean="0">
                <a:latin typeface="华文楷体"/>
                <a:ea typeface="华文楷体"/>
                <a:cs typeface="华文楷体"/>
              </a:rPr>
              <a:t>47</a:t>
            </a:r>
            <a:endParaRPr lang="en-US" sz="3600" b="1" dirty="0"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她许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多的罪都赦免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了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因为她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的爱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多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;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但那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赦免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少的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他的爱就少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.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”</a:t>
            </a:r>
            <a:endParaRPr lang="en-US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90" y="1445230"/>
            <a:ext cx="3076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i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我们真的体会到主对我们的爱吗？</a:t>
            </a:r>
            <a:endParaRPr lang="en-US" sz="3600" b="1" i="1" dirty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8498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2"/>
          <a:stretch/>
        </p:blipFill>
        <p:spPr>
          <a:xfrm>
            <a:off x="1710304" y="130571"/>
            <a:ext cx="5731898" cy="67422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05825" y="4443223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彼此相爱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0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8037"/>
            <a:ext cx="8954556" cy="5534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约翰</a:t>
            </a:r>
            <a:r>
              <a:rPr lang="zh-TW" altLang="en-US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福音</a:t>
            </a:r>
            <a:r>
              <a:rPr lang="en-US" altLang="zh-TW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 13:1-17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1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逾越节以前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耶稣知道自己离世归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父的时候到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了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.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他既然爱世间属自己的人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就爱他们到底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. 2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吃晚饭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的时候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–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魔鬼已将卖耶稣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的意思放在西门的儿子加略人犹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大心里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–3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耶稣知道父已将万有交在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他手里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且知道自己是从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神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出来的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又要归到神那里去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4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就离席站起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来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脱了衣服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拿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一条手巾束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腰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. 5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随后把水倒在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盆里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就洗门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徒的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脚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并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用自己所束的手巾擦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干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. 6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挨到西门彼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得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彼得对他说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: “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主啊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你</a:t>
            </a:r>
            <a:endParaRPr lang="en-US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7069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8037"/>
            <a:ext cx="8954556" cy="5534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约翰</a:t>
            </a:r>
            <a:r>
              <a:rPr lang="zh-TW" altLang="en-US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福音</a:t>
            </a:r>
            <a:r>
              <a:rPr lang="en-US" altLang="zh-TW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 13:1-17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洗我的脚吗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?”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耶稣回答说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: “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我所做的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你如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今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不知道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后来必明白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.” 8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彼得说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: “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永不可洗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我的脚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!”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耶稣说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: “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我若不洗你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你就与我无份了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.” 9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西门彼得说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: “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主啊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不但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我的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脚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连手和头也要洗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!” 10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耶稣说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: “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凡洗过澡的人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只要把脚一洗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全身就干净了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.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你们是干净的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然而不都是干净的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.” 11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耶稣原知道要卖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他的是谁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所以说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你们不都是干净的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”.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12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耶稣洗完了他们的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脚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就穿上衣服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又坐下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对他们</a:t>
            </a:r>
            <a:endParaRPr lang="en-US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37021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98986"/>
            <a:ext cx="8954556" cy="5534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约翰</a:t>
            </a:r>
            <a:r>
              <a:rPr lang="zh-TW" altLang="en-US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福音</a:t>
            </a:r>
            <a:r>
              <a:rPr lang="en-US" altLang="zh-TW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 13:1-17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说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: “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我向你们所做的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你们明白吗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? 13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你们称呼我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夫子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称呼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我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主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你们说的不错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我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本来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是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. 14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我是你们的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主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你们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的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夫子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尚且洗你们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的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脚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你们也当彼此洗脚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. 15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我给你们做了榜样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叫你们照着我向你们所做的去做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. 16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我实实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在在地告诉你们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仆人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不能大于主人，差人也不能大于差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他的人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. 17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你们既知道这事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若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是去行就有福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了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.”</a:t>
            </a:r>
            <a:endParaRPr lang="en-US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406457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98986"/>
            <a:ext cx="8954556" cy="5534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约翰</a:t>
            </a:r>
            <a:r>
              <a:rPr lang="zh-TW" altLang="en-US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福音</a:t>
            </a:r>
            <a:r>
              <a:rPr lang="en-US" altLang="zh-TW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 13:34-35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“34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我赐给你们一条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新命令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乃是叫你们彼此相爱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我怎样爱你们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你们也要怎样相爱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. 35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 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你们若有彼此相爱的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心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众人因此就认出你们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是我的门徒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了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.”</a:t>
            </a:r>
            <a:endParaRPr lang="en-US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30748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9982"/>
            <a:ext cx="8954556" cy="53572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1. </a:t>
            </a:r>
            <a:r>
              <a:rPr lang="zh-TW" altLang="en-US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彼此相爱的基础</a:t>
            </a:r>
            <a:endParaRPr lang="en-US" altLang="zh-TW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2. </a:t>
            </a:r>
            <a:r>
              <a:rPr lang="zh-TW" altLang="en-US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</a:t>
            </a:r>
            <a:r>
              <a:rPr lang="zh-TW" altLang="en-US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的心态 </a:t>
            </a:r>
            <a:endParaRPr lang="en-US" altLang="zh-TW" sz="3600" b="1" dirty="0" smtClean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3. </a:t>
            </a:r>
            <a:r>
              <a:rPr lang="zh-TW" altLang="en-US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</a:t>
            </a:r>
            <a:r>
              <a:rPr lang="zh-TW" altLang="en-US" sz="36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的果效</a:t>
            </a:r>
            <a:endParaRPr lang="en-US" sz="3600" b="1" dirty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54565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9982"/>
            <a:ext cx="8954556" cy="53572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1. </a:t>
            </a:r>
            <a:r>
              <a:rPr lang="zh-TW" altLang="en-US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彼此相爱的基础</a:t>
            </a:r>
            <a:endParaRPr lang="en-US" altLang="zh-TW" sz="3600" b="1" dirty="0" smtClean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约翰福音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 1</a:t>
            </a:r>
            <a:r>
              <a:rPr lang="en-US" altLang="zh-TW" sz="36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en-US" altLang="zh-TW" sz="3600" b="1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:1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逾越节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以前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耶稣知道自己离世归父的时候到了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.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他既然爱世间属自己的人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就爱他们到底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u="sng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重要背景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逾越节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筵席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- 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最后晚餐</a:t>
            </a:r>
            <a:r>
              <a:rPr lang="en-US" altLang="zh-CN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主耶稣马上要被逮上十架为我们做代罪</a:t>
            </a:r>
            <a:r>
              <a:rPr lang="zh-TW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逾越节</a:t>
            </a:r>
            <a:r>
              <a:rPr lang="zh-CN" altLang="en-US" sz="3600" b="1" i="1" dirty="0" smtClean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羔羊。</a:t>
            </a:r>
            <a:endParaRPr lang="en-US" sz="3600" b="1" i="1" dirty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5650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1189982"/>
            <a:ext cx="8954556" cy="53572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1. </a:t>
            </a:r>
            <a:r>
              <a:rPr lang="zh-TW" altLang="en-US" sz="3600" b="1" dirty="0" smtClean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彼此相爱的基础</a:t>
            </a:r>
            <a:endParaRPr lang="en-US" altLang="zh-TW" sz="3600" b="1" dirty="0" smtClean="0">
              <a:solidFill>
                <a:srgbClr val="8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约翰福音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 1</a:t>
            </a:r>
            <a:r>
              <a:rPr lang="en-US" altLang="zh-TW" sz="36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en-US" altLang="zh-TW" sz="3600" b="1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:1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逾越节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以前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耶稣知道自己离世归父的时候到了</a:t>
            </a:r>
            <a:r>
              <a:rPr lang="en-US" altLang="zh-TW" sz="3600" b="1" dirty="0">
                <a:latin typeface="华文楷体"/>
                <a:ea typeface="华文楷体"/>
                <a:cs typeface="华文楷体"/>
              </a:rPr>
              <a:t>.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他既然爱世间属自己的人</a:t>
            </a:r>
            <a:r>
              <a:rPr lang="en-US" altLang="zh-TW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就爱他们到底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u="sng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latin typeface="华文楷体"/>
                <a:ea typeface="华文楷体"/>
                <a:cs typeface="华文楷体"/>
              </a:rPr>
              <a:t>哥林多前书 5:</a:t>
            </a:r>
            <a:r>
              <a:rPr lang="en-US" sz="3600" b="1" dirty="0" smtClean="0">
                <a:latin typeface="华文楷体"/>
                <a:ea typeface="华文楷体"/>
                <a:cs typeface="华文楷体"/>
              </a:rPr>
              <a:t>7 </a:t>
            </a:r>
            <a:endParaRPr lang="en-US" sz="3600" b="1" dirty="0">
              <a:latin typeface="华文楷体"/>
              <a:ea typeface="华文楷体"/>
              <a:cs typeface="华文楷体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s-IS" altLang="zh-TW" sz="3600" b="1" dirty="0" smtClean="0">
                <a:latin typeface="华文楷体"/>
                <a:ea typeface="华文楷体"/>
                <a:cs typeface="华文楷体"/>
              </a:rPr>
              <a:t>…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因为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我们逾越节</a:t>
            </a:r>
            <a:r>
              <a:rPr lang="zh-TW" altLang="en-US" sz="36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的羔羊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基督</a:t>
            </a:r>
            <a:r>
              <a:rPr lang="en-US" altLang="zh-TW" sz="3600" b="1" dirty="0" smtClean="0">
                <a:latin typeface="华文楷体"/>
                <a:ea typeface="华文楷体"/>
                <a:cs typeface="华文楷体"/>
              </a:rPr>
              <a:t>, 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已经被杀献</a:t>
            </a:r>
            <a:r>
              <a:rPr lang="zh-TW" altLang="en-US" sz="3600" b="1" dirty="0">
                <a:latin typeface="华文楷体"/>
                <a:ea typeface="华文楷体"/>
                <a:cs typeface="华文楷体"/>
              </a:rPr>
              <a:t>祭了</a:t>
            </a:r>
            <a:r>
              <a:rPr lang="zh-TW" altLang="en-US" sz="3600" b="1" dirty="0" smtClean="0">
                <a:latin typeface="华文楷体"/>
                <a:ea typeface="华文楷体"/>
                <a:cs typeface="华文楷体"/>
              </a:rPr>
              <a:t>。</a:t>
            </a:r>
            <a:endParaRPr lang="en-US" sz="3600" b="1" i="1" dirty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742153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606</Words>
  <Application>Microsoft Macintosh PowerPoint</Application>
  <PresentationFormat>On-screen Show (4:3)</PresentationFormat>
  <Paragraphs>96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Hugo Cheng</dc:creator>
  <cp:lastModifiedBy>Hugo Cheng</cp:lastModifiedBy>
  <cp:revision>26</cp:revision>
  <dcterms:created xsi:type="dcterms:W3CDTF">2016-02-27T02:56:19Z</dcterms:created>
  <dcterms:modified xsi:type="dcterms:W3CDTF">2016-02-27T05:13:58Z</dcterms:modified>
</cp:coreProperties>
</file>