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5"/>
  </p:notesMasterIdLst>
  <p:sldIdLst>
    <p:sldId id="257" r:id="rId4"/>
    <p:sldId id="305" r:id="rId5"/>
    <p:sldId id="401" r:id="rId6"/>
    <p:sldId id="404" r:id="rId7"/>
    <p:sldId id="405" r:id="rId8"/>
    <p:sldId id="403" r:id="rId9"/>
    <p:sldId id="408" r:id="rId10"/>
    <p:sldId id="407" r:id="rId11"/>
    <p:sldId id="409" r:id="rId12"/>
    <p:sldId id="410" r:id="rId13"/>
    <p:sldId id="411" r:id="rId14"/>
    <p:sldId id="412" r:id="rId15"/>
    <p:sldId id="414" r:id="rId16"/>
    <p:sldId id="413" r:id="rId17"/>
    <p:sldId id="415" r:id="rId18"/>
    <p:sldId id="416" r:id="rId19"/>
    <p:sldId id="417" r:id="rId20"/>
    <p:sldId id="361" r:id="rId21"/>
    <p:sldId id="402" r:id="rId22"/>
    <p:sldId id="418" r:id="rId23"/>
    <p:sldId id="427" r:id="rId24"/>
    <p:sldId id="420" r:id="rId25"/>
    <p:sldId id="421" r:id="rId26"/>
    <p:sldId id="422" r:id="rId27"/>
    <p:sldId id="423" r:id="rId28"/>
    <p:sldId id="424" r:id="rId29"/>
    <p:sldId id="425" r:id="rId30"/>
    <p:sldId id="426" r:id="rId31"/>
    <p:sldId id="428" r:id="rId32"/>
    <p:sldId id="429" r:id="rId33"/>
    <p:sldId id="43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80" d="100"/>
          <a:sy n="80" d="100"/>
        </p:scale>
        <p:origin x="-1674"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12/12/2015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12/12/2015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12/12/2015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12/12/2015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pPr algn="dist"/>
            <a:r>
              <a:rPr lang="en-US" sz="7000" b="1" dirty="0" smtClean="0"/>
              <a:t>W</a:t>
            </a:r>
            <a:r>
              <a:rPr lang="en-US" sz="7000" dirty="0" smtClean="0"/>
              <a:t>hat</a:t>
            </a:r>
            <a:r>
              <a:rPr lang="en-US" sz="7000" b="1" dirty="0" smtClean="0"/>
              <a:t/>
            </a:r>
            <a:br>
              <a:rPr lang="en-US" sz="7000" b="1" dirty="0" smtClean="0"/>
            </a:br>
            <a:r>
              <a:rPr lang="en-US" sz="7000" b="1" dirty="0" smtClean="0"/>
              <a:t>A</a:t>
            </a:r>
            <a:r>
              <a:rPr lang="en-US" sz="7000" dirty="0" smtClean="0"/>
              <a:t>trocious</a:t>
            </a:r>
            <a:r>
              <a:rPr lang="en-US" sz="7000" b="1" dirty="0" smtClean="0"/>
              <a:t/>
            </a:r>
            <a:br>
              <a:rPr lang="en-US" sz="7000" b="1" dirty="0" smtClean="0"/>
            </a:br>
            <a:r>
              <a:rPr lang="en-US" sz="7000" b="1" dirty="0" smtClean="0"/>
              <a:t>R</a:t>
            </a:r>
            <a:r>
              <a:rPr lang="en-US" sz="7000" dirty="0" smtClean="0"/>
              <a:t>ebellion</a:t>
            </a:r>
            <a:r>
              <a:rPr lang="en-US" sz="7000" b="1" dirty="0" smtClean="0"/>
              <a:t>,</a:t>
            </a:r>
          </a:p>
          <a:p>
            <a:pPr algn="r"/>
            <a:r>
              <a:rPr lang="zh-CN" altLang="en-US" sz="6000" b="1" dirty="0" smtClean="0"/>
              <a:t>不再荒唐地反抗 </a:t>
            </a:r>
            <a:r>
              <a:rPr lang="en-US" sz="7000" b="1" dirty="0" smtClean="0"/>
              <a:t>No More</a:t>
            </a:r>
            <a:endParaRPr lang="en-US" sz="7000" b="1" dirty="0"/>
          </a:p>
        </p:txBody>
      </p:sp>
      <p:sp>
        <p:nvSpPr>
          <p:cNvPr id="3" name="TextBox 2"/>
          <p:cNvSpPr txBox="1"/>
          <p:nvPr/>
        </p:nvSpPr>
        <p:spPr>
          <a:xfrm>
            <a:off x="2895600" y="1106269"/>
            <a:ext cx="3276600" cy="646331"/>
          </a:xfrm>
          <a:prstGeom prst="rect">
            <a:avLst/>
          </a:prstGeom>
          <a:noFill/>
        </p:spPr>
        <p:txBody>
          <a:bodyPr wrap="square" rtlCol="0">
            <a:spAutoFit/>
          </a:bodyPr>
          <a:lstStyle/>
          <a:p>
            <a:pPr algn="ctr"/>
            <a:r>
              <a:rPr lang="en-US" sz="3600" dirty="0" smtClean="0"/>
              <a:t>Isa 2: 1-5</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The World Today</a:t>
            </a:r>
            <a:endParaRPr lang="en-US" sz="4000" u="sng" dirty="0" smtClean="0">
              <a:solidFill>
                <a:schemeClr val="bg1"/>
              </a:solidFill>
            </a:endParaRPr>
          </a:p>
          <a:p>
            <a:r>
              <a:rPr lang="en-US" sz="4000" dirty="0" smtClean="0">
                <a:solidFill>
                  <a:schemeClr val="bg1"/>
                </a:solidFill>
              </a:rPr>
              <a:t>The World </a:t>
            </a:r>
            <a:r>
              <a:rPr lang="en-US" sz="4000" dirty="0" smtClean="0">
                <a:solidFill>
                  <a:schemeClr val="bg1"/>
                </a:solidFill>
              </a:rPr>
              <a:t>is in chaos; the World desires peace.</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The World Today</a:t>
            </a:r>
            <a:endParaRPr lang="en-US" sz="4000" u="sng" dirty="0" smtClean="0">
              <a:solidFill>
                <a:schemeClr val="bg1"/>
              </a:solidFill>
            </a:endParaRPr>
          </a:p>
          <a:p>
            <a:r>
              <a:rPr lang="en-US" sz="4000" i="1" dirty="0" smtClean="0">
                <a:solidFill>
                  <a:schemeClr val="bg1"/>
                </a:solidFill>
              </a:rPr>
              <a:t>How many of us wish to hear the breaking news that wars everywhere has ceased?</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The World Today</a:t>
            </a:r>
            <a:endParaRPr lang="en-US" sz="4000" u="sng" dirty="0" smtClean="0">
              <a:solidFill>
                <a:schemeClr val="bg1"/>
              </a:solidFill>
            </a:endParaRPr>
          </a:p>
          <a:p>
            <a:r>
              <a:rPr lang="en-US" sz="4000" i="1" dirty="0" smtClean="0">
                <a:solidFill>
                  <a:schemeClr val="bg1"/>
                </a:solidFill>
              </a:rPr>
              <a:t>How many of us wish to hear the breaking news that peace has come upon the land?</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The World in the Glorious Future</a:t>
            </a:r>
            <a:endParaRPr lang="en-US" sz="4000" u="sng" dirty="0" smtClean="0">
              <a:solidFill>
                <a:schemeClr val="bg1"/>
              </a:solidFill>
            </a:endParaRPr>
          </a:p>
          <a:p>
            <a:r>
              <a:rPr lang="en-US" sz="4000" dirty="0" smtClean="0">
                <a:solidFill>
                  <a:schemeClr val="bg1"/>
                </a:solidFill>
              </a:rPr>
              <a:t>A glorious vision of exaltation – obedience – justice – peace was </a:t>
            </a:r>
            <a:r>
              <a:rPr lang="en-US" sz="4000" dirty="0" smtClean="0">
                <a:solidFill>
                  <a:schemeClr val="bg1"/>
                </a:solidFill>
              </a:rPr>
              <a:t>painted.</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The World in the Glorious Future</a:t>
            </a:r>
            <a:endParaRPr lang="en-US" sz="4000" u="sng" dirty="0" smtClean="0">
              <a:solidFill>
                <a:schemeClr val="bg1"/>
              </a:solidFill>
            </a:endParaRPr>
          </a:p>
          <a:p>
            <a:r>
              <a:rPr lang="en-US" sz="4000" b="1" dirty="0" smtClean="0">
                <a:solidFill>
                  <a:schemeClr val="bg1"/>
                </a:solidFill>
              </a:rPr>
              <a:t>The LORD Himself gives the prominence, </a:t>
            </a:r>
            <a:r>
              <a:rPr lang="en-US" sz="4000" b="1" dirty="0" smtClean="0">
                <a:solidFill>
                  <a:schemeClr val="bg1"/>
                </a:solidFill>
              </a:rPr>
              <a:t>worth.</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323439"/>
          </a:xfrm>
          <a:prstGeom prst="rect">
            <a:avLst/>
          </a:prstGeom>
          <a:noFill/>
        </p:spPr>
        <p:txBody>
          <a:bodyPr wrap="square" rtlCol="0">
            <a:spAutoFit/>
          </a:bodyPr>
          <a:lstStyle/>
          <a:p>
            <a:r>
              <a:rPr lang="en-US" sz="4000" u="sng" dirty="0" smtClean="0">
                <a:solidFill>
                  <a:schemeClr val="bg1"/>
                </a:solidFill>
              </a:rPr>
              <a:t>The World in the Glorious Future</a:t>
            </a:r>
            <a:endParaRPr lang="en-US" sz="4000" u="sng" dirty="0" smtClean="0">
              <a:solidFill>
                <a:schemeClr val="bg1"/>
              </a:solidFill>
            </a:endParaRPr>
          </a:p>
          <a:p>
            <a:r>
              <a:rPr lang="en-US" sz="4000" b="1" dirty="0" smtClean="0">
                <a:solidFill>
                  <a:schemeClr val="bg1"/>
                </a:solidFill>
              </a:rPr>
              <a:t>OBEDIENCE &lt; &gt; “What You say, we will do”</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2554545"/>
          </a:xfrm>
          <a:prstGeom prst="rect">
            <a:avLst/>
          </a:prstGeom>
          <a:noFill/>
        </p:spPr>
        <p:txBody>
          <a:bodyPr wrap="square" rtlCol="0">
            <a:spAutoFit/>
          </a:bodyPr>
          <a:lstStyle/>
          <a:p>
            <a:r>
              <a:rPr lang="en-US" sz="4000" i="1" dirty="0" smtClean="0">
                <a:solidFill>
                  <a:prstClr val="white"/>
                </a:solidFill>
              </a:rPr>
              <a:t>If you obey me only because it makes sense to you, then that’s not obedience, it’s just agreement. </a:t>
            </a:r>
          </a:p>
          <a:p>
            <a:r>
              <a:rPr lang="en-US" sz="4000" dirty="0" smtClean="0">
                <a:solidFill>
                  <a:prstClr val="white"/>
                </a:solidFill>
              </a:rPr>
              <a:t>~Tim Keller, to one of his sons</a:t>
            </a:r>
            <a:endParaRPr lang="en-US" sz="4000" dirty="0">
              <a:solidFill>
                <a:prstClr val="white"/>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6152" name="Picture 8" descr="gun sculpture"/>
          <p:cNvPicPr>
            <a:picLocks noChangeAspect="1" noChangeArrowheads="1"/>
          </p:cNvPicPr>
          <p:nvPr/>
        </p:nvPicPr>
        <p:blipFill>
          <a:blip r:embed="rId2" cstate="print"/>
          <a:srcRect b="4545"/>
          <a:stretch>
            <a:fillRect/>
          </a:stretch>
        </p:blipFill>
        <p:spPr bwMode="auto">
          <a:xfrm>
            <a:off x="4572000" y="2209800"/>
            <a:ext cx="4572000" cy="2743200"/>
          </a:xfrm>
          <a:prstGeom prst="rect">
            <a:avLst/>
          </a:prstGeom>
          <a:noFill/>
        </p:spPr>
      </p:pic>
      <p:sp>
        <p:nvSpPr>
          <p:cNvPr id="4" name="TextBox 3"/>
          <p:cNvSpPr txBox="1"/>
          <p:nvPr/>
        </p:nvSpPr>
        <p:spPr>
          <a:xfrm>
            <a:off x="3505200" y="5742801"/>
            <a:ext cx="5638800" cy="276999"/>
          </a:xfrm>
          <a:prstGeom prst="rect">
            <a:avLst/>
          </a:prstGeom>
          <a:noFill/>
        </p:spPr>
        <p:txBody>
          <a:bodyPr wrap="square" rtlCol="0">
            <a:spAutoFit/>
          </a:bodyPr>
          <a:lstStyle/>
          <a:p>
            <a:r>
              <a:rPr lang="en-US" sz="1200" dirty="0" smtClean="0">
                <a:solidFill>
                  <a:schemeClr val="bg1"/>
                </a:solidFill>
              </a:rPr>
              <a:t>http://www.inspirationgreen.com/guns-and-ammunition</a:t>
            </a:r>
          </a:p>
        </p:txBody>
      </p:sp>
      <p:pic>
        <p:nvPicPr>
          <p:cNvPr id="6148" name="Picture 4" descr="art from weapons"/>
          <p:cNvPicPr>
            <a:picLocks noChangeAspect="1" noChangeArrowheads="1"/>
          </p:cNvPicPr>
          <p:nvPr/>
        </p:nvPicPr>
        <p:blipFill>
          <a:blip r:embed="rId3" cstate="print"/>
          <a:srcRect/>
          <a:stretch>
            <a:fillRect/>
          </a:stretch>
        </p:blipFill>
        <p:spPr bwMode="auto">
          <a:xfrm>
            <a:off x="-1" y="0"/>
            <a:ext cx="4600309" cy="4953000"/>
          </a:xfrm>
          <a:prstGeom prst="rect">
            <a:avLst/>
          </a:prstGeom>
          <a:noFill/>
        </p:spPr>
      </p:pic>
      <p:pic>
        <p:nvPicPr>
          <p:cNvPr id="6150" name="Picture 6" descr="Gun Ammunition sculpture"/>
          <p:cNvPicPr>
            <a:picLocks noChangeAspect="1" noChangeArrowheads="1"/>
          </p:cNvPicPr>
          <p:nvPr/>
        </p:nvPicPr>
        <p:blipFill>
          <a:blip r:embed="rId4" cstate="print"/>
          <a:srcRect/>
          <a:stretch>
            <a:fillRect/>
          </a:stretch>
        </p:blipFill>
        <p:spPr bwMode="auto">
          <a:xfrm>
            <a:off x="4572001" y="0"/>
            <a:ext cx="4572000" cy="305670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TextBox 3"/>
          <p:cNvSpPr txBox="1"/>
          <p:nvPr/>
        </p:nvSpPr>
        <p:spPr>
          <a:xfrm>
            <a:off x="3505200" y="5742801"/>
            <a:ext cx="5638800" cy="276999"/>
          </a:xfrm>
          <a:prstGeom prst="rect">
            <a:avLst/>
          </a:prstGeom>
          <a:noFill/>
        </p:spPr>
        <p:txBody>
          <a:bodyPr wrap="square" rtlCol="0">
            <a:spAutoFit/>
          </a:bodyPr>
          <a:lstStyle/>
          <a:p>
            <a:r>
              <a:rPr lang="en-US" sz="1200" dirty="0" err="1" smtClean="0">
                <a:solidFill>
                  <a:schemeClr val="bg1"/>
                </a:solidFill>
              </a:rPr>
              <a:t>Palas</a:t>
            </a:r>
            <a:r>
              <a:rPr lang="en-US" sz="1200" dirty="0" smtClean="0">
                <a:solidFill>
                  <a:schemeClr val="bg1"/>
                </a:solidFill>
              </a:rPr>
              <a:t> </a:t>
            </a:r>
            <a:r>
              <a:rPr lang="en-US" sz="1200" dirty="0" err="1" smtClean="0">
                <a:solidFill>
                  <a:schemeClr val="bg1"/>
                </a:solidFill>
              </a:rPr>
              <a:t>Por</a:t>
            </a:r>
            <a:r>
              <a:rPr lang="en-US" sz="1200" dirty="0" smtClean="0">
                <a:solidFill>
                  <a:schemeClr val="bg1"/>
                </a:solidFill>
              </a:rPr>
              <a:t> </a:t>
            </a:r>
            <a:r>
              <a:rPr lang="en-US" sz="1200" dirty="0" err="1" smtClean="0">
                <a:solidFill>
                  <a:schemeClr val="bg1"/>
                </a:solidFill>
              </a:rPr>
              <a:t>Pistolas</a:t>
            </a:r>
            <a:r>
              <a:rPr lang="en-US" sz="1200" dirty="0" smtClean="0">
                <a:solidFill>
                  <a:schemeClr val="bg1"/>
                </a:solidFill>
              </a:rPr>
              <a:t>: turning weapons into shovels to plant trees</a:t>
            </a:r>
          </a:p>
        </p:txBody>
      </p:sp>
      <p:pic>
        <p:nvPicPr>
          <p:cNvPr id="6146" name="Picture 2" descr="guns as sculpture"/>
          <p:cNvPicPr>
            <a:picLocks noChangeAspect="1" noChangeArrowheads="1"/>
          </p:cNvPicPr>
          <p:nvPr/>
        </p:nvPicPr>
        <p:blipFill>
          <a:blip r:embed="rId2" cstate="print"/>
          <a:srcRect/>
          <a:stretch>
            <a:fillRect/>
          </a:stretch>
        </p:blipFill>
        <p:spPr bwMode="auto">
          <a:xfrm>
            <a:off x="-1" y="0"/>
            <a:ext cx="9185943" cy="5562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Message of Isa 2: 1-5:</a:t>
            </a:r>
          </a:p>
          <a:p>
            <a:r>
              <a:rPr lang="en-US" sz="4000" b="1" dirty="0" smtClean="0">
                <a:solidFill>
                  <a:schemeClr val="bg1"/>
                </a:solidFill>
              </a:rPr>
              <a:t>Peace comes when we wholeheartedly worship and obey God</a:t>
            </a:r>
            <a:r>
              <a:rPr lang="en-US" sz="4000" dirty="0" smtClean="0">
                <a:solidFill>
                  <a:schemeClr val="bg1"/>
                </a:solidFill>
              </a:rPr>
              <a:t>.</a:t>
            </a:r>
          </a:p>
          <a:p>
            <a:r>
              <a:rPr lang="zh-CN" altLang="en-US" sz="4000" b="1" dirty="0" smtClean="0">
                <a:solidFill>
                  <a:schemeClr val="bg1"/>
                </a:solidFill>
              </a:rPr>
              <a:t>當我們全心敬拜及順服神的時候，平安必會臨到。</a:t>
            </a:r>
            <a:endParaRPr lang="en-US" altLang="zh-CN" sz="4000" b="1" dirty="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The World in the Glorious Future</a:t>
            </a:r>
            <a:endParaRPr lang="en-US" sz="4000" u="sng" dirty="0" smtClean="0">
              <a:solidFill>
                <a:schemeClr val="bg1"/>
              </a:solidFill>
            </a:endParaRPr>
          </a:p>
          <a:p>
            <a:r>
              <a:rPr lang="en-US" sz="4000" b="1" dirty="0" smtClean="0">
                <a:solidFill>
                  <a:schemeClr val="bg1"/>
                </a:solidFill>
              </a:rPr>
              <a:t>Total, global </a:t>
            </a:r>
            <a:r>
              <a:rPr lang="en-US" sz="4000" b="1" dirty="0" smtClean="0">
                <a:solidFill>
                  <a:schemeClr val="bg1"/>
                </a:solidFill>
              </a:rPr>
              <a:t>p</a:t>
            </a:r>
            <a:r>
              <a:rPr lang="en-US" sz="4000" b="1" dirty="0" smtClean="0">
                <a:solidFill>
                  <a:schemeClr val="bg1"/>
                </a:solidFill>
              </a:rPr>
              <a:t>eace results </a:t>
            </a:r>
            <a:r>
              <a:rPr lang="en-US" sz="4000" b="1" dirty="0" smtClean="0">
                <a:solidFill>
                  <a:schemeClr val="bg1"/>
                </a:solidFill>
              </a:rPr>
              <a:t>WHEN GOD IS IN COMMAND, ON THE JUDGMENT </a:t>
            </a:r>
            <a:r>
              <a:rPr lang="en-US" sz="4000" b="1" dirty="0" smtClean="0">
                <a:solidFill>
                  <a:schemeClr val="bg1"/>
                </a:solidFill>
              </a:rPr>
              <a:t>SEAT.</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The World in the Glorious Future</a:t>
            </a:r>
            <a:endParaRPr lang="en-US" sz="4000" u="sng" dirty="0" smtClean="0">
              <a:solidFill>
                <a:schemeClr val="bg1"/>
              </a:solidFill>
            </a:endParaRPr>
          </a:p>
          <a:p>
            <a:r>
              <a:rPr lang="en-US" sz="4000" b="1" dirty="0" smtClean="0">
                <a:solidFill>
                  <a:schemeClr val="bg1"/>
                </a:solidFill>
              </a:rPr>
              <a:t>W.A.R</a:t>
            </a:r>
            <a:r>
              <a:rPr lang="en-US" sz="4000" b="1" dirty="0" smtClean="0">
                <a:solidFill>
                  <a:schemeClr val="bg1"/>
                </a:solidFill>
              </a:rPr>
              <a:t>. </a:t>
            </a:r>
            <a:r>
              <a:rPr lang="en-US" sz="4000" b="1" dirty="0" smtClean="0">
                <a:solidFill>
                  <a:schemeClr val="bg1"/>
                </a:solidFill>
              </a:rPr>
              <a:t>=</a:t>
            </a:r>
          </a:p>
          <a:p>
            <a:pPr lvl="1"/>
            <a:r>
              <a:rPr lang="en-US" sz="4000" b="1" dirty="0" smtClean="0">
                <a:solidFill>
                  <a:schemeClr val="bg1"/>
                </a:solidFill>
              </a:rPr>
              <a:t>W</a:t>
            </a:r>
            <a:r>
              <a:rPr lang="en-US" sz="4000" dirty="0" smtClean="0">
                <a:solidFill>
                  <a:schemeClr val="bg1"/>
                </a:solidFill>
              </a:rPr>
              <a:t>hat</a:t>
            </a:r>
          </a:p>
          <a:p>
            <a:pPr lvl="1"/>
            <a:r>
              <a:rPr lang="en-US" sz="4000" b="1" dirty="0" smtClean="0">
                <a:solidFill>
                  <a:schemeClr val="bg1"/>
                </a:solidFill>
              </a:rPr>
              <a:t>A</a:t>
            </a:r>
            <a:r>
              <a:rPr lang="en-US" sz="4000" dirty="0" smtClean="0">
                <a:solidFill>
                  <a:schemeClr val="bg1"/>
                </a:solidFill>
              </a:rPr>
              <a:t>trocious (wicked)</a:t>
            </a:r>
          </a:p>
          <a:p>
            <a:pPr lvl="1"/>
            <a:r>
              <a:rPr lang="en-US" sz="4000" b="1" dirty="0" smtClean="0">
                <a:solidFill>
                  <a:schemeClr val="bg1"/>
                </a:solidFill>
              </a:rPr>
              <a:t>R</a:t>
            </a:r>
            <a:r>
              <a:rPr lang="en-US" sz="4000" dirty="0" smtClean="0">
                <a:solidFill>
                  <a:schemeClr val="bg1"/>
                </a:solidFill>
              </a:rPr>
              <a:t>ebellion</a:t>
            </a:r>
          </a:p>
          <a:p>
            <a:pPr algn="r"/>
            <a:r>
              <a:rPr lang="en-US" sz="4000" b="1" dirty="0" smtClean="0">
                <a:solidFill>
                  <a:schemeClr val="bg1"/>
                </a:solidFill>
              </a:rPr>
              <a:t>…against </a:t>
            </a:r>
            <a:r>
              <a:rPr lang="en-US" sz="4000" b="1" dirty="0" smtClean="0">
                <a:solidFill>
                  <a:schemeClr val="bg1"/>
                </a:solidFill>
              </a:rPr>
              <a:t>God</a:t>
            </a:r>
            <a:endParaRPr lang="en-US" altLang="zh-CN" sz="4000"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4031873"/>
          </a:xfrm>
          <a:prstGeom prst="rect">
            <a:avLst/>
          </a:prstGeom>
          <a:noFill/>
        </p:spPr>
        <p:txBody>
          <a:bodyPr wrap="square" rtlCol="0">
            <a:spAutoFit/>
          </a:bodyPr>
          <a:lstStyle/>
          <a:p>
            <a:r>
              <a:rPr lang="en-US" sz="3200" dirty="0" smtClean="0">
                <a:solidFill>
                  <a:schemeClr val="bg1"/>
                </a:solidFill>
              </a:rPr>
              <a:t>James</a:t>
            </a:r>
            <a:r>
              <a:rPr lang="en-US" sz="3200" dirty="0" smtClean="0">
                <a:solidFill>
                  <a:schemeClr val="bg1"/>
                </a:solidFill>
              </a:rPr>
              <a:t> </a:t>
            </a:r>
            <a:r>
              <a:rPr lang="en-US" sz="3200" dirty="0" smtClean="0">
                <a:solidFill>
                  <a:schemeClr val="bg1"/>
                </a:solidFill>
              </a:rPr>
              <a:t>4</a:t>
            </a:r>
            <a:r>
              <a:rPr lang="en-US" sz="3200" dirty="0" smtClean="0">
                <a:solidFill>
                  <a:schemeClr val="bg1"/>
                </a:solidFill>
              </a:rPr>
              <a:t>: 4</a:t>
            </a:r>
            <a:r>
              <a:rPr lang="en-US" sz="3200" dirty="0" smtClean="0">
                <a:solidFill>
                  <a:schemeClr val="bg1"/>
                </a:solidFill>
              </a:rPr>
              <a:t> …You </a:t>
            </a:r>
            <a:r>
              <a:rPr lang="en-US" sz="3200" dirty="0" smtClean="0">
                <a:solidFill>
                  <a:schemeClr val="bg1"/>
                </a:solidFill>
              </a:rPr>
              <a:t>adulterous people,</a:t>
            </a:r>
            <a:r>
              <a:rPr lang="en-US" sz="3200" baseline="30000" dirty="0" smtClean="0">
                <a:solidFill>
                  <a:schemeClr val="bg1"/>
                </a:solidFill>
              </a:rPr>
              <a:t> </a:t>
            </a:r>
            <a:r>
              <a:rPr lang="en-US" sz="3200" dirty="0" smtClean="0">
                <a:solidFill>
                  <a:schemeClr val="bg1"/>
                </a:solidFill>
              </a:rPr>
              <a:t>don’t you know that friendship with the world means enmity against God? Therefore, anyone who chooses to be a friend of the world becomes an enemy of God </a:t>
            </a:r>
            <a:r>
              <a:rPr lang="zh-TW" altLang="en-US" sz="3200" dirty="0" smtClean="0">
                <a:solidFill>
                  <a:schemeClr val="bg1"/>
                </a:solidFill>
              </a:rPr>
              <a:t>你 們 這 些 淫 亂 的 人 </a:t>
            </a:r>
            <a:r>
              <a:rPr lang="zh-TW" altLang="en-US" sz="3200" dirty="0" smtClean="0">
                <a:solidFill>
                  <a:schemeClr val="bg1"/>
                </a:solidFill>
              </a:rPr>
              <a:t>哪 </a:t>
            </a:r>
            <a:r>
              <a:rPr lang="zh-TW" altLang="en-US" sz="3200" dirty="0" smtClean="0">
                <a:solidFill>
                  <a:schemeClr val="bg1"/>
                </a:solidFill>
              </a:rPr>
              <a:t>， 豈 不 知 與 世 俗 為 友 就 是 與 神 為 敵 麼 ？ 所 以 凡 想 要 與 世 俗 為 友 的 ， 就 是 與 神 為 敵 了 。 </a:t>
            </a:r>
            <a:r>
              <a:rPr lang="en-US" sz="3200" dirty="0" smtClean="0">
                <a:solidFill>
                  <a:schemeClr val="bg1"/>
                </a:solidFill>
              </a:rPr>
              <a:t/>
            </a:r>
            <a:br>
              <a:rPr lang="en-US" sz="3200" dirty="0" smtClean="0">
                <a:solidFill>
                  <a:schemeClr val="bg1"/>
                </a:solidFill>
              </a:rPr>
            </a:br>
            <a:r>
              <a:rPr lang="zh-CN" altLang="en-US" sz="3200" dirty="0" smtClean="0">
                <a:solidFill>
                  <a:schemeClr val="bg1"/>
                </a:solidFill>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Message of Isa 2: 1-5:</a:t>
            </a:r>
          </a:p>
          <a:p>
            <a:r>
              <a:rPr lang="en-US" sz="4000" b="1" dirty="0" smtClean="0">
                <a:solidFill>
                  <a:schemeClr val="bg1"/>
                </a:solidFill>
              </a:rPr>
              <a:t>Peace comes when we wholeheartedly worship and obey God</a:t>
            </a:r>
            <a:r>
              <a:rPr lang="en-US" sz="4000" dirty="0" smtClean="0">
                <a:solidFill>
                  <a:schemeClr val="bg1"/>
                </a:solidFill>
              </a:rPr>
              <a:t>.</a:t>
            </a:r>
          </a:p>
          <a:p>
            <a:r>
              <a:rPr lang="zh-CN" altLang="en-US" sz="4000" b="1" dirty="0" smtClean="0">
                <a:solidFill>
                  <a:schemeClr val="bg1"/>
                </a:solidFill>
              </a:rPr>
              <a:t>當我們全心敬拜及順服神的時候，平安必會臨到。</a:t>
            </a:r>
            <a:endParaRPr lang="en-US" altLang="zh-CN" sz="4000" b="1" dirty="0" smtClean="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Our World, Starting Today, Unde</a:t>
            </a:r>
            <a:r>
              <a:rPr lang="en-US" sz="4000" u="sng" dirty="0" smtClean="0">
                <a:solidFill>
                  <a:schemeClr val="bg1"/>
                </a:solidFill>
              </a:rPr>
              <a:t>r God</a:t>
            </a:r>
            <a:endParaRPr lang="en-US" sz="4000" u="sng" dirty="0" smtClean="0">
              <a:solidFill>
                <a:schemeClr val="bg1"/>
              </a:solidFill>
            </a:endParaRPr>
          </a:p>
          <a:p>
            <a:r>
              <a:rPr lang="en-US" sz="4000" dirty="0" smtClean="0">
                <a:solidFill>
                  <a:schemeClr val="bg1"/>
                </a:solidFill>
              </a:rPr>
              <a:t>Irony: Israel was chosen to lead the Gentile nations into the light of the LORD, but now they are to follow the lead of the Gentile nations!</a:t>
            </a:r>
            <a:endParaRPr lang="en-US" altLang="zh-CN" sz="4000" b="1"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7478970"/>
          </a:xfrm>
          <a:prstGeom prst="rect">
            <a:avLst/>
          </a:prstGeom>
          <a:noFill/>
        </p:spPr>
        <p:txBody>
          <a:bodyPr wrap="square" rtlCol="0">
            <a:spAutoFit/>
          </a:bodyPr>
          <a:lstStyle/>
          <a:p>
            <a:r>
              <a:rPr lang="en-US" sz="3200" dirty="0" smtClean="0">
                <a:solidFill>
                  <a:schemeClr val="bg1"/>
                </a:solidFill>
              </a:rPr>
              <a:t>Isa</a:t>
            </a:r>
            <a:r>
              <a:rPr lang="en-US" sz="3200" dirty="0" smtClean="0">
                <a:solidFill>
                  <a:schemeClr val="bg1"/>
                </a:solidFill>
              </a:rPr>
              <a:t> 2: </a:t>
            </a:r>
            <a:r>
              <a:rPr lang="en-US" sz="3200" dirty="0" smtClean="0">
                <a:solidFill>
                  <a:schemeClr val="bg1"/>
                </a:solidFill>
              </a:rPr>
              <a:t>6-8 …They </a:t>
            </a:r>
            <a:r>
              <a:rPr lang="en-US" sz="3200" dirty="0" smtClean="0">
                <a:solidFill>
                  <a:schemeClr val="bg1"/>
                </a:solidFill>
              </a:rPr>
              <a:t>are full of superstitions from the East; they practice divination like the Philistines and embrace pagan customs. Their land is full of silver and gold; there is no end to their treasures. Their land is full of horses; there is no end to their chariots. Their land is full of idols; they bow down to the work of their hands, to what their fingers have </a:t>
            </a:r>
            <a:r>
              <a:rPr lang="en-US" sz="3200" dirty="0" smtClean="0">
                <a:solidFill>
                  <a:schemeClr val="bg1"/>
                </a:solidFill>
              </a:rPr>
              <a:t>made </a:t>
            </a:r>
            <a:r>
              <a:rPr lang="zh-TW" altLang="en-US" sz="3200" dirty="0" smtClean="0">
                <a:solidFill>
                  <a:schemeClr val="bg1"/>
                </a:solidFill>
              </a:rPr>
              <a:t>耶 和 華 ， 你 離 棄 了 你 百 姓 雅 各 家 ， 是 因 他 們 充 滿 了 東 方 的 風 俗 ， 作 觀 兆 的 ， 像 非 利 士 人 一 樣 ， 並 與 外 邦 人 擊 掌 </a:t>
            </a:r>
            <a:r>
              <a:rPr lang="zh-TW" altLang="en-US" sz="3200" dirty="0" smtClean="0">
                <a:solidFill>
                  <a:schemeClr val="bg1"/>
                </a:solidFill>
              </a:rPr>
              <a:t>。他 </a:t>
            </a:r>
            <a:r>
              <a:rPr lang="zh-TW" altLang="en-US" sz="3200" dirty="0" smtClean="0">
                <a:solidFill>
                  <a:schemeClr val="bg1"/>
                </a:solidFill>
              </a:rPr>
              <a:t>們 的 國 滿 了 金 銀 ， 財 寶 也 無 窮 ； 他 們 的 地 滿 了 馬 匹 ， 車 輛 也 無 數 </a:t>
            </a:r>
            <a:r>
              <a:rPr lang="zh-TW" altLang="en-US" sz="3200" dirty="0" smtClean="0">
                <a:solidFill>
                  <a:schemeClr val="bg1"/>
                </a:solidFill>
              </a:rPr>
              <a:t>。他 </a:t>
            </a:r>
            <a:r>
              <a:rPr lang="zh-TW" altLang="en-US" sz="3200" dirty="0" smtClean="0">
                <a:solidFill>
                  <a:schemeClr val="bg1"/>
                </a:solidFill>
              </a:rPr>
              <a:t>們 的 地 滿 了 偶 像 ； 他 們 跪 拜 自 己 手 所 造 的 ， 就 是 自 己 指 頭 所 做 的 。</a:t>
            </a:r>
          </a:p>
          <a:p>
            <a:r>
              <a:rPr lang="en-US" sz="3200" dirty="0" smtClean="0">
                <a:solidFill>
                  <a:schemeClr val="bg1"/>
                </a:solidFill>
              </a:rPr>
              <a:t/>
            </a:r>
            <a:br>
              <a:rPr lang="en-US" sz="3200" dirty="0" smtClean="0">
                <a:solidFill>
                  <a:schemeClr val="bg1"/>
                </a:solidFill>
              </a:rPr>
            </a:br>
            <a:r>
              <a:rPr lang="zh-CN" altLang="en-US" sz="3200" dirty="0" smtClean="0">
                <a:solidFill>
                  <a:schemeClr val="bg1"/>
                </a:solidFill>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u="sng" dirty="0" smtClean="0">
                <a:solidFill>
                  <a:schemeClr val="bg1"/>
                </a:solidFill>
              </a:rPr>
              <a:t>Our World, Starting Today, Unde</a:t>
            </a:r>
            <a:r>
              <a:rPr lang="en-US" sz="4000" u="sng" dirty="0" smtClean="0">
                <a:solidFill>
                  <a:schemeClr val="bg1"/>
                </a:solidFill>
              </a:rPr>
              <a:t>r God</a:t>
            </a:r>
            <a:endParaRPr lang="en-US" sz="4000" u="sng" dirty="0" smtClean="0">
              <a:solidFill>
                <a:schemeClr val="bg1"/>
              </a:solidFill>
            </a:endParaRPr>
          </a:p>
          <a:p>
            <a:r>
              <a:rPr lang="en-US" sz="4000" dirty="0" smtClean="0">
                <a:solidFill>
                  <a:schemeClr val="bg1"/>
                </a:solidFill>
              </a:rPr>
              <a:t>Irony (again!): Israel resembles more of the Gentile nation than a holy nation – trusting in evil spiritual practices and idolatrous dependencies (prosperity, militia, technology)</a:t>
            </a:r>
            <a:endParaRPr lang="en-US" altLang="zh-CN" sz="4000" b="1" dirty="0" smtClean="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Our World, Starting Today, Unde</a:t>
            </a:r>
            <a:r>
              <a:rPr lang="en-US" sz="4000" u="sng" dirty="0" smtClean="0">
                <a:solidFill>
                  <a:schemeClr val="bg1"/>
                </a:solidFill>
              </a:rPr>
              <a:t>r God</a:t>
            </a:r>
            <a:endParaRPr lang="en-US" sz="4000" u="sng" dirty="0" smtClean="0">
              <a:solidFill>
                <a:schemeClr val="bg1"/>
              </a:solidFill>
            </a:endParaRPr>
          </a:p>
          <a:p>
            <a:r>
              <a:rPr lang="en-US" sz="4000" i="1" dirty="0" smtClean="0">
                <a:solidFill>
                  <a:schemeClr val="bg1"/>
                </a:solidFill>
              </a:rPr>
              <a:t>Will we walk in the light of the LORD?</a:t>
            </a:r>
            <a:endParaRPr lang="en-US" sz="4000" dirty="0" smtClean="0">
              <a:solidFill>
                <a:schemeClr val="bg1"/>
              </a:solidFill>
            </a:endParaRPr>
          </a:p>
          <a:p>
            <a:r>
              <a:rPr lang="en-US" sz="4000" i="1" dirty="0" smtClean="0">
                <a:solidFill>
                  <a:schemeClr val="bg1"/>
                </a:solidFill>
              </a:rPr>
              <a:t>Will we wholeheartedly worship God and wholeheartedly obey His instructions?</a:t>
            </a:r>
            <a:endParaRPr lang="en-US" altLang="zh-CN" sz="4000" b="1" dirty="0" smtClean="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Our World, Starting Today, Unde</a:t>
            </a:r>
            <a:r>
              <a:rPr lang="en-US" sz="4000" u="sng" dirty="0" smtClean="0">
                <a:solidFill>
                  <a:schemeClr val="bg1"/>
                </a:solidFill>
              </a:rPr>
              <a:t>r God</a:t>
            </a:r>
            <a:endParaRPr lang="en-US" sz="4000" u="sng" dirty="0" smtClean="0">
              <a:solidFill>
                <a:schemeClr val="bg1"/>
              </a:solidFill>
            </a:endParaRPr>
          </a:p>
          <a:p>
            <a:r>
              <a:rPr lang="en-US" sz="4000" dirty="0" smtClean="0">
                <a:solidFill>
                  <a:schemeClr val="bg1"/>
                </a:solidFill>
              </a:rPr>
              <a:t>To no longer have W.A.R., we must…</a:t>
            </a:r>
            <a:endParaRPr lang="en-US" sz="4000" dirty="0" smtClean="0">
              <a:solidFill>
                <a:schemeClr val="bg1"/>
              </a:solidFill>
            </a:endParaRPr>
          </a:p>
          <a:p>
            <a:pPr lvl="1"/>
            <a:r>
              <a:rPr lang="en-US" sz="4000" b="1" dirty="0" smtClean="0">
                <a:solidFill>
                  <a:schemeClr val="bg1"/>
                </a:solidFill>
              </a:rPr>
              <a:t>W</a:t>
            </a:r>
            <a:r>
              <a:rPr lang="en-US" sz="4000" dirty="0" smtClean="0">
                <a:solidFill>
                  <a:schemeClr val="bg1"/>
                </a:solidFill>
              </a:rPr>
              <a:t>onder for God</a:t>
            </a:r>
            <a:endParaRPr lang="en-US" sz="4000" dirty="0" smtClean="0">
              <a:solidFill>
                <a:schemeClr val="bg1"/>
              </a:solidFill>
            </a:endParaRPr>
          </a:p>
          <a:p>
            <a:pPr lvl="1"/>
            <a:r>
              <a:rPr lang="en-US" sz="4000" b="1" dirty="0" smtClean="0">
                <a:solidFill>
                  <a:schemeClr val="bg1"/>
                </a:solidFill>
              </a:rPr>
              <a:t>A</a:t>
            </a:r>
            <a:r>
              <a:rPr lang="en-US" sz="4000" dirty="0" smtClean="0">
                <a:solidFill>
                  <a:schemeClr val="bg1"/>
                </a:solidFill>
              </a:rPr>
              <a:t>trocities of Sin</a:t>
            </a:r>
            <a:endParaRPr lang="en-US" sz="4000" dirty="0" smtClean="0">
              <a:solidFill>
                <a:schemeClr val="bg1"/>
              </a:solidFill>
            </a:endParaRPr>
          </a:p>
          <a:p>
            <a:pPr lvl="1"/>
            <a:r>
              <a:rPr lang="en-US" sz="4000" b="1" dirty="0" smtClean="0">
                <a:solidFill>
                  <a:schemeClr val="bg1"/>
                </a:solidFill>
              </a:rPr>
              <a:t>R</a:t>
            </a:r>
            <a:r>
              <a:rPr lang="en-US" sz="4000" dirty="0" smtClean="0">
                <a:solidFill>
                  <a:schemeClr val="bg1"/>
                </a:solidFill>
              </a:rPr>
              <a:t>edemption in Christ</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1569660"/>
          </a:xfrm>
          <a:prstGeom prst="rect">
            <a:avLst/>
          </a:prstGeom>
          <a:noFill/>
        </p:spPr>
        <p:txBody>
          <a:bodyPr wrap="square" rtlCol="0">
            <a:spAutoFit/>
          </a:bodyPr>
          <a:lstStyle/>
          <a:p>
            <a:r>
              <a:rPr lang="en-US" sz="3200" dirty="0" smtClean="0">
                <a:solidFill>
                  <a:schemeClr val="bg1"/>
                </a:solidFill>
              </a:rPr>
              <a:t>Isa 2: </a:t>
            </a:r>
            <a:r>
              <a:rPr lang="en-US" sz="3200" dirty="0" smtClean="0">
                <a:solidFill>
                  <a:schemeClr val="bg1"/>
                </a:solidFill>
              </a:rPr>
              <a:t>1-5 …1 This is what Isaiah son of </a:t>
            </a:r>
            <a:r>
              <a:rPr lang="en-US" sz="3200" dirty="0" err="1" smtClean="0">
                <a:solidFill>
                  <a:schemeClr val="bg1"/>
                </a:solidFill>
              </a:rPr>
              <a:t>Amoz</a:t>
            </a:r>
            <a:r>
              <a:rPr lang="en-US" sz="3200" dirty="0" smtClean="0">
                <a:solidFill>
                  <a:schemeClr val="bg1"/>
                </a:solidFill>
              </a:rPr>
              <a:t> saw concerning Judah and Jerusalem:</a:t>
            </a:r>
            <a:br>
              <a:rPr lang="en-US" sz="3200" dirty="0" smtClean="0">
                <a:solidFill>
                  <a:schemeClr val="bg1"/>
                </a:solidFill>
              </a:rPr>
            </a:br>
            <a:r>
              <a:rPr lang="zh-CN" altLang="en-US" sz="3200" dirty="0" smtClean="0">
                <a:solidFill>
                  <a:schemeClr val="bg1"/>
                </a:solidFill>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1569660"/>
          </a:xfrm>
          <a:prstGeom prst="rect">
            <a:avLst/>
          </a:prstGeom>
          <a:noFill/>
        </p:spPr>
        <p:txBody>
          <a:bodyPr wrap="square" rtlCol="0">
            <a:spAutoFit/>
          </a:bodyPr>
          <a:lstStyle/>
          <a:p>
            <a:r>
              <a:rPr lang="en-US" sz="3200" dirty="0" smtClean="0">
                <a:solidFill>
                  <a:schemeClr val="bg1"/>
                </a:solidFill>
              </a:rPr>
              <a:t>Mt 5: 9 …</a:t>
            </a:r>
            <a:r>
              <a:rPr lang="en-US" sz="3200" dirty="0" smtClean="0">
                <a:solidFill>
                  <a:schemeClr val="bg1"/>
                </a:solidFill>
              </a:rPr>
              <a:t>Blessed are the peacemakers, for they will be called children of </a:t>
            </a:r>
            <a:r>
              <a:rPr lang="en-US" sz="3200" dirty="0" smtClean="0">
                <a:solidFill>
                  <a:schemeClr val="bg1"/>
                </a:solidFill>
              </a:rPr>
              <a:t>God</a:t>
            </a:r>
            <a:r>
              <a:rPr lang="zh-TW" altLang="en-US" sz="3200" dirty="0" smtClean="0">
                <a:solidFill>
                  <a:schemeClr val="bg1"/>
                </a:solidFill>
              </a:rPr>
              <a:t> </a:t>
            </a:r>
            <a:r>
              <a:rPr lang="zh-TW" altLang="en-US" sz="3200" dirty="0" smtClean="0">
                <a:solidFill>
                  <a:schemeClr val="bg1"/>
                </a:solidFill>
              </a:rPr>
              <a:t>使 人 和 睦 的 人 有 福 了 ！ 因 為 他 們 必 稱 為 神 的 兒 子 。</a:t>
            </a:r>
            <a:endParaRPr lang="zh-CN" altLang="en-US" sz="3200" dirty="0" smtClean="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2062103"/>
          </a:xfrm>
          <a:prstGeom prst="rect">
            <a:avLst/>
          </a:prstGeom>
          <a:noFill/>
        </p:spPr>
        <p:txBody>
          <a:bodyPr wrap="square" rtlCol="0">
            <a:spAutoFit/>
          </a:bodyPr>
          <a:lstStyle/>
          <a:p>
            <a:r>
              <a:rPr lang="en-US" sz="3200" dirty="0" err="1" smtClean="0">
                <a:solidFill>
                  <a:schemeClr val="bg1"/>
                </a:solidFill>
              </a:rPr>
              <a:t>Lk</a:t>
            </a:r>
            <a:r>
              <a:rPr lang="en-US" sz="3200" dirty="0" smtClean="0">
                <a:solidFill>
                  <a:schemeClr val="bg1"/>
                </a:solidFill>
              </a:rPr>
              <a:t> 2: </a:t>
            </a:r>
            <a:r>
              <a:rPr lang="en-US" sz="3200" dirty="0" smtClean="0">
                <a:solidFill>
                  <a:schemeClr val="bg1"/>
                </a:solidFill>
              </a:rPr>
              <a:t>14 …Glory to God in the highest heaven, and on earth peace to those on whom his favor </a:t>
            </a:r>
            <a:r>
              <a:rPr lang="en-US" sz="3200" dirty="0" smtClean="0">
                <a:solidFill>
                  <a:schemeClr val="bg1"/>
                </a:solidFill>
              </a:rPr>
              <a:t>rests </a:t>
            </a:r>
            <a:r>
              <a:rPr lang="zh-TW" altLang="en-US" sz="3200" dirty="0" smtClean="0">
                <a:solidFill>
                  <a:schemeClr val="bg1"/>
                </a:solidFill>
              </a:rPr>
              <a:t>在 </a:t>
            </a:r>
            <a:r>
              <a:rPr lang="zh-TW" altLang="en-US" sz="3200" dirty="0" smtClean="0">
                <a:solidFill>
                  <a:schemeClr val="bg1"/>
                </a:solidFill>
              </a:rPr>
              <a:t>至 高 之 處 榮 耀 歸 與 神 ！ 在 地 上 平 安 歸 與 他 所 喜 悅 的 </a:t>
            </a:r>
            <a:r>
              <a:rPr lang="zh-TW" altLang="en-US" sz="3200" dirty="0" smtClean="0">
                <a:solidFill>
                  <a:schemeClr val="bg1"/>
                </a:solidFill>
              </a:rPr>
              <a:t>人 </a:t>
            </a:r>
            <a:r>
              <a:rPr lang="zh-TW" altLang="en-US" sz="3200" dirty="0" smtClean="0">
                <a:solidFill>
                  <a:schemeClr val="bg1"/>
                </a:solidFill>
              </a:rPr>
              <a:t>！</a:t>
            </a:r>
            <a:endParaRPr lang="zh-CN" altLang="en-US" sz="3200" dirty="0"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6494085"/>
          </a:xfrm>
          <a:prstGeom prst="rect">
            <a:avLst/>
          </a:prstGeom>
          <a:noFill/>
        </p:spPr>
        <p:txBody>
          <a:bodyPr wrap="square" rtlCol="0">
            <a:spAutoFit/>
          </a:bodyPr>
          <a:lstStyle/>
          <a:p>
            <a:r>
              <a:rPr lang="en-US" sz="3200" dirty="0" smtClean="0">
                <a:solidFill>
                  <a:schemeClr val="bg1"/>
                </a:solidFill>
              </a:rPr>
              <a:t>Isa 2: </a:t>
            </a:r>
            <a:r>
              <a:rPr lang="en-US" sz="3200" dirty="0" smtClean="0">
                <a:solidFill>
                  <a:schemeClr val="bg1"/>
                </a:solidFill>
              </a:rPr>
              <a:t>1-5 </a:t>
            </a:r>
            <a:r>
              <a:rPr lang="en-US" sz="3200" dirty="0" smtClean="0">
                <a:solidFill>
                  <a:schemeClr val="bg1"/>
                </a:solidFill>
              </a:rPr>
              <a:t>…</a:t>
            </a:r>
            <a:r>
              <a:rPr lang="en-US" altLang="zh-CN" sz="3200" dirty="0" smtClean="0">
                <a:solidFill>
                  <a:schemeClr val="bg1"/>
                </a:solidFill>
              </a:rPr>
              <a:t>2 </a:t>
            </a:r>
            <a:r>
              <a:rPr lang="en-US" sz="3200" dirty="0" smtClean="0">
                <a:solidFill>
                  <a:schemeClr val="bg1"/>
                </a:solidFill>
              </a:rPr>
              <a:t>In the last days, the mountain of the LORD’s temple will be established as the highest of the mountains; it will be exalted above the hills, and all nations will stream to it. 3 Many peoples will come and say, “Come, let us go up to the mountain of the LORD, to the temple of the God of Jacob. He will teach us His ways, so that we may walk in His paths.” The law will go out from Zion, the word of the LORD from Jerusalem. 4 He will judge between the nations and will settle disputes for many peoples. They will beat their swords into plowshares and their spears into pruning hooks. Nation will not take up sword against nation, nor will they train for war anymore</a:t>
            </a:r>
            <a:r>
              <a:rPr lang="en-US" sz="3200" dirty="0" smtClean="0">
                <a:solidFill>
                  <a:schemeClr val="bg1"/>
                </a:solidFill>
              </a:rPr>
              <a:t>.”</a:t>
            </a:r>
            <a:endParaRPr lang="en-US" sz="3200" dirty="0"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1077218"/>
          </a:xfrm>
          <a:prstGeom prst="rect">
            <a:avLst/>
          </a:prstGeom>
          <a:noFill/>
        </p:spPr>
        <p:txBody>
          <a:bodyPr wrap="square" rtlCol="0">
            <a:spAutoFit/>
          </a:bodyPr>
          <a:lstStyle/>
          <a:p>
            <a:r>
              <a:rPr lang="en-US" sz="3200" dirty="0" smtClean="0">
                <a:solidFill>
                  <a:schemeClr val="bg1"/>
                </a:solidFill>
              </a:rPr>
              <a:t>Isa 2: </a:t>
            </a:r>
            <a:r>
              <a:rPr lang="en-US" sz="3200" dirty="0" smtClean="0">
                <a:solidFill>
                  <a:schemeClr val="bg1"/>
                </a:solidFill>
              </a:rPr>
              <a:t>1-5 </a:t>
            </a:r>
            <a:r>
              <a:rPr lang="en-US" sz="3200" dirty="0" smtClean="0">
                <a:solidFill>
                  <a:schemeClr val="bg1"/>
                </a:solidFill>
              </a:rPr>
              <a:t>…</a:t>
            </a:r>
            <a:r>
              <a:rPr lang="en-US" altLang="zh-CN" sz="3200" dirty="0" smtClean="0">
                <a:solidFill>
                  <a:schemeClr val="bg1"/>
                </a:solidFill>
              </a:rPr>
              <a:t>5 </a:t>
            </a:r>
            <a:r>
              <a:rPr lang="en-US" sz="3200" dirty="0" smtClean="0">
                <a:solidFill>
                  <a:schemeClr val="bg1"/>
                </a:solidFill>
              </a:rPr>
              <a:t>Come, descendants of Jacob, let us walk in the light of the LORD</a:t>
            </a:r>
            <a:r>
              <a:rPr lang="en-US" sz="3200" dirty="0" smtClean="0">
                <a:solidFill>
                  <a:schemeClr val="bg1"/>
                </a:solidFill>
              </a:rPr>
              <a:t>.</a:t>
            </a:r>
            <a:endParaRPr lang="en-US" sz="3200" dirty="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1077218"/>
          </a:xfrm>
          <a:prstGeom prst="rect">
            <a:avLst/>
          </a:prstGeom>
          <a:noFill/>
        </p:spPr>
        <p:txBody>
          <a:bodyPr wrap="square" rtlCol="0">
            <a:spAutoFit/>
          </a:bodyPr>
          <a:lstStyle/>
          <a:p>
            <a:r>
              <a:rPr lang="zh-CN" altLang="en-US" sz="3200" dirty="0" smtClean="0">
                <a:solidFill>
                  <a:schemeClr val="bg1"/>
                </a:solidFill>
              </a:rPr>
              <a:t>賽</a:t>
            </a:r>
            <a:r>
              <a:rPr lang="en-US" sz="3200" dirty="0" smtClean="0">
                <a:solidFill>
                  <a:schemeClr val="bg1"/>
                </a:solidFill>
              </a:rPr>
              <a:t> </a:t>
            </a:r>
            <a:r>
              <a:rPr lang="en-US" sz="3200" dirty="0" smtClean="0">
                <a:solidFill>
                  <a:schemeClr val="bg1"/>
                </a:solidFill>
              </a:rPr>
              <a:t>2</a:t>
            </a:r>
            <a:r>
              <a:rPr lang="en-US" sz="3200" dirty="0" smtClean="0">
                <a:solidFill>
                  <a:schemeClr val="bg1"/>
                </a:solidFill>
              </a:rPr>
              <a:t>: 1-5 …1</a:t>
            </a:r>
            <a:r>
              <a:rPr lang="en-US" altLang="zh-TW" sz="3200" dirty="0" smtClean="0">
                <a:solidFill>
                  <a:schemeClr val="bg1"/>
                </a:solidFill>
              </a:rPr>
              <a:t> </a:t>
            </a:r>
            <a:r>
              <a:rPr lang="zh-TW" altLang="en-US" sz="3200" dirty="0" smtClean="0">
                <a:solidFill>
                  <a:schemeClr val="bg1"/>
                </a:solidFill>
              </a:rPr>
              <a:t>亞 </a:t>
            </a:r>
            <a:r>
              <a:rPr lang="zh-TW" altLang="en-US" sz="3200" dirty="0" smtClean="0">
                <a:solidFill>
                  <a:schemeClr val="bg1"/>
                </a:solidFill>
              </a:rPr>
              <a:t>摩 斯 的 兒 子 以 賽 亞 得 默 示 ， 論 到 猶 大 和 耶 路 撒 冷 </a:t>
            </a:r>
            <a:r>
              <a:rPr lang="zh-TW" altLang="en-US" sz="3200" dirty="0" smtClean="0">
                <a:solidFill>
                  <a:schemeClr val="bg1"/>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5016758"/>
          </a:xfrm>
          <a:prstGeom prst="rect">
            <a:avLst/>
          </a:prstGeom>
          <a:noFill/>
        </p:spPr>
        <p:txBody>
          <a:bodyPr wrap="square" rtlCol="0">
            <a:spAutoFit/>
          </a:bodyPr>
          <a:lstStyle/>
          <a:p>
            <a:r>
              <a:rPr lang="zh-CN" altLang="en-US" sz="3200" dirty="0" smtClean="0">
                <a:solidFill>
                  <a:schemeClr val="bg1"/>
                </a:solidFill>
              </a:rPr>
              <a:t>賽</a:t>
            </a:r>
            <a:r>
              <a:rPr lang="en-US" sz="3200" dirty="0" smtClean="0">
                <a:solidFill>
                  <a:schemeClr val="bg1"/>
                </a:solidFill>
              </a:rPr>
              <a:t> </a:t>
            </a:r>
            <a:r>
              <a:rPr lang="en-US" sz="3200" dirty="0" smtClean="0">
                <a:solidFill>
                  <a:schemeClr val="bg1"/>
                </a:solidFill>
              </a:rPr>
              <a:t>2</a:t>
            </a:r>
            <a:r>
              <a:rPr lang="en-US" sz="3200" dirty="0" smtClean="0">
                <a:solidFill>
                  <a:schemeClr val="bg1"/>
                </a:solidFill>
              </a:rPr>
              <a:t>: 1-5 …</a:t>
            </a:r>
            <a:r>
              <a:rPr lang="en-US" altLang="zh-TW" sz="3200" dirty="0" smtClean="0">
                <a:solidFill>
                  <a:schemeClr val="bg1"/>
                </a:solidFill>
              </a:rPr>
              <a:t>2</a:t>
            </a:r>
            <a:r>
              <a:rPr lang="en-US" altLang="zh-TW" sz="3200" dirty="0" smtClean="0">
                <a:solidFill>
                  <a:schemeClr val="bg1"/>
                </a:solidFill>
              </a:rPr>
              <a:t> </a:t>
            </a:r>
            <a:r>
              <a:rPr lang="zh-TW" altLang="en-US" sz="3200" dirty="0" smtClean="0">
                <a:solidFill>
                  <a:schemeClr val="bg1"/>
                </a:solidFill>
              </a:rPr>
              <a:t>末 後 的 日 子 ， 耶 和 華 殿 的 山 必 堅 立 ， 超 乎 諸 山 ， 高 舉 過 於 萬 嶺 ； 萬 民 都 要 流 歸 這 山 </a:t>
            </a:r>
            <a:r>
              <a:rPr lang="zh-TW" altLang="en-US" sz="3200" dirty="0" smtClean="0">
                <a:solidFill>
                  <a:schemeClr val="bg1"/>
                </a:solidFill>
              </a:rPr>
              <a:t>。</a:t>
            </a:r>
            <a:r>
              <a:rPr lang="en-US" altLang="zh-TW" sz="3200" dirty="0" smtClean="0">
                <a:solidFill>
                  <a:schemeClr val="bg1"/>
                </a:solidFill>
              </a:rPr>
              <a:t>3</a:t>
            </a:r>
            <a:r>
              <a:rPr lang="en-US" altLang="zh-TW" sz="3200" dirty="0" smtClean="0">
                <a:solidFill>
                  <a:schemeClr val="bg1"/>
                </a:solidFill>
              </a:rPr>
              <a:t> </a:t>
            </a:r>
            <a:r>
              <a:rPr lang="zh-TW" altLang="en-US" sz="3200" dirty="0" smtClean="0">
                <a:solidFill>
                  <a:schemeClr val="bg1"/>
                </a:solidFill>
              </a:rPr>
              <a:t>必 有 許 多 國 的 民 前 往 ， 說 ： 來 吧 ， 我 們 登 耶 和 華 的 山 ， 奔 雅 各 神 的 殿 。 主 必 將 他 的 道 教 訓 我 們 ； 我 們 也 要 行 他 的 路 。 因 為 訓 誨 必 出 於 錫 安 ； 耶 和 華 的 言 語 必 出 於 耶 路 撒 冷 </a:t>
            </a:r>
            <a:r>
              <a:rPr lang="zh-TW" altLang="en-US" sz="3200" dirty="0" smtClean="0">
                <a:solidFill>
                  <a:schemeClr val="bg1"/>
                </a:solidFill>
              </a:rPr>
              <a:t>。</a:t>
            </a:r>
            <a:r>
              <a:rPr lang="en-US" altLang="zh-TW" sz="3200" dirty="0" smtClean="0">
                <a:solidFill>
                  <a:schemeClr val="bg1"/>
                </a:solidFill>
              </a:rPr>
              <a:t>4</a:t>
            </a:r>
            <a:r>
              <a:rPr lang="en-US" altLang="zh-TW" sz="3200" dirty="0" smtClean="0">
                <a:solidFill>
                  <a:schemeClr val="bg1"/>
                </a:solidFill>
              </a:rPr>
              <a:t> </a:t>
            </a:r>
            <a:r>
              <a:rPr lang="zh-TW" altLang="en-US" sz="3200" dirty="0" smtClean="0">
                <a:solidFill>
                  <a:schemeClr val="bg1"/>
                </a:solidFill>
              </a:rPr>
              <a:t>他 必 在 列 國 中 施 行 審 判 ， 為 許 多 國 民 斷 定 是 非 。 他 們 要 將 刀 打 成 犁 頭 ， 把 槍 打 成 鐮 刀 。 這 國 不 舉 刀 攻 擊 那 國 ； 他 們 也 不 再 學 習 戰 事 </a:t>
            </a:r>
            <a:r>
              <a:rPr lang="zh-TW" altLang="en-US" sz="3200" dirty="0" smtClean="0">
                <a:solidFill>
                  <a:schemeClr val="bg1"/>
                </a:solidFill>
              </a:rPr>
              <a:t>。</a:t>
            </a:r>
            <a:endParaRPr lang="en-US" sz="3000"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1538883"/>
          </a:xfrm>
          <a:prstGeom prst="rect">
            <a:avLst/>
          </a:prstGeom>
          <a:noFill/>
        </p:spPr>
        <p:txBody>
          <a:bodyPr wrap="square" rtlCol="0">
            <a:spAutoFit/>
          </a:bodyPr>
          <a:lstStyle/>
          <a:p>
            <a:r>
              <a:rPr lang="zh-CN" altLang="en-US" sz="3200" dirty="0" smtClean="0">
                <a:solidFill>
                  <a:schemeClr val="bg1"/>
                </a:solidFill>
              </a:rPr>
              <a:t>賽</a:t>
            </a:r>
            <a:r>
              <a:rPr lang="en-US" sz="3200" dirty="0" smtClean="0">
                <a:solidFill>
                  <a:schemeClr val="bg1"/>
                </a:solidFill>
              </a:rPr>
              <a:t> </a:t>
            </a:r>
            <a:r>
              <a:rPr lang="en-US" sz="3200" dirty="0" smtClean="0">
                <a:solidFill>
                  <a:schemeClr val="bg1"/>
                </a:solidFill>
              </a:rPr>
              <a:t>2</a:t>
            </a:r>
            <a:r>
              <a:rPr lang="en-US" sz="3200" dirty="0" smtClean="0">
                <a:solidFill>
                  <a:schemeClr val="bg1"/>
                </a:solidFill>
              </a:rPr>
              <a:t>: 1-5 …</a:t>
            </a:r>
            <a:r>
              <a:rPr lang="en-US" altLang="zh-TW" sz="3200" dirty="0" smtClean="0">
                <a:solidFill>
                  <a:schemeClr val="bg1"/>
                </a:solidFill>
              </a:rPr>
              <a:t>5</a:t>
            </a:r>
            <a:r>
              <a:rPr lang="en-US" altLang="zh-TW" sz="3200" dirty="0" smtClean="0">
                <a:solidFill>
                  <a:schemeClr val="bg1"/>
                </a:solidFill>
              </a:rPr>
              <a:t> </a:t>
            </a:r>
            <a:r>
              <a:rPr lang="zh-TW" altLang="en-US" sz="3200" dirty="0" smtClean="0">
                <a:solidFill>
                  <a:schemeClr val="bg1"/>
                </a:solidFill>
              </a:rPr>
              <a:t>雅 各 家 啊 ， 來 吧 ！ 我 們 在 耶 和 華 的 光 明 中 行 走 。</a:t>
            </a:r>
          </a:p>
          <a:p>
            <a:endParaRPr lang="en-US" sz="3000" dirty="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1031</TotalTime>
  <Words>980</Words>
  <Application>Microsoft Office PowerPoint</Application>
  <PresentationFormat>On-screen Show (4:3)</PresentationFormat>
  <Paragraphs>56</Paragraphs>
  <Slides>31</Slides>
  <Notes>0</Notes>
  <HiddenSlides>0</HiddenSlides>
  <MMClips>0</MMClips>
  <ScaleCrop>false</ScaleCrop>
  <HeadingPairs>
    <vt:vector size="4" baseType="variant">
      <vt:variant>
        <vt:lpstr>Theme</vt:lpstr>
      </vt:variant>
      <vt:variant>
        <vt:i4>3</vt:i4>
      </vt:variant>
      <vt:variant>
        <vt:lpstr>Slide Titles</vt:lpstr>
      </vt:variant>
      <vt:variant>
        <vt:i4>31</vt:i4>
      </vt:variant>
    </vt:vector>
  </HeadingPairs>
  <TitlesOfParts>
    <vt:vector size="34" baseType="lpstr">
      <vt:lpstr>Office Theme</vt:lpstr>
      <vt:lpstr>1_Office Theme</vt:lpstr>
      <vt:lpstr>2_Office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203</cp:revision>
  <dcterms:created xsi:type="dcterms:W3CDTF">2015-05-17T06:09:38Z</dcterms:created>
  <dcterms:modified xsi:type="dcterms:W3CDTF">2015-12-13T04:50:02Z</dcterms:modified>
</cp:coreProperties>
</file>